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Lst>
  <p:notesMasterIdLst>
    <p:notesMasterId r:id="rId54"/>
  </p:notesMasterIdLst>
  <p:sldIdLst>
    <p:sldId id="256" r:id="rId6"/>
    <p:sldId id="330" r:id="rId7"/>
    <p:sldId id="395" r:id="rId8"/>
    <p:sldId id="394" r:id="rId9"/>
    <p:sldId id="315" r:id="rId10"/>
    <p:sldId id="385" r:id="rId11"/>
    <p:sldId id="400" r:id="rId12"/>
    <p:sldId id="386" r:id="rId13"/>
    <p:sldId id="645" r:id="rId14"/>
    <p:sldId id="662" r:id="rId15"/>
    <p:sldId id="369" r:id="rId16"/>
    <p:sldId id="922" r:id="rId17"/>
    <p:sldId id="921" r:id="rId18"/>
    <p:sldId id="664" r:id="rId19"/>
    <p:sldId id="666" r:id="rId20"/>
    <p:sldId id="878" r:id="rId21"/>
    <p:sldId id="613" r:id="rId22"/>
    <p:sldId id="892" r:id="rId23"/>
    <p:sldId id="673" r:id="rId24"/>
    <p:sldId id="671" r:id="rId25"/>
    <p:sldId id="676" r:id="rId26"/>
    <p:sldId id="674" r:id="rId27"/>
    <p:sldId id="887" r:id="rId28"/>
    <p:sldId id="889" r:id="rId29"/>
    <p:sldId id="920" r:id="rId30"/>
    <p:sldId id="893" r:id="rId31"/>
    <p:sldId id="258" r:id="rId32"/>
    <p:sldId id="895" r:id="rId33"/>
    <p:sldId id="910" r:id="rId34"/>
    <p:sldId id="919" r:id="rId35"/>
    <p:sldId id="902" r:id="rId36"/>
    <p:sldId id="904" r:id="rId37"/>
    <p:sldId id="858" r:id="rId38"/>
    <p:sldId id="923" r:id="rId39"/>
    <p:sldId id="267" r:id="rId40"/>
    <p:sldId id="928" r:id="rId41"/>
    <p:sldId id="661" r:id="rId42"/>
    <p:sldId id="924" r:id="rId43"/>
    <p:sldId id="931" r:id="rId44"/>
    <p:sldId id="925" r:id="rId45"/>
    <p:sldId id="670" r:id="rId46"/>
    <p:sldId id="933" r:id="rId47"/>
    <p:sldId id="926" r:id="rId48"/>
    <p:sldId id="672" r:id="rId49"/>
    <p:sldId id="932" r:id="rId50"/>
    <p:sldId id="667" r:id="rId51"/>
    <p:sldId id="665" r:id="rId52"/>
    <p:sldId id="927" r:id="rId53"/>
  </p:sldIdLst>
  <p:sldSz cx="12192000" cy="6858000"/>
  <p:notesSz cx="6797675" cy="9926638"/>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D7"/>
    <a:srgbClr val="1E8BD2"/>
    <a:srgbClr val="0298FF"/>
    <a:srgbClr val="014285"/>
    <a:srgbClr val="FFFF00"/>
    <a:srgbClr val="008F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C3079-D797-44BB-8D93-627C6513A63B}" v="37" dt="2023-05-31T11:57:19.27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17" autoAdjust="0"/>
  </p:normalViewPr>
  <p:slideViewPr>
    <p:cSldViewPr snapToGrid="0">
      <p:cViewPr varScale="1">
        <p:scale>
          <a:sx n="99" d="100"/>
          <a:sy n="99" d="100"/>
        </p:scale>
        <p:origin x="912" y="90"/>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nl-NL"/>
              <a:t>niet-ubiquitaire prioritaire stoffen 2021</a:t>
            </a:r>
          </a:p>
        </c:rich>
      </c:tx>
      <c:layout>
        <c:manualLayout>
          <c:xMode val="edge"/>
          <c:yMode val="edge"/>
          <c:x val="0.11076262526007777"/>
          <c:y val="2.7855040943174685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nl-NL"/>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358645909569567E-3"/>
          <c:y val="0.24018024433301202"/>
          <c:w val="0.73876778947703936"/>
          <c:h val="0.73838375770309661"/>
        </c:manualLayout>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FEDB-4FC3-816D-34DD327C29B8}"/>
              </c:ext>
            </c:extLst>
          </c:dPt>
          <c:dPt>
            <c:idx val="1"/>
            <c:bubble3D val="0"/>
            <c:spPr>
              <a:solidFill>
                <a:srgbClr val="FF0000"/>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FEDB-4FC3-816D-34DD327C29B8}"/>
              </c:ext>
            </c:extLst>
          </c:dPt>
          <c:dPt>
            <c:idx val="2"/>
            <c:bubble3D val="0"/>
            <c:spPr>
              <a:solidFill>
                <a:schemeClr val="bg1">
                  <a:lumMod val="65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FEDB-4FC3-816D-34DD327C29B8}"/>
              </c:ext>
            </c:extLst>
          </c:dPt>
          <c:dLbls>
            <c:dLbl>
              <c:idx val="1"/>
              <c:layout>
                <c:manualLayout>
                  <c:x val="4.4885608048993879E-2"/>
                  <c:y val="0.1796686625870930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EDB-4FC3-816D-34DD327C29B8}"/>
                </c:ext>
              </c:extLst>
            </c:dLbl>
            <c:dLbl>
              <c:idx val="2"/>
              <c:layout>
                <c:manualLayout>
                  <c:x val="4.1903543307086615E-2"/>
                  <c:y val="9.623772655159047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EDB-4FC3-816D-34DD327C29B8}"/>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nl-NL"/>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Stoffen!$A$7:$A$9</c:f>
              <c:strCache>
                <c:ptCount val="3"/>
                <c:pt idx="0">
                  <c:v>voldoet</c:v>
                </c:pt>
                <c:pt idx="1">
                  <c:v>voldoet niet</c:v>
                </c:pt>
                <c:pt idx="2">
                  <c:v>niet toetsbaar</c:v>
                </c:pt>
              </c:strCache>
            </c:strRef>
          </c:cat>
          <c:val>
            <c:numRef>
              <c:f>Stoffen!$B$7:$B$9</c:f>
              <c:numCache>
                <c:formatCode>General</c:formatCode>
                <c:ptCount val="3"/>
                <c:pt idx="0">
                  <c:v>23574</c:v>
                </c:pt>
                <c:pt idx="1">
                  <c:v>243</c:v>
                </c:pt>
                <c:pt idx="2">
                  <c:v>958</c:v>
                </c:pt>
              </c:numCache>
            </c:numRef>
          </c:val>
          <c:extLst>
            <c:ext xmlns:c16="http://schemas.microsoft.com/office/drawing/2014/chart" uri="{C3380CC4-5D6E-409C-BE32-E72D297353CC}">
              <c16:uniqueId val="{00000006-FEDB-4FC3-816D-34DD327C29B8}"/>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nl-NL"/>
          </a:p>
        </c:txPr>
      </c:legendEntry>
      <c:legendEntry>
        <c:idx val="1"/>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nl-NL"/>
          </a:p>
        </c:txPr>
      </c:legendEntry>
      <c:legendEntry>
        <c:idx val="2"/>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nl-NL"/>
          </a:p>
        </c:txPr>
      </c:legendEntry>
      <c:layout>
        <c:manualLayout>
          <c:xMode val="edge"/>
          <c:yMode val="edge"/>
          <c:x val="0.73416351914441347"/>
          <c:y val="0.30715487691291299"/>
          <c:w val="0.26305857027096274"/>
          <c:h val="0.4062703338962852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010F0-5737-4FF2-9CEC-8448ED12062B}" type="doc">
      <dgm:prSet loTypeId="urn:microsoft.com/office/officeart/2005/8/layout/hList1" loCatId="list" qsTypeId="urn:microsoft.com/office/officeart/2005/8/quickstyle/simple1" qsCatId="simple" csTypeId="urn:microsoft.com/office/officeart/2005/8/colors/accent1_5" csCatId="accent1" phldr="1"/>
      <dgm:spPr/>
      <dgm:t>
        <a:bodyPr/>
        <a:lstStyle/>
        <a:p>
          <a:endParaRPr lang="nl-NL"/>
        </a:p>
      </dgm:t>
    </dgm:pt>
    <dgm:pt modelId="{05075907-D2EE-44A4-A723-3EADC7F19910}">
      <dgm:prSet phldrT="[Tekst]" custT="1"/>
      <dgm:spPr/>
      <dgm:t>
        <a:bodyPr/>
        <a:lstStyle/>
        <a:p>
          <a:r>
            <a:rPr lang="nl-NL" sz="2000" dirty="0"/>
            <a:t>Validatierapport tabel</a:t>
          </a:r>
        </a:p>
      </dgm:t>
    </dgm:pt>
    <dgm:pt modelId="{0B3F1AEA-B9AE-4AE1-BC58-79F6AB85846C}" type="parTrans" cxnId="{166368E2-69DD-48BA-900D-1978DDED48B1}">
      <dgm:prSet/>
      <dgm:spPr/>
      <dgm:t>
        <a:bodyPr/>
        <a:lstStyle/>
        <a:p>
          <a:endParaRPr lang="nl-NL"/>
        </a:p>
      </dgm:t>
    </dgm:pt>
    <dgm:pt modelId="{2C11AB41-45CC-4AFB-AC7A-83A428114DD7}" type="sibTrans" cxnId="{166368E2-69DD-48BA-900D-1978DDED48B1}">
      <dgm:prSet/>
      <dgm:spPr/>
      <dgm:t>
        <a:bodyPr/>
        <a:lstStyle/>
        <a:p>
          <a:endParaRPr lang="nl-NL"/>
        </a:p>
      </dgm:t>
    </dgm:pt>
    <dgm:pt modelId="{258F4621-4049-4A95-B92C-9D8D1EC062B1}">
      <dgm:prSet phldrT="[Tekst]" custT="1"/>
      <dgm:spPr/>
      <dgm:t>
        <a:bodyPr/>
        <a:lstStyle/>
        <a:p>
          <a:r>
            <a:rPr lang="nl-NL" sz="2400" dirty="0"/>
            <a:t>Validatierapport ID</a:t>
          </a:r>
        </a:p>
      </dgm:t>
    </dgm:pt>
    <dgm:pt modelId="{893F7DF8-04C5-4512-8ADC-CEA221FD2E78}" type="parTrans" cxnId="{9EFB426F-9D89-4B20-8F15-C30146BB376C}">
      <dgm:prSet/>
      <dgm:spPr/>
      <dgm:t>
        <a:bodyPr/>
        <a:lstStyle/>
        <a:p>
          <a:endParaRPr lang="nl-NL"/>
        </a:p>
      </dgm:t>
    </dgm:pt>
    <dgm:pt modelId="{588C0BB4-3226-4F36-9763-187EC376D3B0}" type="sibTrans" cxnId="{9EFB426F-9D89-4B20-8F15-C30146BB376C}">
      <dgm:prSet/>
      <dgm:spPr/>
      <dgm:t>
        <a:bodyPr/>
        <a:lstStyle/>
        <a:p>
          <a:endParaRPr lang="nl-NL"/>
        </a:p>
      </dgm:t>
    </dgm:pt>
    <dgm:pt modelId="{E1AC9784-7950-4A86-9A91-7C0B7164D961}">
      <dgm:prSet phldrT="[Tekst]" custT="1"/>
      <dgm:spPr/>
      <dgm:t>
        <a:bodyPr/>
        <a:lstStyle/>
        <a:p>
          <a:r>
            <a:rPr lang="nl-NL" sz="2400" dirty="0"/>
            <a:t>Validatierapport titel</a:t>
          </a:r>
        </a:p>
      </dgm:t>
    </dgm:pt>
    <dgm:pt modelId="{3C7665B4-F0CA-491C-A35A-A550B542E5D3}" type="parTrans" cxnId="{767EA02B-449A-4E3A-B39D-F1B7F34D6C30}">
      <dgm:prSet/>
      <dgm:spPr/>
      <dgm:t>
        <a:bodyPr/>
        <a:lstStyle/>
        <a:p>
          <a:endParaRPr lang="nl-NL"/>
        </a:p>
      </dgm:t>
    </dgm:pt>
    <dgm:pt modelId="{DDBA7C42-45D7-467C-BC8C-1451806DF453}" type="sibTrans" cxnId="{767EA02B-449A-4E3A-B39D-F1B7F34D6C30}">
      <dgm:prSet/>
      <dgm:spPr/>
      <dgm:t>
        <a:bodyPr/>
        <a:lstStyle/>
        <a:p>
          <a:endParaRPr lang="nl-NL"/>
        </a:p>
      </dgm:t>
    </dgm:pt>
    <dgm:pt modelId="{AF30ACA9-EDB3-45D0-A54B-5B0165F1D651}">
      <dgm:prSet phldrT="[Tekst]" custT="1"/>
      <dgm:spPr/>
      <dgm:t>
        <a:bodyPr/>
        <a:lstStyle/>
        <a:p>
          <a:r>
            <a:rPr lang="nl-NL" sz="2400" dirty="0"/>
            <a:t>Validatierapport toelichting</a:t>
          </a:r>
        </a:p>
      </dgm:t>
    </dgm:pt>
    <dgm:pt modelId="{4875EA7D-CB04-49C7-B54E-A91D66B1D6A9}" type="parTrans" cxnId="{D472DB2A-843D-49AC-AE2E-B251E13091CF}">
      <dgm:prSet/>
      <dgm:spPr/>
      <dgm:t>
        <a:bodyPr/>
        <a:lstStyle/>
        <a:p>
          <a:endParaRPr lang="nl-NL"/>
        </a:p>
      </dgm:t>
    </dgm:pt>
    <dgm:pt modelId="{B1BF922D-6135-4D2B-9FD8-4A49B71D9E68}" type="sibTrans" cxnId="{D472DB2A-843D-49AC-AE2E-B251E13091CF}">
      <dgm:prSet/>
      <dgm:spPr/>
      <dgm:t>
        <a:bodyPr/>
        <a:lstStyle/>
        <a:p>
          <a:endParaRPr lang="nl-NL"/>
        </a:p>
      </dgm:t>
    </dgm:pt>
    <dgm:pt modelId="{F35986CC-BD97-4A91-8434-DA62F4DAD0A0}">
      <dgm:prSet phldrT="[Tekst]" custT="1"/>
      <dgm:spPr/>
      <dgm:t>
        <a:bodyPr/>
        <a:lstStyle/>
        <a:p>
          <a:r>
            <a:rPr lang="nl-NL" sz="2000" dirty="0"/>
            <a:t>Validatie tabel</a:t>
          </a:r>
        </a:p>
      </dgm:t>
    </dgm:pt>
    <dgm:pt modelId="{A1CAC71E-D42B-4B89-B372-B7C0D33FF7E6}" type="parTrans" cxnId="{848EC267-C90F-49BA-86CE-2395A7410FC5}">
      <dgm:prSet/>
      <dgm:spPr/>
      <dgm:t>
        <a:bodyPr/>
        <a:lstStyle/>
        <a:p>
          <a:endParaRPr lang="nl-NL"/>
        </a:p>
      </dgm:t>
    </dgm:pt>
    <dgm:pt modelId="{5F2D9EDF-24A0-468D-BC2F-DC918EE07008}" type="sibTrans" cxnId="{848EC267-C90F-49BA-86CE-2395A7410FC5}">
      <dgm:prSet/>
      <dgm:spPr/>
      <dgm:t>
        <a:bodyPr/>
        <a:lstStyle/>
        <a:p>
          <a:endParaRPr lang="nl-NL"/>
        </a:p>
      </dgm:t>
    </dgm:pt>
    <dgm:pt modelId="{BCB5919D-7B96-4B4A-90CE-AE86CC0E2D10}">
      <dgm:prSet phldrT="[Tekst]" custT="1"/>
      <dgm:spPr/>
      <dgm:t>
        <a:bodyPr/>
        <a:lstStyle/>
        <a:p>
          <a:r>
            <a:rPr lang="nl-NL" sz="2400" dirty="0"/>
            <a:t>Validatie ID</a:t>
          </a:r>
        </a:p>
      </dgm:t>
    </dgm:pt>
    <dgm:pt modelId="{961BBF16-9CFB-46A8-9613-AB36D68970AB}" type="parTrans" cxnId="{8EBA6E74-04A5-45C3-B915-D0F40AB2A1C2}">
      <dgm:prSet/>
      <dgm:spPr/>
      <dgm:t>
        <a:bodyPr/>
        <a:lstStyle/>
        <a:p>
          <a:endParaRPr lang="nl-NL"/>
        </a:p>
      </dgm:t>
    </dgm:pt>
    <dgm:pt modelId="{7A967B2C-7BFA-4654-AE69-0B49B83F6258}" type="sibTrans" cxnId="{8EBA6E74-04A5-45C3-B915-D0F40AB2A1C2}">
      <dgm:prSet/>
      <dgm:spPr/>
      <dgm:t>
        <a:bodyPr/>
        <a:lstStyle/>
        <a:p>
          <a:endParaRPr lang="nl-NL"/>
        </a:p>
      </dgm:t>
    </dgm:pt>
    <dgm:pt modelId="{15CF5B46-EB99-45D5-9834-8D04787D7570}">
      <dgm:prSet phldrT="[Tekst]" custT="1"/>
      <dgm:spPr/>
      <dgm:t>
        <a:bodyPr/>
        <a:lstStyle/>
        <a:p>
          <a:r>
            <a:rPr lang="nl-NL" sz="2400" dirty="0"/>
            <a:t>Validatie titel</a:t>
          </a:r>
        </a:p>
      </dgm:t>
    </dgm:pt>
    <dgm:pt modelId="{B08E9A40-225F-4708-8869-DCAB344D77A1}" type="parTrans" cxnId="{51B7B1CC-68D6-441B-8E98-B7C3E4D014F4}">
      <dgm:prSet/>
      <dgm:spPr/>
      <dgm:t>
        <a:bodyPr/>
        <a:lstStyle/>
        <a:p>
          <a:endParaRPr lang="nl-NL"/>
        </a:p>
      </dgm:t>
    </dgm:pt>
    <dgm:pt modelId="{FE77C772-C9FE-4434-AAD4-49C2863AF444}" type="sibTrans" cxnId="{51B7B1CC-68D6-441B-8E98-B7C3E4D014F4}">
      <dgm:prSet/>
      <dgm:spPr/>
      <dgm:t>
        <a:bodyPr/>
        <a:lstStyle/>
        <a:p>
          <a:endParaRPr lang="nl-NL"/>
        </a:p>
      </dgm:t>
    </dgm:pt>
    <dgm:pt modelId="{D12BC0A2-2A89-420D-A9F7-0AF604B9FBC1}">
      <dgm:prSet phldrT="[Tekst]" custT="1"/>
      <dgm:spPr/>
      <dgm:t>
        <a:bodyPr/>
        <a:lstStyle/>
        <a:p>
          <a:r>
            <a:rPr lang="nl-NL" sz="2400"/>
            <a:t>Validatie toelichting</a:t>
          </a:r>
        </a:p>
      </dgm:t>
    </dgm:pt>
    <dgm:pt modelId="{11B15D98-2A21-4FE5-A1DF-281CE10E7479}" type="parTrans" cxnId="{EABDF8C5-826B-4910-B42B-4995BA7C6E01}">
      <dgm:prSet/>
      <dgm:spPr/>
      <dgm:t>
        <a:bodyPr/>
        <a:lstStyle/>
        <a:p>
          <a:endParaRPr lang="nl-NL"/>
        </a:p>
      </dgm:t>
    </dgm:pt>
    <dgm:pt modelId="{3B07DA11-35A1-4FB2-994E-82169F428E6A}" type="sibTrans" cxnId="{EABDF8C5-826B-4910-B42B-4995BA7C6E01}">
      <dgm:prSet/>
      <dgm:spPr/>
      <dgm:t>
        <a:bodyPr/>
        <a:lstStyle/>
        <a:p>
          <a:endParaRPr lang="nl-NL"/>
        </a:p>
      </dgm:t>
    </dgm:pt>
    <dgm:pt modelId="{2B66326B-7E8B-4E73-BE87-1DA51C8D9B55}">
      <dgm:prSet phldrT="[Tekst]" custT="1"/>
      <dgm:spPr/>
      <dgm:t>
        <a:bodyPr/>
        <a:lstStyle/>
        <a:p>
          <a:r>
            <a:rPr lang="nl-NL" sz="2400" dirty="0"/>
            <a:t>Validatie niveau</a:t>
          </a:r>
          <a:br>
            <a:rPr lang="nl-NL" sz="2400" dirty="0"/>
          </a:br>
          <a:r>
            <a:rPr lang="nl-NL" sz="1800" dirty="0"/>
            <a:t>Info, Waarschuwing, Fout, Blokkade</a:t>
          </a:r>
        </a:p>
      </dgm:t>
    </dgm:pt>
    <dgm:pt modelId="{D7C7DE32-CC82-4675-8AD7-2D42E50ABAB0}" type="parTrans" cxnId="{0F8EB13D-53A0-479B-8556-589F4293D0FF}">
      <dgm:prSet/>
      <dgm:spPr/>
      <dgm:t>
        <a:bodyPr/>
        <a:lstStyle/>
        <a:p>
          <a:endParaRPr lang="nl-NL"/>
        </a:p>
      </dgm:t>
    </dgm:pt>
    <dgm:pt modelId="{5344D229-4CD3-4403-B694-0009122757E2}" type="sibTrans" cxnId="{0F8EB13D-53A0-479B-8556-589F4293D0FF}">
      <dgm:prSet/>
      <dgm:spPr/>
      <dgm:t>
        <a:bodyPr/>
        <a:lstStyle/>
        <a:p>
          <a:endParaRPr lang="nl-NL"/>
        </a:p>
      </dgm:t>
    </dgm:pt>
    <dgm:pt modelId="{641B088B-FE1D-4046-BD0A-24CB382CB8CE}">
      <dgm:prSet phldrT="[Tekst]" custT="1"/>
      <dgm:spPr/>
      <dgm:t>
        <a:bodyPr/>
        <a:lstStyle/>
        <a:p>
          <a:r>
            <a:rPr lang="nl-NL" sz="2400" dirty="0"/>
            <a:t>Validatierapport ID</a:t>
          </a:r>
        </a:p>
      </dgm:t>
    </dgm:pt>
    <dgm:pt modelId="{D09181AA-7AA8-46D5-ACC2-CBDE724CE887}" type="sibTrans" cxnId="{BCAAF367-92B6-42FB-834B-2DF2C9DC8DCC}">
      <dgm:prSet/>
      <dgm:spPr/>
      <dgm:t>
        <a:bodyPr/>
        <a:lstStyle/>
        <a:p>
          <a:endParaRPr lang="nl-NL"/>
        </a:p>
      </dgm:t>
    </dgm:pt>
    <dgm:pt modelId="{3B4E09D0-2A74-46EA-BE83-F52077EE816B}" type="parTrans" cxnId="{BCAAF367-92B6-42FB-834B-2DF2C9DC8DCC}">
      <dgm:prSet/>
      <dgm:spPr/>
      <dgm:t>
        <a:bodyPr/>
        <a:lstStyle/>
        <a:p>
          <a:endParaRPr lang="nl-NL"/>
        </a:p>
      </dgm:t>
    </dgm:pt>
    <dgm:pt modelId="{0D63BB03-CDC7-45EB-83AA-DE76BA66D48E}">
      <dgm:prSet phldrT="[Tekst]" custT="1"/>
      <dgm:spPr/>
      <dgm:t>
        <a:bodyPr/>
        <a:lstStyle/>
        <a:p>
          <a:r>
            <a:rPr lang="nl-NL" sz="2400" dirty="0"/>
            <a:t>Validatie bron</a:t>
          </a:r>
        </a:p>
      </dgm:t>
    </dgm:pt>
    <dgm:pt modelId="{56886648-1CEF-4B52-A464-793D43E29910}" type="parTrans" cxnId="{A777106A-3315-4998-91F2-FB7BB3BB0BB1}">
      <dgm:prSet/>
      <dgm:spPr/>
      <dgm:t>
        <a:bodyPr/>
        <a:lstStyle/>
        <a:p>
          <a:endParaRPr lang="nl-NL"/>
        </a:p>
      </dgm:t>
    </dgm:pt>
    <dgm:pt modelId="{08E6283D-064E-45BD-A72E-DDDA3AFEBD28}" type="sibTrans" cxnId="{A777106A-3315-4998-91F2-FB7BB3BB0BB1}">
      <dgm:prSet/>
      <dgm:spPr/>
      <dgm:t>
        <a:bodyPr/>
        <a:lstStyle/>
        <a:p>
          <a:endParaRPr lang="nl-NL"/>
        </a:p>
      </dgm:t>
    </dgm:pt>
    <dgm:pt modelId="{4FED66FD-98A0-4040-AD79-5ECB7CE3DA1E}">
      <dgm:prSet phldrT="[Tekst]" custT="1"/>
      <dgm:spPr/>
      <dgm:t>
        <a:bodyPr/>
        <a:lstStyle/>
        <a:p>
          <a:r>
            <a:rPr lang="nl-NL" sz="2400" dirty="0"/>
            <a:t>Validatierapport groep</a:t>
          </a:r>
          <a:endParaRPr lang="nl-NL" sz="1900" dirty="0"/>
        </a:p>
      </dgm:t>
    </dgm:pt>
    <dgm:pt modelId="{3608A33A-BAD7-4432-B198-6C7516D95921}" type="parTrans" cxnId="{8BEB2832-293A-40E5-9A76-64C7EADDE41E}">
      <dgm:prSet/>
      <dgm:spPr/>
      <dgm:t>
        <a:bodyPr/>
        <a:lstStyle/>
        <a:p>
          <a:endParaRPr lang="nl-NL"/>
        </a:p>
      </dgm:t>
    </dgm:pt>
    <dgm:pt modelId="{A88BAA77-88E3-4B5E-8F47-7DDBB4ABD7D3}" type="sibTrans" cxnId="{8BEB2832-293A-40E5-9A76-64C7EADDE41E}">
      <dgm:prSet/>
      <dgm:spPr/>
      <dgm:t>
        <a:bodyPr/>
        <a:lstStyle/>
        <a:p>
          <a:endParaRPr lang="nl-NL"/>
        </a:p>
      </dgm:t>
    </dgm:pt>
    <dgm:pt modelId="{007C42D0-2422-4C0E-BE2A-EF38D4354FD5}">
      <dgm:prSet phldrT="[Tekst]" custT="1"/>
      <dgm:spPr/>
      <dgm:t>
        <a:bodyPr/>
        <a:lstStyle/>
        <a:p>
          <a:r>
            <a:rPr lang="nl-NL" sz="2400" dirty="0"/>
            <a:t>Validatie query</a:t>
          </a:r>
        </a:p>
      </dgm:t>
    </dgm:pt>
    <dgm:pt modelId="{6892B3CF-2284-4D6D-BB45-6EE30C015624}" type="parTrans" cxnId="{153B24A8-9FC5-41FE-9201-A7A3867B5B91}">
      <dgm:prSet/>
      <dgm:spPr/>
      <dgm:t>
        <a:bodyPr/>
        <a:lstStyle/>
        <a:p>
          <a:endParaRPr lang="nl-NL"/>
        </a:p>
      </dgm:t>
    </dgm:pt>
    <dgm:pt modelId="{F5DCF07F-C972-43EC-A264-4F74E6D66732}" type="sibTrans" cxnId="{153B24A8-9FC5-41FE-9201-A7A3867B5B91}">
      <dgm:prSet/>
      <dgm:spPr/>
      <dgm:t>
        <a:bodyPr/>
        <a:lstStyle/>
        <a:p>
          <a:endParaRPr lang="nl-NL"/>
        </a:p>
      </dgm:t>
    </dgm:pt>
    <dgm:pt modelId="{48FD315F-C3BC-43A0-973E-F2AD1C4B2BF2}" type="pres">
      <dgm:prSet presAssocID="{6C6010F0-5737-4FF2-9CEC-8448ED12062B}" presName="Name0" presStyleCnt="0">
        <dgm:presLayoutVars>
          <dgm:dir/>
          <dgm:animLvl val="lvl"/>
          <dgm:resizeHandles val="exact"/>
        </dgm:presLayoutVars>
      </dgm:prSet>
      <dgm:spPr/>
    </dgm:pt>
    <dgm:pt modelId="{F0A0AE57-C623-4465-A8AB-C0BF18A3DA4D}" type="pres">
      <dgm:prSet presAssocID="{05075907-D2EE-44A4-A723-3EADC7F19910}" presName="composite" presStyleCnt="0"/>
      <dgm:spPr/>
    </dgm:pt>
    <dgm:pt modelId="{C5CA5EE3-40F8-4884-93DF-C00F939D88EB}" type="pres">
      <dgm:prSet presAssocID="{05075907-D2EE-44A4-A723-3EADC7F19910}" presName="parTx" presStyleLbl="alignNode1" presStyleIdx="0" presStyleCnt="2">
        <dgm:presLayoutVars>
          <dgm:chMax val="0"/>
          <dgm:chPref val="0"/>
          <dgm:bulletEnabled val="1"/>
        </dgm:presLayoutVars>
      </dgm:prSet>
      <dgm:spPr/>
    </dgm:pt>
    <dgm:pt modelId="{41185EC2-8C8F-4DDB-B4B6-174F67571477}" type="pres">
      <dgm:prSet presAssocID="{05075907-D2EE-44A4-A723-3EADC7F19910}" presName="desTx" presStyleLbl="alignAccFollowNode1" presStyleIdx="0" presStyleCnt="2">
        <dgm:presLayoutVars>
          <dgm:bulletEnabled val="1"/>
        </dgm:presLayoutVars>
      </dgm:prSet>
      <dgm:spPr/>
    </dgm:pt>
    <dgm:pt modelId="{4F743903-4914-44DE-AB80-0FD4F1A06FB9}" type="pres">
      <dgm:prSet presAssocID="{2C11AB41-45CC-4AFB-AC7A-83A428114DD7}" presName="space" presStyleCnt="0"/>
      <dgm:spPr/>
    </dgm:pt>
    <dgm:pt modelId="{C9534FCD-375A-42A9-87EB-4385AACEFD71}" type="pres">
      <dgm:prSet presAssocID="{F35986CC-BD97-4A91-8434-DA62F4DAD0A0}" presName="composite" presStyleCnt="0"/>
      <dgm:spPr/>
    </dgm:pt>
    <dgm:pt modelId="{E0C87200-9982-4022-92CC-CF1993D4E6B6}" type="pres">
      <dgm:prSet presAssocID="{F35986CC-BD97-4A91-8434-DA62F4DAD0A0}" presName="parTx" presStyleLbl="alignNode1" presStyleIdx="1" presStyleCnt="2" custScaleX="110185" custLinFactNeighborX="2002" custLinFactNeighborY="-2669">
        <dgm:presLayoutVars>
          <dgm:chMax val="0"/>
          <dgm:chPref val="0"/>
          <dgm:bulletEnabled val="1"/>
        </dgm:presLayoutVars>
      </dgm:prSet>
      <dgm:spPr/>
    </dgm:pt>
    <dgm:pt modelId="{B9087A18-F2E1-4EA2-BFA4-85B2390220CD}" type="pres">
      <dgm:prSet presAssocID="{F35986CC-BD97-4A91-8434-DA62F4DAD0A0}" presName="desTx" presStyleLbl="alignAccFollowNode1" presStyleIdx="1" presStyleCnt="2" custScaleX="110185">
        <dgm:presLayoutVars>
          <dgm:bulletEnabled val="1"/>
        </dgm:presLayoutVars>
      </dgm:prSet>
      <dgm:spPr/>
    </dgm:pt>
  </dgm:ptLst>
  <dgm:cxnLst>
    <dgm:cxn modelId="{0B662803-A20F-4A24-9E3D-FF1043C212E2}" type="presOf" srcId="{007C42D0-2422-4C0E-BE2A-EF38D4354FD5}" destId="{B9087A18-F2E1-4EA2-BFA4-85B2390220CD}" srcOrd="0" destOrd="6" presId="urn:microsoft.com/office/officeart/2005/8/layout/hList1"/>
    <dgm:cxn modelId="{9FC9D205-7C26-4AF3-97E1-677FF3D11A9C}" type="presOf" srcId="{2B66326B-7E8B-4E73-BE87-1DA51C8D9B55}" destId="{B9087A18-F2E1-4EA2-BFA4-85B2390220CD}" srcOrd="0" destOrd="4" presId="urn:microsoft.com/office/officeart/2005/8/layout/hList1"/>
    <dgm:cxn modelId="{C0962510-4C4C-4B5D-9922-7FAE91710353}" type="presOf" srcId="{F35986CC-BD97-4A91-8434-DA62F4DAD0A0}" destId="{E0C87200-9982-4022-92CC-CF1993D4E6B6}" srcOrd="0" destOrd="0" presId="urn:microsoft.com/office/officeart/2005/8/layout/hList1"/>
    <dgm:cxn modelId="{DF7F161F-6404-42AA-9CDF-1219640DB8A6}" type="presOf" srcId="{4FED66FD-98A0-4040-AD79-5ECB7CE3DA1E}" destId="{41185EC2-8C8F-4DDB-B4B6-174F67571477}" srcOrd="0" destOrd="3" presId="urn:microsoft.com/office/officeart/2005/8/layout/hList1"/>
    <dgm:cxn modelId="{D472DB2A-843D-49AC-AE2E-B251E13091CF}" srcId="{05075907-D2EE-44A4-A723-3EADC7F19910}" destId="{AF30ACA9-EDB3-45D0-A54B-5B0165F1D651}" srcOrd="2" destOrd="0" parTransId="{4875EA7D-CB04-49C7-B54E-A91D66B1D6A9}" sibTransId="{B1BF922D-6135-4D2B-9FD8-4A49B71D9E68}"/>
    <dgm:cxn modelId="{767EA02B-449A-4E3A-B39D-F1B7F34D6C30}" srcId="{05075907-D2EE-44A4-A723-3EADC7F19910}" destId="{E1AC9784-7950-4A86-9A91-7C0B7164D961}" srcOrd="1" destOrd="0" parTransId="{3C7665B4-F0CA-491C-A35A-A550B542E5D3}" sibTransId="{DDBA7C42-45D7-467C-BC8C-1451806DF453}"/>
    <dgm:cxn modelId="{8BEB2832-293A-40E5-9A76-64C7EADDE41E}" srcId="{05075907-D2EE-44A4-A723-3EADC7F19910}" destId="{4FED66FD-98A0-4040-AD79-5ECB7CE3DA1E}" srcOrd="3" destOrd="0" parTransId="{3608A33A-BAD7-4432-B198-6C7516D95921}" sibTransId="{A88BAA77-88E3-4B5E-8F47-7DDBB4ABD7D3}"/>
    <dgm:cxn modelId="{0F8EB13D-53A0-479B-8556-589F4293D0FF}" srcId="{F35986CC-BD97-4A91-8434-DA62F4DAD0A0}" destId="{2B66326B-7E8B-4E73-BE87-1DA51C8D9B55}" srcOrd="4" destOrd="0" parTransId="{D7C7DE32-CC82-4675-8AD7-2D42E50ABAB0}" sibTransId="{5344D229-4CD3-4403-B694-0009122757E2}"/>
    <dgm:cxn modelId="{848EC267-C90F-49BA-86CE-2395A7410FC5}" srcId="{6C6010F0-5737-4FF2-9CEC-8448ED12062B}" destId="{F35986CC-BD97-4A91-8434-DA62F4DAD0A0}" srcOrd="1" destOrd="0" parTransId="{A1CAC71E-D42B-4B89-B372-B7C0D33FF7E6}" sibTransId="{5F2D9EDF-24A0-468D-BC2F-DC918EE07008}"/>
    <dgm:cxn modelId="{BCAAF367-92B6-42FB-834B-2DF2C9DC8DCC}" srcId="{F35986CC-BD97-4A91-8434-DA62F4DAD0A0}" destId="{641B088B-FE1D-4046-BD0A-24CB382CB8CE}" srcOrd="1" destOrd="0" parTransId="{3B4E09D0-2A74-46EA-BE83-F52077EE816B}" sibTransId="{D09181AA-7AA8-46D5-ACC2-CBDE724CE887}"/>
    <dgm:cxn modelId="{F68E5C49-77CA-483B-96D3-215957FF8906}" type="presOf" srcId="{E1AC9784-7950-4A86-9A91-7C0B7164D961}" destId="{41185EC2-8C8F-4DDB-B4B6-174F67571477}" srcOrd="0" destOrd="1" presId="urn:microsoft.com/office/officeart/2005/8/layout/hList1"/>
    <dgm:cxn modelId="{A777106A-3315-4998-91F2-FB7BB3BB0BB1}" srcId="{F35986CC-BD97-4A91-8434-DA62F4DAD0A0}" destId="{0D63BB03-CDC7-45EB-83AA-DE76BA66D48E}" srcOrd="5" destOrd="0" parTransId="{56886648-1CEF-4B52-A464-793D43E29910}" sibTransId="{08E6283D-064E-45BD-A72E-DDDA3AFEBD28}"/>
    <dgm:cxn modelId="{0B19006F-D187-48F8-8348-4BEF0F052DA2}" type="presOf" srcId="{6C6010F0-5737-4FF2-9CEC-8448ED12062B}" destId="{48FD315F-C3BC-43A0-973E-F2AD1C4B2BF2}" srcOrd="0" destOrd="0" presId="urn:microsoft.com/office/officeart/2005/8/layout/hList1"/>
    <dgm:cxn modelId="{9EFB426F-9D89-4B20-8F15-C30146BB376C}" srcId="{05075907-D2EE-44A4-A723-3EADC7F19910}" destId="{258F4621-4049-4A95-B92C-9D8D1EC062B1}" srcOrd="0" destOrd="0" parTransId="{893F7DF8-04C5-4512-8ADC-CEA221FD2E78}" sibTransId="{588C0BB4-3226-4F36-9763-187EC376D3B0}"/>
    <dgm:cxn modelId="{8EBA6E74-04A5-45C3-B915-D0F40AB2A1C2}" srcId="{F35986CC-BD97-4A91-8434-DA62F4DAD0A0}" destId="{BCB5919D-7B96-4B4A-90CE-AE86CC0E2D10}" srcOrd="0" destOrd="0" parTransId="{961BBF16-9CFB-46A8-9613-AB36D68970AB}" sibTransId="{7A967B2C-7BFA-4654-AE69-0B49B83F6258}"/>
    <dgm:cxn modelId="{0D1DDD56-B2AE-404D-B9A9-EB2EE0403B1F}" type="presOf" srcId="{BCB5919D-7B96-4B4A-90CE-AE86CC0E2D10}" destId="{B9087A18-F2E1-4EA2-BFA4-85B2390220CD}" srcOrd="0" destOrd="0" presId="urn:microsoft.com/office/officeart/2005/8/layout/hList1"/>
    <dgm:cxn modelId="{E72A298D-3824-4437-BDD7-83E4212714BB}" type="presOf" srcId="{258F4621-4049-4A95-B92C-9D8D1EC062B1}" destId="{41185EC2-8C8F-4DDB-B4B6-174F67571477}" srcOrd="0" destOrd="0" presId="urn:microsoft.com/office/officeart/2005/8/layout/hList1"/>
    <dgm:cxn modelId="{153B24A8-9FC5-41FE-9201-A7A3867B5B91}" srcId="{F35986CC-BD97-4A91-8434-DA62F4DAD0A0}" destId="{007C42D0-2422-4C0E-BE2A-EF38D4354FD5}" srcOrd="6" destOrd="0" parTransId="{6892B3CF-2284-4D6D-BB45-6EE30C015624}" sibTransId="{F5DCF07F-C972-43EC-A264-4F74E6D66732}"/>
    <dgm:cxn modelId="{EABDF8C5-826B-4910-B42B-4995BA7C6E01}" srcId="{F35986CC-BD97-4A91-8434-DA62F4DAD0A0}" destId="{D12BC0A2-2A89-420D-A9F7-0AF604B9FBC1}" srcOrd="3" destOrd="0" parTransId="{11B15D98-2A21-4FE5-A1DF-281CE10E7479}" sibTransId="{3B07DA11-35A1-4FB2-994E-82169F428E6A}"/>
    <dgm:cxn modelId="{51B7B1CC-68D6-441B-8E98-B7C3E4D014F4}" srcId="{F35986CC-BD97-4A91-8434-DA62F4DAD0A0}" destId="{15CF5B46-EB99-45D5-9834-8D04787D7570}" srcOrd="2" destOrd="0" parTransId="{B08E9A40-225F-4708-8869-DCAB344D77A1}" sibTransId="{FE77C772-C9FE-4434-AAD4-49C2863AF444}"/>
    <dgm:cxn modelId="{42EBE2CE-5AED-43F4-84E6-80385F2C4283}" type="presOf" srcId="{15CF5B46-EB99-45D5-9834-8D04787D7570}" destId="{B9087A18-F2E1-4EA2-BFA4-85B2390220CD}" srcOrd="0" destOrd="2" presId="urn:microsoft.com/office/officeart/2005/8/layout/hList1"/>
    <dgm:cxn modelId="{DB9CB3DD-8080-4A88-841E-0E4C47DD346A}" type="presOf" srcId="{05075907-D2EE-44A4-A723-3EADC7F19910}" destId="{C5CA5EE3-40F8-4884-93DF-C00F939D88EB}" srcOrd="0" destOrd="0" presId="urn:microsoft.com/office/officeart/2005/8/layout/hList1"/>
    <dgm:cxn modelId="{8DAA02E1-3230-43DC-842E-6A570226F801}" type="presOf" srcId="{641B088B-FE1D-4046-BD0A-24CB382CB8CE}" destId="{B9087A18-F2E1-4EA2-BFA4-85B2390220CD}" srcOrd="0" destOrd="1" presId="urn:microsoft.com/office/officeart/2005/8/layout/hList1"/>
    <dgm:cxn modelId="{166368E2-69DD-48BA-900D-1978DDED48B1}" srcId="{6C6010F0-5737-4FF2-9CEC-8448ED12062B}" destId="{05075907-D2EE-44A4-A723-3EADC7F19910}" srcOrd="0" destOrd="0" parTransId="{0B3F1AEA-B9AE-4AE1-BC58-79F6AB85846C}" sibTransId="{2C11AB41-45CC-4AFB-AC7A-83A428114DD7}"/>
    <dgm:cxn modelId="{663A07EC-132B-4217-B2DD-35F69F5811AF}" type="presOf" srcId="{AF30ACA9-EDB3-45D0-A54B-5B0165F1D651}" destId="{41185EC2-8C8F-4DDB-B4B6-174F67571477}" srcOrd="0" destOrd="2" presId="urn:microsoft.com/office/officeart/2005/8/layout/hList1"/>
    <dgm:cxn modelId="{315A8BEC-382F-46DA-A315-9CD30BC19CD6}" type="presOf" srcId="{0D63BB03-CDC7-45EB-83AA-DE76BA66D48E}" destId="{B9087A18-F2E1-4EA2-BFA4-85B2390220CD}" srcOrd="0" destOrd="5" presId="urn:microsoft.com/office/officeart/2005/8/layout/hList1"/>
    <dgm:cxn modelId="{857BC9FF-6404-44E7-B22C-4D12BBAEBF62}" type="presOf" srcId="{D12BC0A2-2A89-420D-A9F7-0AF604B9FBC1}" destId="{B9087A18-F2E1-4EA2-BFA4-85B2390220CD}" srcOrd="0" destOrd="3" presId="urn:microsoft.com/office/officeart/2005/8/layout/hList1"/>
    <dgm:cxn modelId="{9D61A623-3451-4368-8FFD-2500F68EB0F2}" type="presParOf" srcId="{48FD315F-C3BC-43A0-973E-F2AD1C4B2BF2}" destId="{F0A0AE57-C623-4465-A8AB-C0BF18A3DA4D}" srcOrd="0" destOrd="0" presId="urn:microsoft.com/office/officeart/2005/8/layout/hList1"/>
    <dgm:cxn modelId="{DC67CFD0-9209-4ED2-974D-CBF6C942FD2B}" type="presParOf" srcId="{F0A0AE57-C623-4465-A8AB-C0BF18A3DA4D}" destId="{C5CA5EE3-40F8-4884-93DF-C00F939D88EB}" srcOrd="0" destOrd="0" presId="urn:microsoft.com/office/officeart/2005/8/layout/hList1"/>
    <dgm:cxn modelId="{7D096F7F-3BDB-4833-AD6A-397965C97C74}" type="presParOf" srcId="{F0A0AE57-C623-4465-A8AB-C0BF18A3DA4D}" destId="{41185EC2-8C8F-4DDB-B4B6-174F67571477}" srcOrd="1" destOrd="0" presId="urn:microsoft.com/office/officeart/2005/8/layout/hList1"/>
    <dgm:cxn modelId="{700C55CE-FA86-4D3E-98CB-0ADE98D635B3}" type="presParOf" srcId="{48FD315F-C3BC-43A0-973E-F2AD1C4B2BF2}" destId="{4F743903-4914-44DE-AB80-0FD4F1A06FB9}" srcOrd="1" destOrd="0" presId="urn:microsoft.com/office/officeart/2005/8/layout/hList1"/>
    <dgm:cxn modelId="{BA8EA6BE-A1ED-4CF9-B34B-39DEB9EB6053}" type="presParOf" srcId="{48FD315F-C3BC-43A0-973E-F2AD1C4B2BF2}" destId="{C9534FCD-375A-42A9-87EB-4385AACEFD71}" srcOrd="2" destOrd="0" presId="urn:microsoft.com/office/officeart/2005/8/layout/hList1"/>
    <dgm:cxn modelId="{CDDF61AB-3A0D-412B-BDED-6C555060F923}" type="presParOf" srcId="{C9534FCD-375A-42A9-87EB-4385AACEFD71}" destId="{E0C87200-9982-4022-92CC-CF1993D4E6B6}" srcOrd="0" destOrd="0" presId="urn:microsoft.com/office/officeart/2005/8/layout/hList1"/>
    <dgm:cxn modelId="{A55C9FD2-B22D-467A-B02D-93043E683AB5}" type="presParOf" srcId="{C9534FCD-375A-42A9-87EB-4385AACEFD71}" destId="{B9087A18-F2E1-4EA2-BFA4-85B2390220C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BAC4BF-8BAD-4FED-92B8-5BE84DEF4851}" type="doc">
      <dgm:prSet loTypeId="urn:microsoft.com/office/officeart/2005/8/layout/hierarchy6" loCatId="hierarchy" qsTypeId="urn:microsoft.com/office/officeart/2005/8/quickstyle/simple2" qsCatId="simple" csTypeId="urn:microsoft.com/office/officeart/2005/8/colors/accent1_2" csCatId="accent1" phldr="1"/>
      <dgm:spPr/>
    </dgm:pt>
    <dgm:pt modelId="{CF1EDC92-B582-422E-929E-8D3BA7E7BFBE}">
      <dgm:prSet phldrT="[Tekst]" custT="1"/>
      <dgm:spPr/>
      <dgm:t>
        <a:bodyPr/>
        <a:lstStyle/>
        <a:p>
          <a:r>
            <a:rPr lang="nl-NL" sz="1400" b="1"/>
            <a:t>Individuele </a:t>
          </a:r>
          <a:r>
            <a:rPr lang="nl-NL" sz="1400" b="1" err="1"/>
            <a:t>Structured</a:t>
          </a:r>
          <a:r>
            <a:rPr lang="nl-NL" sz="1400" b="1"/>
            <a:t> Query Language (SQL) validaties</a:t>
          </a:r>
        </a:p>
      </dgm:t>
    </dgm:pt>
    <dgm:pt modelId="{2836BFBA-5C44-4963-80CF-0181430A5006}" type="parTrans" cxnId="{0F29E355-590E-48FF-93EC-0078125606D2}">
      <dgm:prSet/>
      <dgm:spPr/>
      <dgm:t>
        <a:bodyPr/>
        <a:lstStyle/>
        <a:p>
          <a:endParaRPr lang="nl-NL"/>
        </a:p>
      </dgm:t>
    </dgm:pt>
    <dgm:pt modelId="{290D8D53-BB74-4D3B-A13B-B4E06BF6052A}" type="sibTrans" cxnId="{0F29E355-590E-48FF-93EC-0078125606D2}">
      <dgm:prSet/>
      <dgm:spPr/>
      <dgm:t>
        <a:bodyPr/>
        <a:lstStyle/>
        <a:p>
          <a:endParaRPr lang="nl-NL"/>
        </a:p>
      </dgm:t>
    </dgm:pt>
    <dgm:pt modelId="{CDD2CF82-2C98-4E06-B6C5-39EF8179B85C}">
      <dgm:prSet phldrT="[Tekst]"/>
      <dgm:spPr/>
      <dgm:t>
        <a:bodyPr/>
        <a:lstStyle/>
        <a:p>
          <a:r>
            <a:rPr lang="nl-NL"/>
            <a:t>SQL validaties</a:t>
          </a:r>
        </a:p>
      </dgm:t>
    </dgm:pt>
    <dgm:pt modelId="{90F2F4B2-96C6-4F12-B801-A8C0CA4605E8}" type="parTrans" cxnId="{F8EC3EF4-CD2C-4546-9677-E0AF6E718DFF}">
      <dgm:prSet/>
      <dgm:spPr/>
      <dgm:t>
        <a:bodyPr/>
        <a:lstStyle/>
        <a:p>
          <a:endParaRPr lang="nl-NL"/>
        </a:p>
      </dgm:t>
    </dgm:pt>
    <dgm:pt modelId="{830B3314-DE82-4A7C-9916-58087806A610}" type="sibTrans" cxnId="{F8EC3EF4-CD2C-4546-9677-E0AF6E718DFF}">
      <dgm:prSet/>
      <dgm:spPr/>
      <dgm:t>
        <a:bodyPr/>
        <a:lstStyle/>
        <a:p>
          <a:endParaRPr lang="nl-NL"/>
        </a:p>
      </dgm:t>
    </dgm:pt>
    <dgm:pt modelId="{8077400F-88F3-41C0-8CD7-DDE83587078C}">
      <dgm:prSet phldrT="[Tekst]"/>
      <dgm:spPr/>
      <dgm:t>
        <a:bodyPr/>
        <a:lstStyle/>
        <a:p>
          <a:r>
            <a:rPr lang="nl-NL"/>
            <a:t>Database views</a:t>
          </a:r>
        </a:p>
      </dgm:t>
    </dgm:pt>
    <dgm:pt modelId="{12518314-15FA-4690-BEC4-48B692BD8C4C}" type="parTrans" cxnId="{DF9B9F13-103A-4B43-B5FE-6F61877B6138}">
      <dgm:prSet/>
      <dgm:spPr/>
      <dgm:t>
        <a:bodyPr/>
        <a:lstStyle/>
        <a:p>
          <a:endParaRPr lang="nl-NL"/>
        </a:p>
      </dgm:t>
    </dgm:pt>
    <dgm:pt modelId="{6848E2DC-F740-4311-896E-C8237E53E8C8}" type="sibTrans" cxnId="{DF9B9F13-103A-4B43-B5FE-6F61877B6138}">
      <dgm:prSet/>
      <dgm:spPr/>
      <dgm:t>
        <a:bodyPr/>
        <a:lstStyle/>
        <a:p>
          <a:endParaRPr lang="nl-NL"/>
        </a:p>
      </dgm:t>
    </dgm:pt>
    <dgm:pt modelId="{552848CE-0520-4F59-99E5-29FF9F47CD7B}">
      <dgm:prSet phldrT="[Tekst]"/>
      <dgm:spPr/>
      <dgm:t>
        <a:bodyPr/>
        <a:lstStyle/>
        <a:p>
          <a:r>
            <a:rPr lang="nl-NL"/>
            <a:t>ETL (FME)</a:t>
          </a:r>
        </a:p>
      </dgm:t>
    </dgm:pt>
    <dgm:pt modelId="{143BB745-9E4F-41B6-B8E2-EC3F83C4B2EB}" type="parTrans" cxnId="{A300B700-A7DB-4153-979E-49B0E428DD3C}">
      <dgm:prSet/>
      <dgm:spPr/>
      <dgm:t>
        <a:bodyPr/>
        <a:lstStyle/>
        <a:p>
          <a:endParaRPr lang="nl-NL"/>
        </a:p>
      </dgm:t>
    </dgm:pt>
    <dgm:pt modelId="{FDFBD2F7-1946-4502-AC83-F1A62E0E42C9}" type="sibTrans" cxnId="{A300B700-A7DB-4153-979E-49B0E428DD3C}">
      <dgm:prSet/>
      <dgm:spPr/>
      <dgm:t>
        <a:bodyPr/>
        <a:lstStyle/>
        <a:p>
          <a:endParaRPr lang="nl-NL"/>
        </a:p>
      </dgm:t>
    </dgm:pt>
    <dgm:pt modelId="{B4F87516-637B-4BD1-8C55-BE30EB43700A}">
      <dgm:prSet phldrT="[Tekst]"/>
      <dgm:spPr/>
      <dgm:t>
        <a:bodyPr/>
        <a:lstStyle/>
        <a:p>
          <a:r>
            <a:rPr lang="nl-NL"/>
            <a:t>Rapporten</a:t>
          </a:r>
        </a:p>
      </dgm:t>
    </dgm:pt>
    <dgm:pt modelId="{3E8FBA22-9EE8-46A2-979F-4BC23E26067F}" type="parTrans" cxnId="{C9FF2A05-C3E8-42D7-8C7D-E22E1C7E7DB0}">
      <dgm:prSet/>
      <dgm:spPr/>
      <dgm:t>
        <a:bodyPr/>
        <a:lstStyle/>
        <a:p>
          <a:endParaRPr lang="nl-NL"/>
        </a:p>
      </dgm:t>
    </dgm:pt>
    <dgm:pt modelId="{1072188D-BB83-4DFE-BBFC-0377688A51EB}" type="sibTrans" cxnId="{C9FF2A05-C3E8-42D7-8C7D-E22E1C7E7DB0}">
      <dgm:prSet/>
      <dgm:spPr/>
      <dgm:t>
        <a:bodyPr/>
        <a:lstStyle/>
        <a:p>
          <a:endParaRPr lang="nl-NL"/>
        </a:p>
      </dgm:t>
    </dgm:pt>
    <dgm:pt modelId="{D734FA10-85D2-4722-8E6A-4E804E4F53C1}">
      <dgm:prSet phldrT="[Tekst]" custT="1"/>
      <dgm:spPr/>
      <dgm:t>
        <a:bodyPr/>
        <a:lstStyle/>
        <a:p>
          <a:pPr algn="l"/>
          <a:r>
            <a:rPr lang="nl-NL" sz="1400" b="1"/>
            <a:t>Samenvoegen validaties in database views</a:t>
          </a:r>
          <a:endParaRPr lang="nl-NL" sz="1400"/>
        </a:p>
      </dgm:t>
    </dgm:pt>
    <dgm:pt modelId="{34820D7F-9A04-42C7-BF57-F80E27C46C53}" type="parTrans" cxnId="{B973B02B-967F-4401-94BB-00626696D930}">
      <dgm:prSet/>
      <dgm:spPr/>
      <dgm:t>
        <a:bodyPr/>
        <a:lstStyle/>
        <a:p>
          <a:endParaRPr lang="nl-NL"/>
        </a:p>
      </dgm:t>
    </dgm:pt>
    <dgm:pt modelId="{D079B59A-73C7-42C8-8AE7-8CCC330BBBB1}" type="sibTrans" cxnId="{B973B02B-967F-4401-94BB-00626696D930}">
      <dgm:prSet/>
      <dgm:spPr/>
      <dgm:t>
        <a:bodyPr/>
        <a:lstStyle/>
        <a:p>
          <a:endParaRPr lang="nl-NL"/>
        </a:p>
      </dgm:t>
    </dgm:pt>
    <dgm:pt modelId="{3FA3173A-B138-4C4E-8826-7A7C8E287232}">
      <dgm:prSet phldrT="[Tekst]"/>
      <dgm:spPr/>
      <dgm:t>
        <a:bodyPr/>
        <a:lstStyle/>
        <a:p>
          <a:r>
            <a:rPr lang="nl-NL"/>
            <a:t>Controle tabel</a:t>
          </a:r>
        </a:p>
      </dgm:t>
    </dgm:pt>
    <dgm:pt modelId="{79DB7D23-1CCB-4C22-871C-364977149543}" type="parTrans" cxnId="{2395D292-B920-40E2-9BD9-D4D6383130C5}">
      <dgm:prSet/>
      <dgm:spPr/>
      <dgm:t>
        <a:bodyPr/>
        <a:lstStyle/>
        <a:p>
          <a:endParaRPr lang="nl-NL"/>
        </a:p>
      </dgm:t>
    </dgm:pt>
    <dgm:pt modelId="{C566C64F-4B27-4123-950A-6162EE487C3C}" type="sibTrans" cxnId="{2395D292-B920-40E2-9BD9-D4D6383130C5}">
      <dgm:prSet/>
      <dgm:spPr/>
      <dgm:t>
        <a:bodyPr/>
        <a:lstStyle/>
        <a:p>
          <a:endParaRPr lang="nl-NL"/>
        </a:p>
      </dgm:t>
    </dgm:pt>
    <dgm:pt modelId="{5476A5B9-7CE7-4EB6-8394-615248CF5DC4}">
      <dgm:prSet phldrT="[Tekst]" custT="1"/>
      <dgm:spPr/>
      <dgm:t>
        <a:bodyPr/>
        <a:lstStyle/>
        <a:p>
          <a:r>
            <a:rPr lang="nl-NL" sz="1100" b="0"/>
            <a:t>Bundeling per te controleren tabel</a:t>
          </a:r>
        </a:p>
      </dgm:t>
    </dgm:pt>
    <dgm:pt modelId="{4D4DE50A-2FAD-4ADB-BF58-9BCDBA988CB1}" type="parTrans" cxnId="{55744353-8C9C-4C53-938C-A926DBA56B48}">
      <dgm:prSet/>
      <dgm:spPr/>
      <dgm:t>
        <a:bodyPr/>
        <a:lstStyle/>
        <a:p>
          <a:endParaRPr lang="nl-NL"/>
        </a:p>
      </dgm:t>
    </dgm:pt>
    <dgm:pt modelId="{98AC796F-AF2C-40D2-AA06-C649D926E1A3}" type="sibTrans" cxnId="{55744353-8C9C-4C53-938C-A926DBA56B48}">
      <dgm:prSet/>
      <dgm:spPr/>
      <dgm:t>
        <a:bodyPr/>
        <a:lstStyle/>
        <a:p>
          <a:endParaRPr lang="nl-NL"/>
        </a:p>
      </dgm:t>
    </dgm:pt>
    <dgm:pt modelId="{48A379B5-B21A-4BDC-839D-BAD8EA19530E}">
      <dgm:prSet phldrT="[Tekst]" custT="1"/>
      <dgm:spPr/>
      <dgm:t>
        <a:bodyPr/>
        <a:lstStyle/>
        <a:p>
          <a:pPr algn="l"/>
          <a:r>
            <a:rPr lang="nl-NL" sz="1100"/>
            <a:t>Query’s worden samengevoegd in 1 view per controle</a:t>
          </a:r>
        </a:p>
      </dgm:t>
    </dgm:pt>
    <dgm:pt modelId="{C92B58E9-EF39-45D8-AF2A-D9DCDD771069}" type="sibTrans" cxnId="{51651B4E-BA56-4CBA-9AC8-CD001B837DAA}">
      <dgm:prSet/>
      <dgm:spPr/>
      <dgm:t>
        <a:bodyPr/>
        <a:lstStyle/>
        <a:p>
          <a:endParaRPr lang="nl-NL"/>
        </a:p>
      </dgm:t>
    </dgm:pt>
    <dgm:pt modelId="{56539051-5C93-4804-AA12-3AC8D5757B14}" type="parTrans" cxnId="{51651B4E-BA56-4CBA-9AC8-CD001B837DAA}">
      <dgm:prSet/>
      <dgm:spPr/>
      <dgm:t>
        <a:bodyPr/>
        <a:lstStyle/>
        <a:p>
          <a:endParaRPr lang="nl-NL"/>
        </a:p>
      </dgm:t>
    </dgm:pt>
    <dgm:pt modelId="{9E7D28C0-88B8-4B21-B029-F83EBA5909EF}">
      <dgm:prSet phldrT="[Tekst]" custT="1"/>
      <dgm:spPr/>
      <dgm:t>
        <a:bodyPr/>
        <a:lstStyle/>
        <a:p>
          <a:r>
            <a:rPr lang="nl-NL" sz="1400" b="1"/>
            <a:t>Rapportage</a:t>
          </a:r>
        </a:p>
      </dgm:t>
    </dgm:pt>
    <dgm:pt modelId="{D2F8402B-BC32-4460-B2FA-CA6DC7A7A5CE}" type="parTrans" cxnId="{9569B05C-19CA-4922-8075-6E4FC8855C2F}">
      <dgm:prSet/>
      <dgm:spPr/>
      <dgm:t>
        <a:bodyPr/>
        <a:lstStyle/>
        <a:p>
          <a:endParaRPr lang="nl-NL"/>
        </a:p>
      </dgm:t>
    </dgm:pt>
    <dgm:pt modelId="{611CBE06-0E73-454D-8CC2-59BD475873E7}" type="sibTrans" cxnId="{9569B05C-19CA-4922-8075-6E4FC8855C2F}">
      <dgm:prSet/>
      <dgm:spPr/>
      <dgm:t>
        <a:bodyPr/>
        <a:lstStyle/>
        <a:p>
          <a:endParaRPr lang="nl-NL"/>
        </a:p>
      </dgm:t>
    </dgm:pt>
    <dgm:pt modelId="{77F0D159-CABA-44B7-ADBE-16CB0F14C2BD}">
      <dgm:prSet phldrT="[Tekst]" custT="1"/>
      <dgm:spPr/>
      <dgm:t>
        <a:bodyPr/>
        <a:lstStyle/>
        <a:p>
          <a:r>
            <a:rPr lang="nl-NL" sz="1400" b="1"/>
            <a:t>Extract-</a:t>
          </a:r>
          <a:r>
            <a:rPr lang="nl-NL" sz="1400" b="1" err="1"/>
            <a:t>Transform</a:t>
          </a:r>
          <a:r>
            <a:rPr lang="nl-NL" sz="1400" b="1"/>
            <a:t>-Load (ETL) tool bewerking</a:t>
          </a:r>
        </a:p>
      </dgm:t>
    </dgm:pt>
    <dgm:pt modelId="{0259BC42-D22F-4B4C-B566-E1165F3B44F5}" type="parTrans" cxnId="{5E42DEDF-9568-437B-9DAE-32D704A3FE62}">
      <dgm:prSet/>
      <dgm:spPr/>
      <dgm:t>
        <a:bodyPr/>
        <a:lstStyle/>
        <a:p>
          <a:endParaRPr lang="nl-NL"/>
        </a:p>
      </dgm:t>
    </dgm:pt>
    <dgm:pt modelId="{74E712DB-562A-44EC-AB26-A6C39957F997}" type="sibTrans" cxnId="{5E42DEDF-9568-437B-9DAE-32D704A3FE62}">
      <dgm:prSet/>
      <dgm:spPr/>
      <dgm:t>
        <a:bodyPr/>
        <a:lstStyle/>
        <a:p>
          <a:endParaRPr lang="nl-NL"/>
        </a:p>
      </dgm:t>
    </dgm:pt>
    <dgm:pt modelId="{D45FBCEF-428B-40A1-A805-921640A0FAEC}">
      <dgm:prSet phldrT="[Tekst]" custT="1"/>
      <dgm:spPr/>
      <dgm:t>
        <a:bodyPr/>
        <a:lstStyle/>
        <a:p>
          <a:r>
            <a:rPr lang="nl-NL" sz="1100"/>
            <a:t>Haal views op uit database</a:t>
          </a:r>
        </a:p>
      </dgm:t>
    </dgm:pt>
    <dgm:pt modelId="{21A8E600-E49F-4786-80D8-3AEE66F54377}" type="parTrans" cxnId="{4364DD3B-19CF-4E9A-BBA8-F8499E7A1D63}">
      <dgm:prSet/>
      <dgm:spPr/>
      <dgm:t>
        <a:bodyPr/>
        <a:lstStyle/>
        <a:p>
          <a:endParaRPr lang="nl-NL"/>
        </a:p>
      </dgm:t>
    </dgm:pt>
    <dgm:pt modelId="{4A8FE6FA-F235-4066-8955-C3E06E905D63}" type="sibTrans" cxnId="{4364DD3B-19CF-4E9A-BBA8-F8499E7A1D63}">
      <dgm:prSet/>
      <dgm:spPr/>
      <dgm:t>
        <a:bodyPr/>
        <a:lstStyle/>
        <a:p>
          <a:endParaRPr lang="nl-NL"/>
        </a:p>
      </dgm:t>
    </dgm:pt>
    <dgm:pt modelId="{226471F7-E82A-44BD-90EA-BC57C308E684}">
      <dgm:prSet phldrT="[Tekst]" custT="1"/>
      <dgm:spPr/>
      <dgm:t>
        <a:bodyPr/>
        <a:lstStyle/>
        <a:p>
          <a:r>
            <a:rPr lang="nl-NL" sz="1100"/>
            <a:t>Maakt automatisch foutenoverzicht met tellingen</a:t>
          </a:r>
        </a:p>
      </dgm:t>
    </dgm:pt>
    <dgm:pt modelId="{52EEA6CD-3760-4205-A5CA-B1AF25B28CBC}" type="parTrans" cxnId="{8392704E-EF6C-483D-9200-520B5CC7B65C}">
      <dgm:prSet/>
      <dgm:spPr/>
      <dgm:t>
        <a:bodyPr/>
        <a:lstStyle/>
        <a:p>
          <a:endParaRPr lang="nl-NL"/>
        </a:p>
      </dgm:t>
    </dgm:pt>
    <dgm:pt modelId="{C1569E15-2B64-4750-AACB-DF78534E14F9}" type="sibTrans" cxnId="{8392704E-EF6C-483D-9200-520B5CC7B65C}">
      <dgm:prSet/>
      <dgm:spPr/>
      <dgm:t>
        <a:bodyPr/>
        <a:lstStyle/>
        <a:p>
          <a:endParaRPr lang="nl-NL"/>
        </a:p>
      </dgm:t>
    </dgm:pt>
    <dgm:pt modelId="{D3832DB5-0ADC-4357-8EC4-1A082105A201}">
      <dgm:prSet phldrT="[Tekst]" custT="1"/>
      <dgm:spPr/>
      <dgm:t>
        <a:bodyPr/>
        <a:lstStyle/>
        <a:p>
          <a:r>
            <a:rPr lang="nl-NL" sz="1100"/>
            <a:t>HTML</a:t>
          </a:r>
        </a:p>
      </dgm:t>
    </dgm:pt>
    <dgm:pt modelId="{F7CD1E76-A920-4003-B78C-5BA507878049}" type="parTrans" cxnId="{B78B9C01-AFE0-4331-8C8F-D6A667788A53}">
      <dgm:prSet/>
      <dgm:spPr/>
      <dgm:t>
        <a:bodyPr/>
        <a:lstStyle/>
        <a:p>
          <a:endParaRPr lang="nl-NL"/>
        </a:p>
      </dgm:t>
    </dgm:pt>
    <dgm:pt modelId="{595B3B15-4565-451B-B012-BBBAA3ED78A9}" type="sibTrans" cxnId="{B78B9C01-AFE0-4331-8C8F-D6A667788A53}">
      <dgm:prSet/>
      <dgm:spPr/>
      <dgm:t>
        <a:bodyPr/>
        <a:lstStyle/>
        <a:p>
          <a:endParaRPr lang="nl-NL"/>
        </a:p>
      </dgm:t>
    </dgm:pt>
    <dgm:pt modelId="{2C69587F-0906-44CD-B339-265BD72D5395}">
      <dgm:prSet phldrT="[Tekst]" custT="1"/>
      <dgm:spPr/>
      <dgm:t>
        <a:bodyPr/>
        <a:lstStyle/>
        <a:p>
          <a:r>
            <a:rPr lang="nl-NL" sz="1100"/>
            <a:t>Excel</a:t>
          </a:r>
        </a:p>
      </dgm:t>
    </dgm:pt>
    <dgm:pt modelId="{272140F9-1AE8-4D52-86C4-B3F54AB494B0}" type="parTrans" cxnId="{9E6F77FF-9055-4C65-8DF2-F0A973928312}">
      <dgm:prSet/>
      <dgm:spPr/>
      <dgm:t>
        <a:bodyPr/>
        <a:lstStyle/>
        <a:p>
          <a:endParaRPr lang="nl-NL"/>
        </a:p>
      </dgm:t>
    </dgm:pt>
    <dgm:pt modelId="{850D8F57-BED2-46B8-9990-9D068833A524}" type="sibTrans" cxnId="{9E6F77FF-9055-4C65-8DF2-F0A973928312}">
      <dgm:prSet/>
      <dgm:spPr/>
      <dgm:t>
        <a:bodyPr/>
        <a:lstStyle/>
        <a:p>
          <a:endParaRPr lang="nl-NL"/>
        </a:p>
      </dgm:t>
    </dgm:pt>
    <dgm:pt modelId="{924E6CF1-FC62-4EBF-BED2-A38E661D4E12}">
      <dgm:prSet phldrT="[Tekst]" custT="1"/>
      <dgm:spPr/>
      <dgm:t>
        <a:bodyPr/>
        <a:lstStyle/>
        <a:p>
          <a:r>
            <a:rPr lang="nl-NL" sz="1100"/>
            <a:t>Dashboards</a:t>
          </a:r>
        </a:p>
      </dgm:t>
    </dgm:pt>
    <dgm:pt modelId="{269915A7-0551-45F6-BD2C-9AFCCC198D4D}" type="parTrans" cxnId="{6939B35E-35E8-40CD-8268-EC46901B2192}">
      <dgm:prSet/>
      <dgm:spPr/>
      <dgm:t>
        <a:bodyPr/>
        <a:lstStyle/>
        <a:p>
          <a:endParaRPr lang="nl-NL"/>
        </a:p>
      </dgm:t>
    </dgm:pt>
    <dgm:pt modelId="{2EDC9A82-7FB2-41DA-94CE-5D72615D6FAA}" type="sibTrans" cxnId="{6939B35E-35E8-40CD-8268-EC46901B2192}">
      <dgm:prSet/>
      <dgm:spPr/>
      <dgm:t>
        <a:bodyPr/>
        <a:lstStyle/>
        <a:p>
          <a:endParaRPr lang="nl-NL"/>
        </a:p>
      </dgm:t>
    </dgm:pt>
    <dgm:pt modelId="{3581611C-B837-4336-9CA2-CD6AC007768A}">
      <dgm:prSet phldrT="[Tekst]" custT="1"/>
      <dgm:spPr/>
      <dgm:t>
        <a:bodyPr/>
        <a:lstStyle/>
        <a:p>
          <a:r>
            <a:rPr lang="nl-NL" sz="1100"/>
            <a:t>Maakt rapporten per view</a:t>
          </a:r>
        </a:p>
      </dgm:t>
    </dgm:pt>
    <dgm:pt modelId="{80949CE8-F565-43CF-9582-B07E68F63A54}" type="parTrans" cxnId="{05351D74-0652-49B9-98A0-3FF1E81B6188}">
      <dgm:prSet/>
      <dgm:spPr/>
      <dgm:t>
        <a:bodyPr/>
        <a:lstStyle/>
        <a:p>
          <a:endParaRPr lang="nl-NL"/>
        </a:p>
      </dgm:t>
    </dgm:pt>
    <dgm:pt modelId="{592DFBC2-7035-4AEF-8E35-4E9C70130702}" type="sibTrans" cxnId="{05351D74-0652-49B9-98A0-3FF1E81B6188}">
      <dgm:prSet/>
      <dgm:spPr/>
      <dgm:t>
        <a:bodyPr/>
        <a:lstStyle/>
        <a:p>
          <a:endParaRPr lang="nl-NL"/>
        </a:p>
      </dgm:t>
    </dgm:pt>
    <dgm:pt modelId="{C43EC841-65CF-4570-8B02-3D4EF5EFA5BF}">
      <dgm:prSet phldrT="[Tekst]" custT="1"/>
      <dgm:spPr/>
      <dgm:t>
        <a:bodyPr/>
        <a:lstStyle/>
        <a:p>
          <a:r>
            <a:rPr lang="nl-NL" sz="1100"/>
            <a:t>Met 1 druk op de knop:</a:t>
          </a:r>
        </a:p>
      </dgm:t>
    </dgm:pt>
    <dgm:pt modelId="{26E7EF5B-9B7C-438E-9F2F-6A8AA69EC63C}" type="parTrans" cxnId="{909AE708-B24E-404E-9FEF-9AA5548E6BBF}">
      <dgm:prSet/>
      <dgm:spPr/>
      <dgm:t>
        <a:bodyPr/>
        <a:lstStyle/>
        <a:p>
          <a:endParaRPr lang="nl-NL"/>
        </a:p>
      </dgm:t>
    </dgm:pt>
    <dgm:pt modelId="{46736122-945B-40C8-B9D6-D44B966D5CC7}" type="sibTrans" cxnId="{909AE708-B24E-404E-9FEF-9AA5548E6BBF}">
      <dgm:prSet/>
      <dgm:spPr/>
      <dgm:t>
        <a:bodyPr/>
        <a:lstStyle/>
        <a:p>
          <a:endParaRPr lang="nl-NL"/>
        </a:p>
      </dgm:t>
    </dgm:pt>
    <dgm:pt modelId="{501E27B5-C317-42E0-8AFC-DC0D222F1552}">
      <dgm:prSet phldrT="[Tekst]" custT="1"/>
      <dgm:spPr/>
      <dgm:t>
        <a:bodyPr/>
        <a:lstStyle/>
        <a:p>
          <a:r>
            <a:rPr lang="nl-NL" sz="1100"/>
            <a:t>Fouten verbeteren, opnieuw draaien ETL</a:t>
          </a:r>
        </a:p>
      </dgm:t>
    </dgm:pt>
    <dgm:pt modelId="{31008F6A-89E7-4D91-8BBB-DFCDEC23CE18}" type="parTrans" cxnId="{12B40065-BACD-469D-AA6D-51FA3DCFE63A}">
      <dgm:prSet/>
      <dgm:spPr/>
      <dgm:t>
        <a:bodyPr/>
        <a:lstStyle/>
        <a:p>
          <a:endParaRPr lang="nl-NL"/>
        </a:p>
      </dgm:t>
    </dgm:pt>
    <dgm:pt modelId="{EA163163-9DF2-490F-9504-300DC691B09A}" type="sibTrans" cxnId="{12B40065-BACD-469D-AA6D-51FA3DCFE63A}">
      <dgm:prSet/>
      <dgm:spPr/>
      <dgm:t>
        <a:bodyPr/>
        <a:lstStyle/>
        <a:p>
          <a:endParaRPr lang="nl-NL"/>
        </a:p>
      </dgm:t>
    </dgm:pt>
    <dgm:pt modelId="{60320D53-3A0E-4131-AB9E-64AE678628C5}">
      <dgm:prSet phldrT="[Tekst]" custT="1"/>
      <dgm:spPr/>
      <dgm:t>
        <a:bodyPr/>
        <a:lstStyle/>
        <a:p>
          <a:pPr algn="l"/>
          <a:r>
            <a:rPr lang="nl-NL" sz="1100"/>
            <a:t>Validaties zijn gedefinieerd in validatie tabel</a:t>
          </a:r>
        </a:p>
      </dgm:t>
    </dgm:pt>
    <dgm:pt modelId="{9EBC02C6-C188-4E0F-8CF3-86AD34FD1EB0}" type="parTrans" cxnId="{E6D5918F-B0DD-459F-ADA9-F76B74724F8D}">
      <dgm:prSet/>
      <dgm:spPr/>
      <dgm:t>
        <a:bodyPr/>
        <a:lstStyle/>
        <a:p>
          <a:endParaRPr lang="nl-NL"/>
        </a:p>
      </dgm:t>
    </dgm:pt>
    <dgm:pt modelId="{43961116-6D00-4B7A-9EB4-F510FADAF683}" type="sibTrans" cxnId="{E6D5918F-B0DD-459F-ADA9-F76B74724F8D}">
      <dgm:prSet/>
      <dgm:spPr/>
      <dgm:t>
        <a:bodyPr/>
        <a:lstStyle/>
        <a:p>
          <a:endParaRPr lang="nl-NL"/>
        </a:p>
      </dgm:t>
    </dgm:pt>
    <dgm:pt modelId="{A50DFE7C-015E-4C9D-ADCB-359BF2546E7C}">
      <dgm:prSet phldrT="[Tekst]" custT="1"/>
      <dgm:spPr/>
      <dgm:t>
        <a:bodyPr/>
        <a:lstStyle/>
        <a:p>
          <a:pPr algn="l"/>
          <a:r>
            <a:rPr lang="nl-NL" sz="1100"/>
            <a:t>Controles zijn gedefinieerd in controlecode tabel</a:t>
          </a:r>
        </a:p>
      </dgm:t>
    </dgm:pt>
    <dgm:pt modelId="{CFED3F23-79FE-44EF-BAC1-56E38BDE40DB}" type="parTrans" cxnId="{76A7816F-21A4-4D2F-8548-7976A0AA5447}">
      <dgm:prSet/>
      <dgm:spPr/>
      <dgm:t>
        <a:bodyPr/>
        <a:lstStyle/>
        <a:p>
          <a:endParaRPr lang="nl-NL"/>
        </a:p>
      </dgm:t>
    </dgm:pt>
    <dgm:pt modelId="{00E5DB69-155F-40EA-B6F8-CCEB1DC36BF6}" type="sibTrans" cxnId="{76A7816F-21A4-4D2F-8548-7976A0AA5447}">
      <dgm:prSet/>
      <dgm:spPr/>
      <dgm:t>
        <a:bodyPr/>
        <a:lstStyle/>
        <a:p>
          <a:endParaRPr lang="nl-NL"/>
        </a:p>
      </dgm:t>
    </dgm:pt>
    <dgm:pt modelId="{F8557851-C7EA-4D8F-B92B-68842898CC4F}">
      <dgm:prSet phldrT="[Tekst]" custT="1"/>
      <dgm:spPr/>
      <dgm:t>
        <a:bodyPr/>
        <a:lstStyle/>
        <a:p>
          <a:pPr algn="l"/>
          <a:r>
            <a:rPr lang="nl-NL" sz="1100"/>
            <a:t>Per view meerdere validaties met validatie IDs en 1 controle </a:t>
          </a:r>
        </a:p>
      </dgm:t>
    </dgm:pt>
    <dgm:pt modelId="{E9B86552-70EC-4BDA-A46A-C48D0C9BDBCB}" type="parTrans" cxnId="{A22C45BF-0C4B-4479-B242-2116A37A5439}">
      <dgm:prSet/>
      <dgm:spPr/>
      <dgm:t>
        <a:bodyPr/>
        <a:lstStyle/>
        <a:p>
          <a:endParaRPr lang="nl-NL"/>
        </a:p>
      </dgm:t>
    </dgm:pt>
    <dgm:pt modelId="{DC3E7559-F0DB-497D-849F-72119CA41A3E}" type="sibTrans" cxnId="{A22C45BF-0C4B-4479-B242-2116A37A5439}">
      <dgm:prSet/>
      <dgm:spPr/>
      <dgm:t>
        <a:bodyPr/>
        <a:lstStyle/>
        <a:p>
          <a:endParaRPr lang="nl-NL"/>
        </a:p>
      </dgm:t>
    </dgm:pt>
    <dgm:pt modelId="{69DEEED0-DEA3-4FF0-9150-EBF008444EF6}">
      <dgm:prSet phldrT="[Tekst]"/>
      <dgm:spPr/>
      <dgm:t>
        <a:bodyPr/>
        <a:lstStyle/>
        <a:p>
          <a:r>
            <a:rPr lang="nl-NL"/>
            <a:t>Validatie tabel</a:t>
          </a:r>
        </a:p>
      </dgm:t>
    </dgm:pt>
    <dgm:pt modelId="{6E43BE44-0BD6-4832-8741-D51C908BC581}" type="parTrans" cxnId="{A550CFDF-60D5-4960-922E-F13029A0C9D3}">
      <dgm:prSet/>
      <dgm:spPr/>
      <dgm:t>
        <a:bodyPr/>
        <a:lstStyle/>
        <a:p>
          <a:endParaRPr lang="nl-NL"/>
        </a:p>
      </dgm:t>
    </dgm:pt>
    <dgm:pt modelId="{5A902735-7BFD-4EB0-BCC7-9C89D9A2ECC4}" type="sibTrans" cxnId="{A550CFDF-60D5-4960-922E-F13029A0C9D3}">
      <dgm:prSet/>
      <dgm:spPr/>
      <dgm:t>
        <a:bodyPr/>
        <a:lstStyle/>
        <a:p>
          <a:endParaRPr lang="nl-NL"/>
        </a:p>
      </dgm:t>
    </dgm:pt>
    <dgm:pt modelId="{10CDC4BF-DFDA-4CD7-A1F7-57F3E0469B7C}" type="pres">
      <dgm:prSet presAssocID="{C8BAC4BF-8BAD-4FED-92B8-5BE84DEF4851}" presName="mainComposite" presStyleCnt="0">
        <dgm:presLayoutVars>
          <dgm:chPref val="1"/>
          <dgm:dir/>
          <dgm:animOne val="branch"/>
          <dgm:animLvl val="lvl"/>
          <dgm:resizeHandles val="exact"/>
        </dgm:presLayoutVars>
      </dgm:prSet>
      <dgm:spPr/>
    </dgm:pt>
    <dgm:pt modelId="{353F77E2-C694-4A78-B8EC-66BC418F1905}" type="pres">
      <dgm:prSet presAssocID="{C8BAC4BF-8BAD-4FED-92B8-5BE84DEF4851}" presName="hierFlow" presStyleCnt="0"/>
      <dgm:spPr/>
    </dgm:pt>
    <dgm:pt modelId="{26141EE1-89F2-4FDF-8414-2562A45700A6}" type="pres">
      <dgm:prSet presAssocID="{C8BAC4BF-8BAD-4FED-92B8-5BE84DEF4851}" presName="firstBuf" presStyleCnt="0"/>
      <dgm:spPr/>
    </dgm:pt>
    <dgm:pt modelId="{92491F8A-FEEC-41CD-B415-F6927212EC79}" type="pres">
      <dgm:prSet presAssocID="{C8BAC4BF-8BAD-4FED-92B8-5BE84DEF4851}" presName="hierChild1" presStyleCnt="0">
        <dgm:presLayoutVars>
          <dgm:chPref val="1"/>
          <dgm:animOne val="branch"/>
          <dgm:animLvl val="lvl"/>
        </dgm:presLayoutVars>
      </dgm:prSet>
      <dgm:spPr/>
    </dgm:pt>
    <dgm:pt modelId="{DC4B6665-BD75-49DC-A138-EDC6DF8F38FC}" type="pres">
      <dgm:prSet presAssocID="{CDD2CF82-2C98-4E06-B6C5-39EF8179B85C}" presName="Name14" presStyleCnt="0"/>
      <dgm:spPr/>
    </dgm:pt>
    <dgm:pt modelId="{133B88E9-DAF3-4E34-9947-98A2214613B0}" type="pres">
      <dgm:prSet presAssocID="{CDD2CF82-2C98-4E06-B6C5-39EF8179B85C}" presName="level1Shape" presStyleLbl="node0" presStyleIdx="0" presStyleCnt="1">
        <dgm:presLayoutVars>
          <dgm:chPref val="3"/>
        </dgm:presLayoutVars>
      </dgm:prSet>
      <dgm:spPr/>
    </dgm:pt>
    <dgm:pt modelId="{A8279940-5174-4783-A69A-945756DA4DCE}" type="pres">
      <dgm:prSet presAssocID="{CDD2CF82-2C98-4E06-B6C5-39EF8179B85C}" presName="hierChild2" presStyleCnt="0"/>
      <dgm:spPr/>
    </dgm:pt>
    <dgm:pt modelId="{BDB8392C-406C-4A3E-BDFC-3D0298B739EA}" type="pres">
      <dgm:prSet presAssocID="{12518314-15FA-4690-BEC4-48B692BD8C4C}" presName="Name19" presStyleLbl="parChTrans1D2" presStyleIdx="0" presStyleCnt="3"/>
      <dgm:spPr/>
    </dgm:pt>
    <dgm:pt modelId="{5DBAA082-8203-4FF1-8049-1B037A6FB5C5}" type="pres">
      <dgm:prSet presAssocID="{8077400F-88F3-41C0-8CD7-DDE83587078C}" presName="Name21" presStyleCnt="0"/>
      <dgm:spPr/>
    </dgm:pt>
    <dgm:pt modelId="{6647F59D-A043-41A6-86AC-45C66A0E6E4A}" type="pres">
      <dgm:prSet presAssocID="{8077400F-88F3-41C0-8CD7-DDE83587078C}" presName="level2Shape" presStyleLbl="node2" presStyleIdx="0" presStyleCnt="3"/>
      <dgm:spPr/>
    </dgm:pt>
    <dgm:pt modelId="{1BB4B023-449D-45D1-B6D7-2ADC7B1933F8}" type="pres">
      <dgm:prSet presAssocID="{8077400F-88F3-41C0-8CD7-DDE83587078C}" presName="hierChild3" presStyleCnt="0"/>
      <dgm:spPr/>
    </dgm:pt>
    <dgm:pt modelId="{2CB5580A-A714-4AB9-95B2-885276BB546B}" type="pres">
      <dgm:prSet presAssocID="{143BB745-9E4F-41B6-B8E2-EC3F83C4B2EB}" presName="Name19" presStyleLbl="parChTrans1D3" presStyleIdx="0" presStyleCnt="1"/>
      <dgm:spPr/>
    </dgm:pt>
    <dgm:pt modelId="{D987E097-8C5C-4D84-8B49-DAD35677ACEE}" type="pres">
      <dgm:prSet presAssocID="{552848CE-0520-4F59-99E5-29FF9F47CD7B}" presName="Name21" presStyleCnt="0"/>
      <dgm:spPr/>
    </dgm:pt>
    <dgm:pt modelId="{220F1E66-9D80-4504-BBF5-71E888FEEDB3}" type="pres">
      <dgm:prSet presAssocID="{552848CE-0520-4F59-99E5-29FF9F47CD7B}" presName="level2Shape" presStyleLbl="node3" presStyleIdx="0" presStyleCnt="1"/>
      <dgm:spPr/>
    </dgm:pt>
    <dgm:pt modelId="{91F2BC36-2685-4FA1-8004-711376FEF1A3}" type="pres">
      <dgm:prSet presAssocID="{552848CE-0520-4F59-99E5-29FF9F47CD7B}" presName="hierChild3" presStyleCnt="0"/>
      <dgm:spPr/>
    </dgm:pt>
    <dgm:pt modelId="{3E7F9324-6DC5-42CB-BE7C-F4995AB8EE01}" type="pres">
      <dgm:prSet presAssocID="{3E8FBA22-9EE8-46A2-979F-4BC23E26067F}" presName="Name19" presStyleLbl="parChTrans1D4" presStyleIdx="0" presStyleCnt="1"/>
      <dgm:spPr/>
    </dgm:pt>
    <dgm:pt modelId="{EA1B78AB-2B14-4882-BFD4-CBE7F4A80522}" type="pres">
      <dgm:prSet presAssocID="{B4F87516-637B-4BD1-8C55-BE30EB43700A}" presName="Name21" presStyleCnt="0"/>
      <dgm:spPr/>
    </dgm:pt>
    <dgm:pt modelId="{BE74BF0F-322F-4516-BB3C-7349128A77C8}" type="pres">
      <dgm:prSet presAssocID="{B4F87516-637B-4BD1-8C55-BE30EB43700A}" presName="level2Shape" presStyleLbl="node4" presStyleIdx="0" presStyleCnt="1"/>
      <dgm:spPr/>
    </dgm:pt>
    <dgm:pt modelId="{88088DE6-FCFF-49DD-AFB6-8FD583E598A9}" type="pres">
      <dgm:prSet presAssocID="{B4F87516-637B-4BD1-8C55-BE30EB43700A}" presName="hierChild3" presStyleCnt="0"/>
      <dgm:spPr/>
    </dgm:pt>
    <dgm:pt modelId="{90E317C9-AC55-44C3-8DA1-C1FAC896EB93}" type="pres">
      <dgm:prSet presAssocID="{6E43BE44-0BD6-4832-8741-D51C908BC581}" presName="Name19" presStyleLbl="parChTrans1D2" presStyleIdx="1" presStyleCnt="3"/>
      <dgm:spPr/>
    </dgm:pt>
    <dgm:pt modelId="{400A03BE-8895-4A5A-8A74-4218AFA49959}" type="pres">
      <dgm:prSet presAssocID="{69DEEED0-DEA3-4FF0-9150-EBF008444EF6}" presName="Name21" presStyleCnt="0"/>
      <dgm:spPr/>
    </dgm:pt>
    <dgm:pt modelId="{B01A29BA-C4CD-4A62-BDD5-49F32791F115}" type="pres">
      <dgm:prSet presAssocID="{69DEEED0-DEA3-4FF0-9150-EBF008444EF6}" presName="level2Shape" presStyleLbl="node2" presStyleIdx="1" presStyleCnt="3"/>
      <dgm:spPr/>
    </dgm:pt>
    <dgm:pt modelId="{CBDB8B38-1FF8-45C0-BA12-4F2120AF2E1C}" type="pres">
      <dgm:prSet presAssocID="{69DEEED0-DEA3-4FF0-9150-EBF008444EF6}" presName="hierChild3" presStyleCnt="0"/>
      <dgm:spPr/>
    </dgm:pt>
    <dgm:pt modelId="{2886E160-1F7F-4C9B-891E-1041B9624D38}" type="pres">
      <dgm:prSet presAssocID="{79DB7D23-1CCB-4C22-871C-364977149543}" presName="Name19" presStyleLbl="parChTrans1D2" presStyleIdx="2" presStyleCnt="3"/>
      <dgm:spPr/>
    </dgm:pt>
    <dgm:pt modelId="{B5B90B83-A861-4F8C-AE50-040B08F7FD9D}" type="pres">
      <dgm:prSet presAssocID="{3FA3173A-B138-4C4E-8826-7A7C8E287232}" presName="Name21" presStyleCnt="0"/>
      <dgm:spPr/>
    </dgm:pt>
    <dgm:pt modelId="{9A6EE07E-D688-4EF7-874D-3156A47CB040}" type="pres">
      <dgm:prSet presAssocID="{3FA3173A-B138-4C4E-8826-7A7C8E287232}" presName="level2Shape" presStyleLbl="node2" presStyleIdx="2" presStyleCnt="3"/>
      <dgm:spPr/>
    </dgm:pt>
    <dgm:pt modelId="{5FA21AC8-9931-440D-8BB1-8F16929D53BC}" type="pres">
      <dgm:prSet presAssocID="{3FA3173A-B138-4C4E-8826-7A7C8E287232}" presName="hierChild3" presStyleCnt="0"/>
      <dgm:spPr/>
    </dgm:pt>
    <dgm:pt modelId="{640B03BF-90C0-4740-B94D-FA63DDD8A6DB}" type="pres">
      <dgm:prSet presAssocID="{C8BAC4BF-8BAD-4FED-92B8-5BE84DEF4851}" presName="bgShapesFlow" presStyleCnt="0"/>
      <dgm:spPr/>
    </dgm:pt>
    <dgm:pt modelId="{BF40A5B5-964B-438E-942D-DCC7AF5E6A70}" type="pres">
      <dgm:prSet presAssocID="{CF1EDC92-B582-422E-929E-8D3BA7E7BFBE}" presName="rectComp" presStyleCnt="0"/>
      <dgm:spPr/>
    </dgm:pt>
    <dgm:pt modelId="{A6CDC615-541D-4A66-8911-214514D2BAC5}" type="pres">
      <dgm:prSet presAssocID="{CF1EDC92-B582-422E-929E-8D3BA7E7BFBE}" presName="bgRect" presStyleLbl="bgShp" presStyleIdx="0" presStyleCnt="4"/>
      <dgm:spPr/>
    </dgm:pt>
    <dgm:pt modelId="{46D0E038-C680-4EF1-85FD-B216DBCAA6AB}" type="pres">
      <dgm:prSet presAssocID="{CF1EDC92-B582-422E-929E-8D3BA7E7BFBE}" presName="bgRectTx" presStyleLbl="bgShp" presStyleIdx="0" presStyleCnt="4">
        <dgm:presLayoutVars>
          <dgm:bulletEnabled val="1"/>
        </dgm:presLayoutVars>
      </dgm:prSet>
      <dgm:spPr/>
    </dgm:pt>
    <dgm:pt modelId="{2CBFEAF4-36D3-420E-B2BC-477A06BD0FD2}" type="pres">
      <dgm:prSet presAssocID="{CF1EDC92-B582-422E-929E-8D3BA7E7BFBE}" presName="spComp" presStyleCnt="0"/>
      <dgm:spPr/>
    </dgm:pt>
    <dgm:pt modelId="{FA7F1D60-6D19-4F6F-B991-1C33087B3810}" type="pres">
      <dgm:prSet presAssocID="{CF1EDC92-B582-422E-929E-8D3BA7E7BFBE}" presName="vSp" presStyleCnt="0"/>
      <dgm:spPr/>
    </dgm:pt>
    <dgm:pt modelId="{8CB083CA-7287-4109-A7E3-EBD353DBB746}" type="pres">
      <dgm:prSet presAssocID="{D734FA10-85D2-4722-8E6A-4E804E4F53C1}" presName="rectComp" presStyleCnt="0"/>
      <dgm:spPr/>
    </dgm:pt>
    <dgm:pt modelId="{2C61C102-1776-49D6-B6DA-2819465C9CCD}" type="pres">
      <dgm:prSet presAssocID="{D734FA10-85D2-4722-8E6A-4E804E4F53C1}" presName="bgRect" presStyleLbl="bgShp" presStyleIdx="1" presStyleCnt="4"/>
      <dgm:spPr/>
    </dgm:pt>
    <dgm:pt modelId="{FF4EAB50-166A-43A6-A338-26A52EF2CEFA}" type="pres">
      <dgm:prSet presAssocID="{D734FA10-85D2-4722-8E6A-4E804E4F53C1}" presName="bgRectTx" presStyleLbl="bgShp" presStyleIdx="1" presStyleCnt="4">
        <dgm:presLayoutVars>
          <dgm:bulletEnabled val="1"/>
        </dgm:presLayoutVars>
      </dgm:prSet>
      <dgm:spPr/>
    </dgm:pt>
    <dgm:pt modelId="{1D25F284-619E-48FA-9BAD-B862AA4FD988}" type="pres">
      <dgm:prSet presAssocID="{D734FA10-85D2-4722-8E6A-4E804E4F53C1}" presName="spComp" presStyleCnt="0"/>
      <dgm:spPr/>
    </dgm:pt>
    <dgm:pt modelId="{8EC01ACB-F9D0-4CEA-8A27-C28DB62CDF22}" type="pres">
      <dgm:prSet presAssocID="{D734FA10-85D2-4722-8E6A-4E804E4F53C1}" presName="vSp" presStyleCnt="0"/>
      <dgm:spPr/>
    </dgm:pt>
    <dgm:pt modelId="{48848DF7-EE34-4B23-85FE-F8F60EBF40A8}" type="pres">
      <dgm:prSet presAssocID="{77F0D159-CABA-44B7-ADBE-16CB0F14C2BD}" presName="rectComp" presStyleCnt="0"/>
      <dgm:spPr/>
    </dgm:pt>
    <dgm:pt modelId="{5429AA4B-C1E9-4A16-8E36-1EB52D19DB32}" type="pres">
      <dgm:prSet presAssocID="{77F0D159-CABA-44B7-ADBE-16CB0F14C2BD}" presName="bgRect" presStyleLbl="bgShp" presStyleIdx="2" presStyleCnt="4"/>
      <dgm:spPr/>
    </dgm:pt>
    <dgm:pt modelId="{82457C13-3E8C-4ABD-9A63-A1350E83B65E}" type="pres">
      <dgm:prSet presAssocID="{77F0D159-CABA-44B7-ADBE-16CB0F14C2BD}" presName="bgRectTx" presStyleLbl="bgShp" presStyleIdx="2" presStyleCnt="4">
        <dgm:presLayoutVars>
          <dgm:bulletEnabled val="1"/>
        </dgm:presLayoutVars>
      </dgm:prSet>
      <dgm:spPr/>
    </dgm:pt>
    <dgm:pt modelId="{4D046267-A714-47BD-936C-7BAC35254B06}" type="pres">
      <dgm:prSet presAssocID="{77F0D159-CABA-44B7-ADBE-16CB0F14C2BD}" presName="spComp" presStyleCnt="0"/>
      <dgm:spPr/>
    </dgm:pt>
    <dgm:pt modelId="{C13DDB29-3124-48A1-8F51-DCE1554AC56F}" type="pres">
      <dgm:prSet presAssocID="{77F0D159-CABA-44B7-ADBE-16CB0F14C2BD}" presName="vSp" presStyleCnt="0"/>
      <dgm:spPr/>
    </dgm:pt>
    <dgm:pt modelId="{E36FE7B8-7738-4767-8904-45D02A6EFC50}" type="pres">
      <dgm:prSet presAssocID="{9E7D28C0-88B8-4B21-B029-F83EBA5909EF}" presName="rectComp" presStyleCnt="0"/>
      <dgm:spPr/>
    </dgm:pt>
    <dgm:pt modelId="{AE2FE63E-7075-4356-9FF8-D981C209A9CE}" type="pres">
      <dgm:prSet presAssocID="{9E7D28C0-88B8-4B21-B029-F83EBA5909EF}" presName="bgRect" presStyleLbl="bgShp" presStyleIdx="3" presStyleCnt="4"/>
      <dgm:spPr/>
    </dgm:pt>
    <dgm:pt modelId="{1B0BF0E9-35F4-4C52-AC24-1183468415E1}" type="pres">
      <dgm:prSet presAssocID="{9E7D28C0-88B8-4B21-B029-F83EBA5909EF}" presName="bgRectTx" presStyleLbl="bgShp" presStyleIdx="3" presStyleCnt="4">
        <dgm:presLayoutVars>
          <dgm:bulletEnabled val="1"/>
        </dgm:presLayoutVars>
      </dgm:prSet>
      <dgm:spPr/>
    </dgm:pt>
  </dgm:ptLst>
  <dgm:cxnLst>
    <dgm:cxn modelId="{A300B700-A7DB-4153-979E-49B0E428DD3C}" srcId="{8077400F-88F3-41C0-8CD7-DDE83587078C}" destId="{552848CE-0520-4F59-99E5-29FF9F47CD7B}" srcOrd="0" destOrd="0" parTransId="{143BB745-9E4F-41B6-B8E2-EC3F83C4B2EB}" sibTransId="{FDFBD2F7-1946-4502-AC83-F1A62E0E42C9}"/>
    <dgm:cxn modelId="{B78B9C01-AFE0-4331-8C8F-D6A667788A53}" srcId="{9E7D28C0-88B8-4B21-B029-F83EBA5909EF}" destId="{D3832DB5-0ADC-4357-8EC4-1A082105A201}" srcOrd="0" destOrd="0" parTransId="{F7CD1E76-A920-4003-B78C-5BA507878049}" sibTransId="{595B3B15-4565-451B-B012-BBBAA3ED78A9}"/>
    <dgm:cxn modelId="{9B78F502-1D04-4B6F-9BF9-67362256BDF5}" type="presOf" srcId="{A50DFE7C-015E-4C9D-ADCB-359BF2546E7C}" destId="{FF4EAB50-166A-43A6-A338-26A52EF2CEFA}" srcOrd="1" destOrd="3" presId="urn:microsoft.com/office/officeart/2005/8/layout/hierarchy6"/>
    <dgm:cxn modelId="{C9FF2A05-C3E8-42D7-8C7D-E22E1C7E7DB0}" srcId="{552848CE-0520-4F59-99E5-29FF9F47CD7B}" destId="{B4F87516-637B-4BD1-8C55-BE30EB43700A}" srcOrd="0" destOrd="0" parTransId="{3E8FBA22-9EE8-46A2-979F-4BC23E26067F}" sibTransId="{1072188D-BB83-4DFE-BBFC-0377688A51EB}"/>
    <dgm:cxn modelId="{0C1DC805-8B7A-4A07-AF78-BC81E0483E97}" type="presOf" srcId="{2C69587F-0906-44CD-B339-265BD72D5395}" destId="{AE2FE63E-7075-4356-9FF8-D981C209A9CE}" srcOrd="0" destOrd="2" presId="urn:microsoft.com/office/officeart/2005/8/layout/hierarchy6"/>
    <dgm:cxn modelId="{64DC9D07-448D-4CD4-8BC1-DCDB91B3230F}" type="presOf" srcId="{69DEEED0-DEA3-4FF0-9150-EBF008444EF6}" destId="{B01A29BA-C4CD-4A62-BDD5-49F32791F115}" srcOrd="0" destOrd="0" presId="urn:microsoft.com/office/officeart/2005/8/layout/hierarchy6"/>
    <dgm:cxn modelId="{909AE708-B24E-404E-9FEF-9AA5548E6BBF}" srcId="{77F0D159-CABA-44B7-ADBE-16CB0F14C2BD}" destId="{C43EC841-65CF-4570-8B02-3D4EF5EFA5BF}" srcOrd="1" destOrd="0" parTransId="{26E7EF5B-9B7C-438E-9F2F-6A8AA69EC63C}" sibTransId="{46736122-945B-40C8-B9D6-D44B966D5CC7}"/>
    <dgm:cxn modelId="{B3C9070D-BB2C-45F5-A742-F16630AE79F7}" type="presOf" srcId="{48A379B5-B21A-4BDC-839D-BAD8EA19530E}" destId="{2C61C102-1776-49D6-B6DA-2819465C9CCD}" srcOrd="0" destOrd="1" presId="urn:microsoft.com/office/officeart/2005/8/layout/hierarchy6"/>
    <dgm:cxn modelId="{9B975C11-AB10-4237-800B-CA93EF6209CE}" type="presOf" srcId="{79DB7D23-1CCB-4C22-871C-364977149543}" destId="{2886E160-1F7F-4C9B-891E-1041B9624D38}" srcOrd="0" destOrd="0" presId="urn:microsoft.com/office/officeart/2005/8/layout/hierarchy6"/>
    <dgm:cxn modelId="{DF9B9F13-103A-4B43-B5FE-6F61877B6138}" srcId="{CDD2CF82-2C98-4E06-B6C5-39EF8179B85C}" destId="{8077400F-88F3-41C0-8CD7-DDE83587078C}" srcOrd="0" destOrd="0" parTransId="{12518314-15FA-4690-BEC4-48B692BD8C4C}" sibTransId="{6848E2DC-F740-4311-896E-C8237E53E8C8}"/>
    <dgm:cxn modelId="{22BE6A17-DA10-4259-A220-124E591600A6}" type="presOf" srcId="{60320D53-3A0E-4131-AB9E-64AE678628C5}" destId="{2C61C102-1776-49D6-B6DA-2819465C9CCD}" srcOrd="0" destOrd="2" presId="urn:microsoft.com/office/officeart/2005/8/layout/hierarchy6"/>
    <dgm:cxn modelId="{EA4BFB19-4AED-4187-AB19-C4BD57992D9C}" type="presOf" srcId="{9E7D28C0-88B8-4B21-B029-F83EBA5909EF}" destId="{1B0BF0E9-35F4-4C52-AC24-1183468415E1}" srcOrd="1" destOrd="0" presId="urn:microsoft.com/office/officeart/2005/8/layout/hierarchy6"/>
    <dgm:cxn modelId="{B973B02B-967F-4401-94BB-00626696D930}" srcId="{C8BAC4BF-8BAD-4FED-92B8-5BE84DEF4851}" destId="{D734FA10-85D2-4722-8E6A-4E804E4F53C1}" srcOrd="2" destOrd="0" parTransId="{34820D7F-9A04-42C7-BF57-F80E27C46C53}" sibTransId="{D079B59A-73C7-42C8-8AE7-8CCC330BBBB1}"/>
    <dgm:cxn modelId="{1D91B635-AFBF-4D40-80F9-5A6B3EE837C1}" type="presOf" srcId="{D734FA10-85D2-4722-8E6A-4E804E4F53C1}" destId="{FF4EAB50-166A-43A6-A338-26A52EF2CEFA}" srcOrd="1" destOrd="0" presId="urn:microsoft.com/office/officeart/2005/8/layout/hierarchy6"/>
    <dgm:cxn modelId="{43991C39-3A8A-4870-AB8E-77BE508138E9}" type="presOf" srcId="{D3832DB5-0ADC-4357-8EC4-1A082105A201}" destId="{1B0BF0E9-35F4-4C52-AC24-1183468415E1}" srcOrd="1" destOrd="1" presId="urn:microsoft.com/office/officeart/2005/8/layout/hierarchy6"/>
    <dgm:cxn modelId="{4364DD3B-19CF-4E9A-BBA8-F8499E7A1D63}" srcId="{77F0D159-CABA-44B7-ADBE-16CB0F14C2BD}" destId="{D45FBCEF-428B-40A1-A805-921640A0FAEC}" srcOrd="0" destOrd="0" parTransId="{21A8E600-E49F-4786-80D8-3AEE66F54377}" sibTransId="{4A8FE6FA-F235-4066-8955-C3E06E905D63}"/>
    <dgm:cxn modelId="{6472135B-761D-4A65-B62D-23FE6C77A48C}" type="presOf" srcId="{60320D53-3A0E-4131-AB9E-64AE678628C5}" destId="{FF4EAB50-166A-43A6-A338-26A52EF2CEFA}" srcOrd="1" destOrd="2" presId="urn:microsoft.com/office/officeart/2005/8/layout/hierarchy6"/>
    <dgm:cxn modelId="{9569B05C-19CA-4922-8075-6E4FC8855C2F}" srcId="{C8BAC4BF-8BAD-4FED-92B8-5BE84DEF4851}" destId="{9E7D28C0-88B8-4B21-B029-F83EBA5909EF}" srcOrd="4" destOrd="0" parTransId="{D2F8402B-BC32-4460-B2FA-CA6DC7A7A5CE}" sibTransId="{611CBE06-0E73-454D-8CC2-59BD475873E7}"/>
    <dgm:cxn modelId="{6939B35E-35E8-40CD-8268-EC46901B2192}" srcId="{9E7D28C0-88B8-4B21-B029-F83EBA5909EF}" destId="{924E6CF1-FC62-4EBF-BED2-A38E661D4E12}" srcOrd="2" destOrd="0" parTransId="{269915A7-0551-45F6-BD2C-9AFCCC198D4D}" sibTransId="{2EDC9A82-7FB2-41DA-94CE-5D72615D6FAA}"/>
    <dgm:cxn modelId="{05EBE15E-12EF-4437-BCC5-8691EA8C49C2}" type="presOf" srcId="{3581611C-B837-4336-9CA2-CD6AC007768A}" destId="{82457C13-3E8C-4ABD-9A63-A1350E83B65E}" srcOrd="1" destOrd="4" presId="urn:microsoft.com/office/officeart/2005/8/layout/hierarchy6"/>
    <dgm:cxn modelId="{9E7E2C44-9ED2-4568-BE0F-49B8EB97CD00}" type="presOf" srcId="{9E7D28C0-88B8-4B21-B029-F83EBA5909EF}" destId="{AE2FE63E-7075-4356-9FF8-D981C209A9CE}" srcOrd="0" destOrd="0" presId="urn:microsoft.com/office/officeart/2005/8/layout/hierarchy6"/>
    <dgm:cxn modelId="{12B40065-BACD-469D-AA6D-51FA3DCFE63A}" srcId="{9E7D28C0-88B8-4B21-B029-F83EBA5909EF}" destId="{501E27B5-C317-42E0-8AFC-DC0D222F1552}" srcOrd="3" destOrd="0" parTransId="{31008F6A-89E7-4D91-8BBB-DFCDEC23CE18}" sibTransId="{EA163163-9DF2-490F-9504-300DC691B09A}"/>
    <dgm:cxn modelId="{754C8647-840A-4BB4-99E3-AA35CF885F58}" type="presOf" srcId="{6E43BE44-0BD6-4832-8741-D51C908BC581}" destId="{90E317C9-AC55-44C3-8DA1-C1FAC896EB93}" srcOrd="0" destOrd="0" presId="urn:microsoft.com/office/officeart/2005/8/layout/hierarchy6"/>
    <dgm:cxn modelId="{0D016E49-8CFF-4080-A426-46A58B23D45D}" type="presOf" srcId="{D45FBCEF-428B-40A1-A805-921640A0FAEC}" destId="{82457C13-3E8C-4ABD-9A63-A1350E83B65E}" srcOrd="1" destOrd="1" presId="urn:microsoft.com/office/officeart/2005/8/layout/hierarchy6"/>
    <dgm:cxn modelId="{AF085649-D2DC-4C6C-8C42-9EE2B536AFF2}" type="presOf" srcId="{B4F87516-637B-4BD1-8C55-BE30EB43700A}" destId="{BE74BF0F-322F-4516-BB3C-7349128A77C8}" srcOrd="0" destOrd="0" presId="urn:microsoft.com/office/officeart/2005/8/layout/hierarchy6"/>
    <dgm:cxn modelId="{51651B4E-BA56-4CBA-9AC8-CD001B837DAA}" srcId="{D734FA10-85D2-4722-8E6A-4E804E4F53C1}" destId="{48A379B5-B21A-4BDC-839D-BAD8EA19530E}" srcOrd="0" destOrd="0" parTransId="{56539051-5C93-4804-AA12-3AC8D5757B14}" sibTransId="{C92B58E9-EF39-45D8-AF2A-D9DCDD771069}"/>
    <dgm:cxn modelId="{83C4276E-DA0F-468E-9721-E76AD4C97278}" type="presOf" srcId="{CF1EDC92-B582-422E-929E-8D3BA7E7BFBE}" destId="{46D0E038-C680-4EF1-85FD-B216DBCAA6AB}" srcOrd="1" destOrd="0" presId="urn:microsoft.com/office/officeart/2005/8/layout/hierarchy6"/>
    <dgm:cxn modelId="{8392704E-EF6C-483D-9200-520B5CC7B65C}" srcId="{C43EC841-65CF-4570-8B02-3D4EF5EFA5BF}" destId="{226471F7-E82A-44BD-90EA-BC57C308E684}" srcOrd="0" destOrd="0" parTransId="{52EEA6CD-3760-4205-A5CA-B1AF25B28CBC}" sibTransId="{C1569E15-2B64-4750-AACB-DF78534E14F9}"/>
    <dgm:cxn modelId="{8384834E-B992-461E-B25F-24C98A9D164B}" type="presOf" srcId="{924E6CF1-FC62-4EBF-BED2-A38E661D4E12}" destId="{1B0BF0E9-35F4-4C52-AC24-1183468415E1}" srcOrd="1" destOrd="3" presId="urn:microsoft.com/office/officeart/2005/8/layout/hierarchy6"/>
    <dgm:cxn modelId="{76A7816F-21A4-4D2F-8548-7976A0AA5447}" srcId="{D734FA10-85D2-4722-8E6A-4E804E4F53C1}" destId="{A50DFE7C-015E-4C9D-ADCB-359BF2546E7C}" srcOrd="2" destOrd="0" parTransId="{CFED3F23-79FE-44EF-BAC1-56E38BDE40DB}" sibTransId="{00E5DB69-155F-40EA-B6F8-CCEB1DC36BF6}"/>
    <dgm:cxn modelId="{2B57F850-85F3-4B85-B547-ACC13B6D2CB8}" type="presOf" srcId="{D734FA10-85D2-4722-8E6A-4E804E4F53C1}" destId="{2C61C102-1776-49D6-B6DA-2819465C9CCD}" srcOrd="0" destOrd="0" presId="urn:microsoft.com/office/officeart/2005/8/layout/hierarchy6"/>
    <dgm:cxn modelId="{67E51952-6557-46CB-A58A-44AFFADD82B6}" type="presOf" srcId="{C43EC841-65CF-4570-8B02-3D4EF5EFA5BF}" destId="{82457C13-3E8C-4ABD-9A63-A1350E83B65E}" srcOrd="1" destOrd="2" presId="urn:microsoft.com/office/officeart/2005/8/layout/hierarchy6"/>
    <dgm:cxn modelId="{55744353-8C9C-4C53-938C-A926DBA56B48}" srcId="{CF1EDC92-B582-422E-929E-8D3BA7E7BFBE}" destId="{5476A5B9-7CE7-4EB6-8394-615248CF5DC4}" srcOrd="0" destOrd="0" parTransId="{4D4DE50A-2FAD-4ADB-BF58-9BCDBA988CB1}" sibTransId="{98AC796F-AF2C-40D2-AA06-C649D926E1A3}"/>
    <dgm:cxn modelId="{05351D74-0652-49B9-98A0-3FF1E81B6188}" srcId="{C43EC841-65CF-4570-8B02-3D4EF5EFA5BF}" destId="{3581611C-B837-4336-9CA2-CD6AC007768A}" srcOrd="1" destOrd="0" parTransId="{80949CE8-F565-43CF-9582-B07E68F63A54}" sibTransId="{592DFBC2-7035-4AEF-8E35-4E9C70130702}"/>
    <dgm:cxn modelId="{45212354-5A52-4932-9932-9DBC35CE33FF}" type="presOf" srcId="{226471F7-E82A-44BD-90EA-BC57C308E684}" destId="{5429AA4B-C1E9-4A16-8E36-1EB52D19DB32}" srcOrd="0" destOrd="3" presId="urn:microsoft.com/office/officeart/2005/8/layout/hierarchy6"/>
    <dgm:cxn modelId="{0F29E355-590E-48FF-93EC-0078125606D2}" srcId="{C8BAC4BF-8BAD-4FED-92B8-5BE84DEF4851}" destId="{CF1EDC92-B582-422E-929E-8D3BA7E7BFBE}" srcOrd="1" destOrd="0" parTransId="{2836BFBA-5C44-4963-80CF-0181430A5006}" sibTransId="{290D8D53-BB74-4D3B-A13B-B4E06BF6052A}"/>
    <dgm:cxn modelId="{CE42BB7C-EE20-42D7-80E0-4B4A3086461F}" type="presOf" srcId="{C8BAC4BF-8BAD-4FED-92B8-5BE84DEF4851}" destId="{10CDC4BF-DFDA-4CD7-A1F7-57F3E0469B7C}" srcOrd="0" destOrd="0" presId="urn:microsoft.com/office/officeart/2005/8/layout/hierarchy6"/>
    <dgm:cxn modelId="{83F3837E-AF7A-4D41-AB48-82BD61624039}" type="presOf" srcId="{3FA3173A-B138-4C4E-8826-7A7C8E287232}" destId="{9A6EE07E-D688-4EF7-874D-3156A47CB040}" srcOrd="0" destOrd="0" presId="urn:microsoft.com/office/officeart/2005/8/layout/hierarchy6"/>
    <dgm:cxn modelId="{8E7B0889-398E-4BBA-A382-827264B8BCA2}" type="presOf" srcId="{5476A5B9-7CE7-4EB6-8394-615248CF5DC4}" destId="{A6CDC615-541D-4A66-8911-214514D2BAC5}" srcOrd="0" destOrd="1" presId="urn:microsoft.com/office/officeart/2005/8/layout/hierarchy6"/>
    <dgm:cxn modelId="{B9C01089-3F0B-45A7-B3E1-7329AEA79710}" type="presOf" srcId="{924E6CF1-FC62-4EBF-BED2-A38E661D4E12}" destId="{AE2FE63E-7075-4356-9FF8-D981C209A9CE}" srcOrd="0" destOrd="3" presId="urn:microsoft.com/office/officeart/2005/8/layout/hierarchy6"/>
    <dgm:cxn modelId="{E6D5918F-B0DD-459F-ADA9-F76B74724F8D}" srcId="{D734FA10-85D2-4722-8E6A-4E804E4F53C1}" destId="{60320D53-3A0E-4131-AB9E-64AE678628C5}" srcOrd="1" destOrd="0" parTransId="{9EBC02C6-C188-4E0F-8CF3-86AD34FD1EB0}" sibTransId="{43961116-6D00-4B7A-9EB4-F510FADAF683}"/>
    <dgm:cxn modelId="{2395D292-B920-40E2-9BD9-D4D6383130C5}" srcId="{CDD2CF82-2C98-4E06-B6C5-39EF8179B85C}" destId="{3FA3173A-B138-4C4E-8826-7A7C8E287232}" srcOrd="2" destOrd="0" parTransId="{79DB7D23-1CCB-4C22-871C-364977149543}" sibTransId="{C566C64F-4B27-4123-950A-6162EE487C3C}"/>
    <dgm:cxn modelId="{84EB7193-C386-4D45-A4B4-AB963021A9C3}" type="presOf" srcId="{A50DFE7C-015E-4C9D-ADCB-359BF2546E7C}" destId="{2C61C102-1776-49D6-B6DA-2819465C9CCD}" srcOrd="0" destOrd="3" presId="urn:microsoft.com/office/officeart/2005/8/layout/hierarchy6"/>
    <dgm:cxn modelId="{C1048F93-EBE2-4E8B-AC9E-76601C9A9123}" type="presOf" srcId="{77F0D159-CABA-44B7-ADBE-16CB0F14C2BD}" destId="{82457C13-3E8C-4ABD-9A63-A1350E83B65E}" srcOrd="1" destOrd="0" presId="urn:microsoft.com/office/officeart/2005/8/layout/hierarchy6"/>
    <dgm:cxn modelId="{41EBD693-8BBF-4C10-9CFE-94A7CDFDDC42}" type="presOf" srcId="{F8557851-C7EA-4D8F-B92B-68842898CC4F}" destId="{FF4EAB50-166A-43A6-A338-26A52EF2CEFA}" srcOrd="1" destOrd="4" presId="urn:microsoft.com/office/officeart/2005/8/layout/hierarchy6"/>
    <dgm:cxn modelId="{550C8994-5337-460B-9330-B575AC096598}" type="presOf" srcId="{3581611C-B837-4336-9CA2-CD6AC007768A}" destId="{5429AA4B-C1E9-4A16-8E36-1EB52D19DB32}" srcOrd="0" destOrd="4" presId="urn:microsoft.com/office/officeart/2005/8/layout/hierarchy6"/>
    <dgm:cxn modelId="{C72C19A1-AECB-4E4C-849D-E3A38A5B9383}" type="presOf" srcId="{226471F7-E82A-44BD-90EA-BC57C308E684}" destId="{82457C13-3E8C-4ABD-9A63-A1350E83B65E}" srcOrd="1" destOrd="3" presId="urn:microsoft.com/office/officeart/2005/8/layout/hierarchy6"/>
    <dgm:cxn modelId="{EE3E3EAF-259A-4AD6-8017-3A5EDB4B2975}" type="presOf" srcId="{CDD2CF82-2C98-4E06-B6C5-39EF8179B85C}" destId="{133B88E9-DAF3-4E34-9947-98A2214613B0}" srcOrd="0" destOrd="0" presId="urn:microsoft.com/office/officeart/2005/8/layout/hierarchy6"/>
    <dgm:cxn modelId="{DA8360B5-0B73-4E0B-8775-48C65C5777D1}" type="presOf" srcId="{12518314-15FA-4690-BEC4-48B692BD8C4C}" destId="{BDB8392C-406C-4A3E-BDFC-3D0298B739EA}" srcOrd="0" destOrd="0" presId="urn:microsoft.com/office/officeart/2005/8/layout/hierarchy6"/>
    <dgm:cxn modelId="{F03697BC-897A-4E77-A34F-484908FA9051}" type="presOf" srcId="{2C69587F-0906-44CD-B339-265BD72D5395}" destId="{1B0BF0E9-35F4-4C52-AC24-1183468415E1}" srcOrd="1" destOrd="2" presId="urn:microsoft.com/office/officeart/2005/8/layout/hierarchy6"/>
    <dgm:cxn modelId="{A22C45BF-0C4B-4479-B242-2116A37A5439}" srcId="{D734FA10-85D2-4722-8E6A-4E804E4F53C1}" destId="{F8557851-C7EA-4D8F-B92B-68842898CC4F}" srcOrd="3" destOrd="0" parTransId="{E9B86552-70EC-4BDA-A46A-C48D0C9BDBCB}" sibTransId="{DC3E7559-F0DB-497D-849F-72119CA41A3E}"/>
    <dgm:cxn modelId="{5E5B4FBF-FFD7-451D-BED8-C4357A7E99E4}" type="presOf" srcId="{D45FBCEF-428B-40A1-A805-921640A0FAEC}" destId="{5429AA4B-C1E9-4A16-8E36-1EB52D19DB32}" srcOrd="0" destOrd="1" presId="urn:microsoft.com/office/officeart/2005/8/layout/hierarchy6"/>
    <dgm:cxn modelId="{E3D8FFBF-C19D-467D-AAD9-D692C3CCE0DB}" type="presOf" srcId="{CF1EDC92-B582-422E-929E-8D3BA7E7BFBE}" destId="{A6CDC615-541D-4A66-8911-214514D2BAC5}" srcOrd="0" destOrd="0" presId="urn:microsoft.com/office/officeart/2005/8/layout/hierarchy6"/>
    <dgm:cxn modelId="{E26300D2-933B-4FDC-A634-0773B83F2E70}" type="presOf" srcId="{5476A5B9-7CE7-4EB6-8394-615248CF5DC4}" destId="{46D0E038-C680-4EF1-85FD-B216DBCAA6AB}" srcOrd="1" destOrd="1" presId="urn:microsoft.com/office/officeart/2005/8/layout/hierarchy6"/>
    <dgm:cxn modelId="{69B7A6D2-EE10-4522-9425-D0BEE49B5F0E}" type="presOf" srcId="{F8557851-C7EA-4D8F-B92B-68842898CC4F}" destId="{2C61C102-1776-49D6-B6DA-2819465C9CCD}" srcOrd="0" destOrd="4" presId="urn:microsoft.com/office/officeart/2005/8/layout/hierarchy6"/>
    <dgm:cxn modelId="{9FC67DD3-2E24-4B3B-9777-89B097B093E3}" type="presOf" srcId="{501E27B5-C317-42E0-8AFC-DC0D222F1552}" destId="{1B0BF0E9-35F4-4C52-AC24-1183468415E1}" srcOrd="1" destOrd="4" presId="urn:microsoft.com/office/officeart/2005/8/layout/hierarchy6"/>
    <dgm:cxn modelId="{E93E40D7-952D-4A51-9A84-70335E14A867}" type="presOf" srcId="{D3832DB5-0ADC-4357-8EC4-1A082105A201}" destId="{AE2FE63E-7075-4356-9FF8-D981C209A9CE}" srcOrd="0" destOrd="1" presId="urn:microsoft.com/office/officeart/2005/8/layout/hierarchy6"/>
    <dgm:cxn modelId="{130D11DA-8BDA-4DB4-B5D1-AA89B11F3599}" type="presOf" srcId="{77F0D159-CABA-44B7-ADBE-16CB0F14C2BD}" destId="{5429AA4B-C1E9-4A16-8E36-1EB52D19DB32}" srcOrd="0" destOrd="0" presId="urn:microsoft.com/office/officeart/2005/8/layout/hierarchy6"/>
    <dgm:cxn modelId="{A550CFDF-60D5-4960-922E-F13029A0C9D3}" srcId="{CDD2CF82-2C98-4E06-B6C5-39EF8179B85C}" destId="{69DEEED0-DEA3-4FF0-9150-EBF008444EF6}" srcOrd="1" destOrd="0" parTransId="{6E43BE44-0BD6-4832-8741-D51C908BC581}" sibTransId="{5A902735-7BFD-4EB0-BCC7-9C89D9A2ECC4}"/>
    <dgm:cxn modelId="{5E42DEDF-9568-437B-9DAE-32D704A3FE62}" srcId="{C8BAC4BF-8BAD-4FED-92B8-5BE84DEF4851}" destId="{77F0D159-CABA-44B7-ADBE-16CB0F14C2BD}" srcOrd="3" destOrd="0" parTransId="{0259BC42-D22F-4B4C-B566-E1165F3B44F5}" sibTransId="{74E712DB-562A-44EC-AB26-A6C39957F997}"/>
    <dgm:cxn modelId="{1E2A6DE3-8A00-4F29-B4F3-7EDD671FA1CD}" type="presOf" srcId="{501E27B5-C317-42E0-8AFC-DC0D222F1552}" destId="{AE2FE63E-7075-4356-9FF8-D981C209A9CE}" srcOrd="0" destOrd="4" presId="urn:microsoft.com/office/officeart/2005/8/layout/hierarchy6"/>
    <dgm:cxn modelId="{8B3838E4-9896-4E8A-9476-72BBE74CF2B8}" type="presOf" srcId="{48A379B5-B21A-4BDC-839D-BAD8EA19530E}" destId="{FF4EAB50-166A-43A6-A338-26A52EF2CEFA}" srcOrd="1" destOrd="1" presId="urn:microsoft.com/office/officeart/2005/8/layout/hierarchy6"/>
    <dgm:cxn modelId="{253032E7-D105-4CA0-AE91-3191C099FA26}" type="presOf" srcId="{143BB745-9E4F-41B6-B8E2-EC3F83C4B2EB}" destId="{2CB5580A-A714-4AB9-95B2-885276BB546B}" srcOrd="0" destOrd="0" presId="urn:microsoft.com/office/officeart/2005/8/layout/hierarchy6"/>
    <dgm:cxn modelId="{F7CA63E7-D119-45A5-B0C2-58DF9191749F}" type="presOf" srcId="{C43EC841-65CF-4570-8B02-3D4EF5EFA5BF}" destId="{5429AA4B-C1E9-4A16-8E36-1EB52D19DB32}" srcOrd="0" destOrd="2" presId="urn:microsoft.com/office/officeart/2005/8/layout/hierarchy6"/>
    <dgm:cxn modelId="{DCCC2DE8-3188-477F-83BA-C2F607B32E82}" type="presOf" srcId="{3E8FBA22-9EE8-46A2-979F-4BC23E26067F}" destId="{3E7F9324-6DC5-42CB-BE7C-F4995AB8EE01}" srcOrd="0" destOrd="0" presId="urn:microsoft.com/office/officeart/2005/8/layout/hierarchy6"/>
    <dgm:cxn modelId="{B94B26ED-771A-4C66-BE75-5F7A6839093F}" type="presOf" srcId="{8077400F-88F3-41C0-8CD7-DDE83587078C}" destId="{6647F59D-A043-41A6-86AC-45C66A0E6E4A}" srcOrd="0" destOrd="0" presId="urn:microsoft.com/office/officeart/2005/8/layout/hierarchy6"/>
    <dgm:cxn modelId="{F8EC3EF4-CD2C-4546-9677-E0AF6E718DFF}" srcId="{C8BAC4BF-8BAD-4FED-92B8-5BE84DEF4851}" destId="{CDD2CF82-2C98-4E06-B6C5-39EF8179B85C}" srcOrd="0" destOrd="0" parTransId="{90F2F4B2-96C6-4F12-B801-A8C0CA4605E8}" sibTransId="{830B3314-DE82-4A7C-9916-58087806A610}"/>
    <dgm:cxn modelId="{A0A2CDF9-1CCA-4217-9BCF-22DC41207A33}" type="presOf" srcId="{552848CE-0520-4F59-99E5-29FF9F47CD7B}" destId="{220F1E66-9D80-4504-BBF5-71E888FEEDB3}" srcOrd="0" destOrd="0" presId="urn:microsoft.com/office/officeart/2005/8/layout/hierarchy6"/>
    <dgm:cxn modelId="{9E6F77FF-9055-4C65-8DF2-F0A973928312}" srcId="{9E7D28C0-88B8-4B21-B029-F83EBA5909EF}" destId="{2C69587F-0906-44CD-B339-265BD72D5395}" srcOrd="1" destOrd="0" parTransId="{272140F9-1AE8-4D52-86C4-B3F54AB494B0}" sibTransId="{850D8F57-BED2-46B8-9990-9D068833A524}"/>
    <dgm:cxn modelId="{5D1E5E9F-4FE2-4703-87B5-B29527EE1284}" type="presParOf" srcId="{10CDC4BF-DFDA-4CD7-A1F7-57F3E0469B7C}" destId="{353F77E2-C694-4A78-B8EC-66BC418F1905}" srcOrd="0" destOrd="0" presId="urn:microsoft.com/office/officeart/2005/8/layout/hierarchy6"/>
    <dgm:cxn modelId="{6B8970D6-FD60-4B6F-8BDF-EE974232F2C8}" type="presParOf" srcId="{353F77E2-C694-4A78-B8EC-66BC418F1905}" destId="{26141EE1-89F2-4FDF-8414-2562A45700A6}" srcOrd="0" destOrd="0" presId="urn:microsoft.com/office/officeart/2005/8/layout/hierarchy6"/>
    <dgm:cxn modelId="{DED1F93D-9518-4B05-81DB-AF8CDE890AB7}" type="presParOf" srcId="{353F77E2-C694-4A78-B8EC-66BC418F1905}" destId="{92491F8A-FEEC-41CD-B415-F6927212EC79}" srcOrd="1" destOrd="0" presId="urn:microsoft.com/office/officeart/2005/8/layout/hierarchy6"/>
    <dgm:cxn modelId="{67F28197-C541-4AB1-8D23-A1E2D2C5581A}" type="presParOf" srcId="{92491F8A-FEEC-41CD-B415-F6927212EC79}" destId="{DC4B6665-BD75-49DC-A138-EDC6DF8F38FC}" srcOrd="0" destOrd="0" presId="urn:microsoft.com/office/officeart/2005/8/layout/hierarchy6"/>
    <dgm:cxn modelId="{43592269-98A6-4493-B82F-54189B163B1D}" type="presParOf" srcId="{DC4B6665-BD75-49DC-A138-EDC6DF8F38FC}" destId="{133B88E9-DAF3-4E34-9947-98A2214613B0}" srcOrd="0" destOrd="0" presId="urn:microsoft.com/office/officeart/2005/8/layout/hierarchy6"/>
    <dgm:cxn modelId="{FC3C0E92-89E7-4A42-8482-C0D60A7D6BFD}" type="presParOf" srcId="{DC4B6665-BD75-49DC-A138-EDC6DF8F38FC}" destId="{A8279940-5174-4783-A69A-945756DA4DCE}" srcOrd="1" destOrd="0" presId="urn:microsoft.com/office/officeart/2005/8/layout/hierarchy6"/>
    <dgm:cxn modelId="{0712D976-E73B-47ED-A0D3-3BFD8206486E}" type="presParOf" srcId="{A8279940-5174-4783-A69A-945756DA4DCE}" destId="{BDB8392C-406C-4A3E-BDFC-3D0298B739EA}" srcOrd="0" destOrd="0" presId="urn:microsoft.com/office/officeart/2005/8/layout/hierarchy6"/>
    <dgm:cxn modelId="{057AE76C-2A7C-4435-B2E5-960719EBAEB6}" type="presParOf" srcId="{A8279940-5174-4783-A69A-945756DA4DCE}" destId="{5DBAA082-8203-4FF1-8049-1B037A6FB5C5}" srcOrd="1" destOrd="0" presId="urn:microsoft.com/office/officeart/2005/8/layout/hierarchy6"/>
    <dgm:cxn modelId="{031AC564-5F01-4664-9EB5-83CF68FB8CBD}" type="presParOf" srcId="{5DBAA082-8203-4FF1-8049-1B037A6FB5C5}" destId="{6647F59D-A043-41A6-86AC-45C66A0E6E4A}" srcOrd="0" destOrd="0" presId="urn:microsoft.com/office/officeart/2005/8/layout/hierarchy6"/>
    <dgm:cxn modelId="{306290A9-C72E-44A7-B8CD-8FF383CDB851}" type="presParOf" srcId="{5DBAA082-8203-4FF1-8049-1B037A6FB5C5}" destId="{1BB4B023-449D-45D1-B6D7-2ADC7B1933F8}" srcOrd="1" destOrd="0" presId="urn:microsoft.com/office/officeart/2005/8/layout/hierarchy6"/>
    <dgm:cxn modelId="{82860F5C-3C8C-4D26-BC2F-D693E52CEDDC}" type="presParOf" srcId="{1BB4B023-449D-45D1-B6D7-2ADC7B1933F8}" destId="{2CB5580A-A714-4AB9-95B2-885276BB546B}" srcOrd="0" destOrd="0" presId="urn:microsoft.com/office/officeart/2005/8/layout/hierarchy6"/>
    <dgm:cxn modelId="{7EBA3B2C-E530-4268-8512-97FE2DC2CD03}" type="presParOf" srcId="{1BB4B023-449D-45D1-B6D7-2ADC7B1933F8}" destId="{D987E097-8C5C-4D84-8B49-DAD35677ACEE}" srcOrd="1" destOrd="0" presId="urn:microsoft.com/office/officeart/2005/8/layout/hierarchy6"/>
    <dgm:cxn modelId="{AAC74B04-260F-458C-9389-260F498E8D15}" type="presParOf" srcId="{D987E097-8C5C-4D84-8B49-DAD35677ACEE}" destId="{220F1E66-9D80-4504-BBF5-71E888FEEDB3}" srcOrd="0" destOrd="0" presId="urn:microsoft.com/office/officeart/2005/8/layout/hierarchy6"/>
    <dgm:cxn modelId="{35171CD7-BA7E-4918-8AAD-584649558CC3}" type="presParOf" srcId="{D987E097-8C5C-4D84-8B49-DAD35677ACEE}" destId="{91F2BC36-2685-4FA1-8004-711376FEF1A3}" srcOrd="1" destOrd="0" presId="urn:microsoft.com/office/officeart/2005/8/layout/hierarchy6"/>
    <dgm:cxn modelId="{3ED1F0D4-C642-460F-AB65-82573E632380}" type="presParOf" srcId="{91F2BC36-2685-4FA1-8004-711376FEF1A3}" destId="{3E7F9324-6DC5-42CB-BE7C-F4995AB8EE01}" srcOrd="0" destOrd="0" presId="urn:microsoft.com/office/officeart/2005/8/layout/hierarchy6"/>
    <dgm:cxn modelId="{2B933D76-D572-4E58-90BA-14EF2D1FDFC8}" type="presParOf" srcId="{91F2BC36-2685-4FA1-8004-711376FEF1A3}" destId="{EA1B78AB-2B14-4882-BFD4-CBE7F4A80522}" srcOrd="1" destOrd="0" presId="urn:microsoft.com/office/officeart/2005/8/layout/hierarchy6"/>
    <dgm:cxn modelId="{2D098C42-E8BB-4A72-8A83-1493ED462918}" type="presParOf" srcId="{EA1B78AB-2B14-4882-BFD4-CBE7F4A80522}" destId="{BE74BF0F-322F-4516-BB3C-7349128A77C8}" srcOrd="0" destOrd="0" presId="urn:microsoft.com/office/officeart/2005/8/layout/hierarchy6"/>
    <dgm:cxn modelId="{58BFF48C-B81F-46C5-8972-E66FDD3A30B7}" type="presParOf" srcId="{EA1B78AB-2B14-4882-BFD4-CBE7F4A80522}" destId="{88088DE6-FCFF-49DD-AFB6-8FD583E598A9}" srcOrd="1" destOrd="0" presId="urn:microsoft.com/office/officeart/2005/8/layout/hierarchy6"/>
    <dgm:cxn modelId="{BE08EFB5-A8B6-45C5-A8A6-D16A63A46916}" type="presParOf" srcId="{A8279940-5174-4783-A69A-945756DA4DCE}" destId="{90E317C9-AC55-44C3-8DA1-C1FAC896EB93}" srcOrd="2" destOrd="0" presId="urn:microsoft.com/office/officeart/2005/8/layout/hierarchy6"/>
    <dgm:cxn modelId="{4C8F38FA-EDF7-43A6-86A0-A19E400B50BC}" type="presParOf" srcId="{A8279940-5174-4783-A69A-945756DA4DCE}" destId="{400A03BE-8895-4A5A-8A74-4218AFA49959}" srcOrd="3" destOrd="0" presId="urn:microsoft.com/office/officeart/2005/8/layout/hierarchy6"/>
    <dgm:cxn modelId="{7BD1C5B3-158C-4B64-867F-AD19650CDEC2}" type="presParOf" srcId="{400A03BE-8895-4A5A-8A74-4218AFA49959}" destId="{B01A29BA-C4CD-4A62-BDD5-49F32791F115}" srcOrd="0" destOrd="0" presId="urn:microsoft.com/office/officeart/2005/8/layout/hierarchy6"/>
    <dgm:cxn modelId="{D4AC603E-9095-482D-9EA6-BD142E7B1A9B}" type="presParOf" srcId="{400A03BE-8895-4A5A-8A74-4218AFA49959}" destId="{CBDB8B38-1FF8-45C0-BA12-4F2120AF2E1C}" srcOrd="1" destOrd="0" presId="urn:microsoft.com/office/officeart/2005/8/layout/hierarchy6"/>
    <dgm:cxn modelId="{124352F0-93F6-4A5E-B62F-2DF832595850}" type="presParOf" srcId="{A8279940-5174-4783-A69A-945756DA4DCE}" destId="{2886E160-1F7F-4C9B-891E-1041B9624D38}" srcOrd="4" destOrd="0" presId="urn:microsoft.com/office/officeart/2005/8/layout/hierarchy6"/>
    <dgm:cxn modelId="{76984790-94B5-432D-8086-F8E18392FAD6}" type="presParOf" srcId="{A8279940-5174-4783-A69A-945756DA4DCE}" destId="{B5B90B83-A861-4F8C-AE50-040B08F7FD9D}" srcOrd="5" destOrd="0" presId="urn:microsoft.com/office/officeart/2005/8/layout/hierarchy6"/>
    <dgm:cxn modelId="{C0FC9FD4-568D-4076-81B9-A281C48BBD5E}" type="presParOf" srcId="{B5B90B83-A861-4F8C-AE50-040B08F7FD9D}" destId="{9A6EE07E-D688-4EF7-874D-3156A47CB040}" srcOrd="0" destOrd="0" presId="urn:microsoft.com/office/officeart/2005/8/layout/hierarchy6"/>
    <dgm:cxn modelId="{662C75B7-9F0E-4DCB-AD02-7EC893E544DD}" type="presParOf" srcId="{B5B90B83-A861-4F8C-AE50-040B08F7FD9D}" destId="{5FA21AC8-9931-440D-8BB1-8F16929D53BC}" srcOrd="1" destOrd="0" presId="urn:microsoft.com/office/officeart/2005/8/layout/hierarchy6"/>
    <dgm:cxn modelId="{98F869F5-9A3F-4E22-A5EC-5196E5CBAAEB}" type="presParOf" srcId="{10CDC4BF-DFDA-4CD7-A1F7-57F3E0469B7C}" destId="{640B03BF-90C0-4740-B94D-FA63DDD8A6DB}" srcOrd="1" destOrd="0" presId="urn:microsoft.com/office/officeart/2005/8/layout/hierarchy6"/>
    <dgm:cxn modelId="{73CB80F5-06FC-4C1B-A8E1-A934E56AAE9F}" type="presParOf" srcId="{640B03BF-90C0-4740-B94D-FA63DDD8A6DB}" destId="{BF40A5B5-964B-438E-942D-DCC7AF5E6A70}" srcOrd="0" destOrd="0" presId="urn:microsoft.com/office/officeart/2005/8/layout/hierarchy6"/>
    <dgm:cxn modelId="{1A85320A-9D3A-4965-846B-62BD7DE870C8}" type="presParOf" srcId="{BF40A5B5-964B-438E-942D-DCC7AF5E6A70}" destId="{A6CDC615-541D-4A66-8911-214514D2BAC5}" srcOrd="0" destOrd="0" presId="urn:microsoft.com/office/officeart/2005/8/layout/hierarchy6"/>
    <dgm:cxn modelId="{DAA7EA26-4C08-4FEA-81CC-3D8630A7ABF0}" type="presParOf" srcId="{BF40A5B5-964B-438E-942D-DCC7AF5E6A70}" destId="{46D0E038-C680-4EF1-85FD-B216DBCAA6AB}" srcOrd="1" destOrd="0" presId="urn:microsoft.com/office/officeart/2005/8/layout/hierarchy6"/>
    <dgm:cxn modelId="{B6586B68-310E-403F-9BA9-A1AD8E38AB93}" type="presParOf" srcId="{640B03BF-90C0-4740-B94D-FA63DDD8A6DB}" destId="{2CBFEAF4-36D3-420E-B2BC-477A06BD0FD2}" srcOrd="1" destOrd="0" presId="urn:microsoft.com/office/officeart/2005/8/layout/hierarchy6"/>
    <dgm:cxn modelId="{255BA932-E9CF-4DEA-A5EF-DD66837A77D4}" type="presParOf" srcId="{2CBFEAF4-36D3-420E-B2BC-477A06BD0FD2}" destId="{FA7F1D60-6D19-4F6F-B991-1C33087B3810}" srcOrd="0" destOrd="0" presId="urn:microsoft.com/office/officeart/2005/8/layout/hierarchy6"/>
    <dgm:cxn modelId="{8E6ADF0F-094B-48FE-8776-FD13F286E09A}" type="presParOf" srcId="{640B03BF-90C0-4740-B94D-FA63DDD8A6DB}" destId="{8CB083CA-7287-4109-A7E3-EBD353DBB746}" srcOrd="2" destOrd="0" presId="urn:microsoft.com/office/officeart/2005/8/layout/hierarchy6"/>
    <dgm:cxn modelId="{22F80B4B-5F6A-432D-B032-654BC2F7EE7E}" type="presParOf" srcId="{8CB083CA-7287-4109-A7E3-EBD353DBB746}" destId="{2C61C102-1776-49D6-B6DA-2819465C9CCD}" srcOrd="0" destOrd="0" presId="urn:microsoft.com/office/officeart/2005/8/layout/hierarchy6"/>
    <dgm:cxn modelId="{110B7B7E-F116-4B9D-B1C8-F4320B611CD4}" type="presParOf" srcId="{8CB083CA-7287-4109-A7E3-EBD353DBB746}" destId="{FF4EAB50-166A-43A6-A338-26A52EF2CEFA}" srcOrd="1" destOrd="0" presId="urn:microsoft.com/office/officeart/2005/8/layout/hierarchy6"/>
    <dgm:cxn modelId="{789BA302-EA93-4310-B3CB-AD39E6DCE5AA}" type="presParOf" srcId="{640B03BF-90C0-4740-B94D-FA63DDD8A6DB}" destId="{1D25F284-619E-48FA-9BAD-B862AA4FD988}" srcOrd="3" destOrd="0" presId="urn:microsoft.com/office/officeart/2005/8/layout/hierarchy6"/>
    <dgm:cxn modelId="{101F414F-0744-4183-8DFD-41BC8C6987D5}" type="presParOf" srcId="{1D25F284-619E-48FA-9BAD-B862AA4FD988}" destId="{8EC01ACB-F9D0-4CEA-8A27-C28DB62CDF22}" srcOrd="0" destOrd="0" presId="urn:microsoft.com/office/officeart/2005/8/layout/hierarchy6"/>
    <dgm:cxn modelId="{361F275E-AA2D-4749-BCD0-F938A0585306}" type="presParOf" srcId="{640B03BF-90C0-4740-B94D-FA63DDD8A6DB}" destId="{48848DF7-EE34-4B23-85FE-F8F60EBF40A8}" srcOrd="4" destOrd="0" presId="urn:microsoft.com/office/officeart/2005/8/layout/hierarchy6"/>
    <dgm:cxn modelId="{931C5290-4912-4654-9D6C-D2115CFFAF5A}" type="presParOf" srcId="{48848DF7-EE34-4B23-85FE-F8F60EBF40A8}" destId="{5429AA4B-C1E9-4A16-8E36-1EB52D19DB32}" srcOrd="0" destOrd="0" presId="urn:microsoft.com/office/officeart/2005/8/layout/hierarchy6"/>
    <dgm:cxn modelId="{629E5D7A-7B34-45A3-B244-0128066197BB}" type="presParOf" srcId="{48848DF7-EE34-4B23-85FE-F8F60EBF40A8}" destId="{82457C13-3E8C-4ABD-9A63-A1350E83B65E}" srcOrd="1" destOrd="0" presId="urn:microsoft.com/office/officeart/2005/8/layout/hierarchy6"/>
    <dgm:cxn modelId="{C2A66886-8A99-4106-A320-07C0AED9FFD7}" type="presParOf" srcId="{640B03BF-90C0-4740-B94D-FA63DDD8A6DB}" destId="{4D046267-A714-47BD-936C-7BAC35254B06}" srcOrd="5" destOrd="0" presId="urn:microsoft.com/office/officeart/2005/8/layout/hierarchy6"/>
    <dgm:cxn modelId="{7A253A00-235C-436B-9418-D9423D056806}" type="presParOf" srcId="{4D046267-A714-47BD-936C-7BAC35254B06}" destId="{C13DDB29-3124-48A1-8F51-DCE1554AC56F}" srcOrd="0" destOrd="0" presId="urn:microsoft.com/office/officeart/2005/8/layout/hierarchy6"/>
    <dgm:cxn modelId="{3C99142F-E425-44A6-BD15-8C87C7BD70C0}" type="presParOf" srcId="{640B03BF-90C0-4740-B94D-FA63DDD8A6DB}" destId="{E36FE7B8-7738-4767-8904-45D02A6EFC50}" srcOrd="6" destOrd="0" presId="urn:microsoft.com/office/officeart/2005/8/layout/hierarchy6"/>
    <dgm:cxn modelId="{1D3BE10B-1F54-4508-821A-C35DCE051F55}" type="presParOf" srcId="{E36FE7B8-7738-4767-8904-45D02A6EFC50}" destId="{AE2FE63E-7075-4356-9FF8-D981C209A9CE}" srcOrd="0" destOrd="0" presId="urn:microsoft.com/office/officeart/2005/8/layout/hierarchy6"/>
    <dgm:cxn modelId="{E2E56A1B-27F8-43CE-9EE2-1BEA5A860900}" type="presParOf" srcId="{E36FE7B8-7738-4767-8904-45D02A6EFC50}" destId="{1B0BF0E9-35F4-4C52-AC24-1183468415E1}" srcOrd="1" destOrd="0" presId="urn:microsoft.com/office/officeart/2005/8/layout/hierarchy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A5EE3-40F8-4884-93DF-C00F939D88EB}">
      <dsp:nvSpPr>
        <dsp:cNvPr id="0" name=""/>
        <dsp:cNvSpPr/>
      </dsp:nvSpPr>
      <dsp:spPr>
        <a:xfrm>
          <a:off x="2363" y="6936"/>
          <a:ext cx="3623468" cy="449080"/>
        </a:xfrm>
        <a:prstGeom prst="rect">
          <a:avLst/>
        </a:prstGeom>
        <a:solidFill>
          <a:schemeClr val="accen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nl-NL" sz="2000" kern="1200" dirty="0"/>
            <a:t>Validatierapport tabel</a:t>
          </a:r>
        </a:p>
      </dsp:txBody>
      <dsp:txXfrm>
        <a:off x="2363" y="6936"/>
        <a:ext cx="3623468" cy="449080"/>
      </dsp:txXfrm>
    </dsp:sp>
    <dsp:sp modelId="{41185EC2-8C8F-4DDB-B4B6-174F67571477}">
      <dsp:nvSpPr>
        <dsp:cNvPr id="0" name=""/>
        <dsp:cNvSpPr/>
      </dsp:nvSpPr>
      <dsp:spPr>
        <a:xfrm>
          <a:off x="2363" y="456016"/>
          <a:ext cx="3623468" cy="353281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nl-NL" sz="2400" kern="1200" dirty="0"/>
            <a:t>Validatierapport ID</a:t>
          </a:r>
        </a:p>
        <a:p>
          <a:pPr marL="228600" lvl="1" indent="-228600" algn="l" defTabSz="1066800">
            <a:lnSpc>
              <a:spcPct val="90000"/>
            </a:lnSpc>
            <a:spcBef>
              <a:spcPct val="0"/>
            </a:spcBef>
            <a:spcAft>
              <a:spcPct val="15000"/>
            </a:spcAft>
            <a:buChar char="•"/>
          </a:pPr>
          <a:r>
            <a:rPr lang="nl-NL" sz="2400" kern="1200" dirty="0"/>
            <a:t>Validatierapport titel</a:t>
          </a:r>
        </a:p>
        <a:p>
          <a:pPr marL="228600" lvl="1" indent="-228600" algn="l" defTabSz="1066800">
            <a:lnSpc>
              <a:spcPct val="90000"/>
            </a:lnSpc>
            <a:spcBef>
              <a:spcPct val="0"/>
            </a:spcBef>
            <a:spcAft>
              <a:spcPct val="15000"/>
            </a:spcAft>
            <a:buChar char="•"/>
          </a:pPr>
          <a:r>
            <a:rPr lang="nl-NL" sz="2400" kern="1200" dirty="0"/>
            <a:t>Validatierapport toelichting</a:t>
          </a:r>
        </a:p>
        <a:p>
          <a:pPr marL="228600" lvl="1" indent="-228600" algn="l" defTabSz="1066800">
            <a:lnSpc>
              <a:spcPct val="90000"/>
            </a:lnSpc>
            <a:spcBef>
              <a:spcPct val="0"/>
            </a:spcBef>
            <a:spcAft>
              <a:spcPct val="15000"/>
            </a:spcAft>
            <a:buChar char="•"/>
          </a:pPr>
          <a:r>
            <a:rPr lang="nl-NL" sz="2400" kern="1200" dirty="0"/>
            <a:t>Validatierapport groep</a:t>
          </a:r>
          <a:endParaRPr lang="nl-NL" sz="1900" kern="1200" dirty="0"/>
        </a:p>
      </dsp:txBody>
      <dsp:txXfrm>
        <a:off x="2363" y="456016"/>
        <a:ext cx="3623468" cy="3532815"/>
      </dsp:txXfrm>
    </dsp:sp>
    <dsp:sp modelId="{E0C87200-9982-4022-92CC-CF1993D4E6B6}">
      <dsp:nvSpPr>
        <dsp:cNvPr id="0" name=""/>
        <dsp:cNvSpPr/>
      </dsp:nvSpPr>
      <dsp:spPr>
        <a:xfrm>
          <a:off x="4135480" y="0"/>
          <a:ext cx="3992519" cy="449080"/>
        </a:xfrm>
        <a:prstGeom prst="rect">
          <a:avLst/>
        </a:prstGeom>
        <a:solidFill>
          <a:schemeClr val="accent1">
            <a:alpha val="90000"/>
            <a:hueOff val="0"/>
            <a:satOff val="0"/>
            <a:lumOff val="0"/>
            <a:alphaOff val="-4000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nl-NL" sz="2000" kern="1200" dirty="0"/>
            <a:t>Validatie tabel</a:t>
          </a:r>
        </a:p>
      </dsp:txBody>
      <dsp:txXfrm>
        <a:off x="4135480" y="0"/>
        <a:ext cx="3992519" cy="449080"/>
      </dsp:txXfrm>
    </dsp:sp>
    <dsp:sp modelId="{B9087A18-F2E1-4EA2-BFA4-85B2390220CD}">
      <dsp:nvSpPr>
        <dsp:cNvPr id="0" name=""/>
        <dsp:cNvSpPr/>
      </dsp:nvSpPr>
      <dsp:spPr>
        <a:xfrm>
          <a:off x="4133117" y="456016"/>
          <a:ext cx="3992519" cy="353281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nl-NL" sz="2400" kern="1200" dirty="0"/>
            <a:t>Validatie ID</a:t>
          </a:r>
        </a:p>
        <a:p>
          <a:pPr marL="228600" lvl="1" indent="-228600" algn="l" defTabSz="1066800">
            <a:lnSpc>
              <a:spcPct val="90000"/>
            </a:lnSpc>
            <a:spcBef>
              <a:spcPct val="0"/>
            </a:spcBef>
            <a:spcAft>
              <a:spcPct val="15000"/>
            </a:spcAft>
            <a:buChar char="•"/>
          </a:pPr>
          <a:r>
            <a:rPr lang="nl-NL" sz="2400" kern="1200" dirty="0"/>
            <a:t>Validatierapport ID</a:t>
          </a:r>
        </a:p>
        <a:p>
          <a:pPr marL="228600" lvl="1" indent="-228600" algn="l" defTabSz="1066800">
            <a:lnSpc>
              <a:spcPct val="90000"/>
            </a:lnSpc>
            <a:spcBef>
              <a:spcPct val="0"/>
            </a:spcBef>
            <a:spcAft>
              <a:spcPct val="15000"/>
            </a:spcAft>
            <a:buChar char="•"/>
          </a:pPr>
          <a:r>
            <a:rPr lang="nl-NL" sz="2400" kern="1200" dirty="0"/>
            <a:t>Validatie titel</a:t>
          </a:r>
        </a:p>
        <a:p>
          <a:pPr marL="228600" lvl="1" indent="-228600" algn="l" defTabSz="1066800">
            <a:lnSpc>
              <a:spcPct val="90000"/>
            </a:lnSpc>
            <a:spcBef>
              <a:spcPct val="0"/>
            </a:spcBef>
            <a:spcAft>
              <a:spcPct val="15000"/>
            </a:spcAft>
            <a:buChar char="•"/>
          </a:pPr>
          <a:r>
            <a:rPr lang="nl-NL" sz="2400" kern="1200"/>
            <a:t>Validatie toelichting</a:t>
          </a:r>
        </a:p>
        <a:p>
          <a:pPr marL="228600" lvl="1" indent="-228600" algn="l" defTabSz="1066800">
            <a:lnSpc>
              <a:spcPct val="90000"/>
            </a:lnSpc>
            <a:spcBef>
              <a:spcPct val="0"/>
            </a:spcBef>
            <a:spcAft>
              <a:spcPct val="15000"/>
            </a:spcAft>
            <a:buChar char="•"/>
          </a:pPr>
          <a:r>
            <a:rPr lang="nl-NL" sz="2400" kern="1200" dirty="0"/>
            <a:t>Validatie niveau</a:t>
          </a:r>
          <a:br>
            <a:rPr lang="nl-NL" sz="2400" kern="1200" dirty="0"/>
          </a:br>
          <a:r>
            <a:rPr lang="nl-NL" sz="1800" kern="1200" dirty="0"/>
            <a:t>Info, Waarschuwing, Fout, Blokkade</a:t>
          </a:r>
        </a:p>
        <a:p>
          <a:pPr marL="228600" lvl="1" indent="-228600" algn="l" defTabSz="1066800">
            <a:lnSpc>
              <a:spcPct val="90000"/>
            </a:lnSpc>
            <a:spcBef>
              <a:spcPct val="0"/>
            </a:spcBef>
            <a:spcAft>
              <a:spcPct val="15000"/>
            </a:spcAft>
            <a:buChar char="•"/>
          </a:pPr>
          <a:r>
            <a:rPr lang="nl-NL" sz="2400" kern="1200" dirty="0"/>
            <a:t>Validatie bron</a:t>
          </a:r>
        </a:p>
        <a:p>
          <a:pPr marL="228600" lvl="1" indent="-228600" algn="l" defTabSz="1066800">
            <a:lnSpc>
              <a:spcPct val="90000"/>
            </a:lnSpc>
            <a:spcBef>
              <a:spcPct val="0"/>
            </a:spcBef>
            <a:spcAft>
              <a:spcPct val="15000"/>
            </a:spcAft>
            <a:buChar char="•"/>
          </a:pPr>
          <a:r>
            <a:rPr lang="nl-NL" sz="2400" kern="1200" dirty="0"/>
            <a:t>Validatie query</a:t>
          </a:r>
        </a:p>
      </dsp:txBody>
      <dsp:txXfrm>
        <a:off x="4133117" y="456016"/>
        <a:ext cx="3992519" cy="3532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E63E-7075-4356-9FF8-D981C209A9CE}">
      <dsp:nvSpPr>
        <dsp:cNvPr id="0" name=""/>
        <dsp:cNvSpPr/>
      </dsp:nvSpPr>
      <dsp:spPr>
        <a:xfrm>
          <a:off x="0" y="4100992"/>
          <a:ext cx="12192000" cy="1170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nl-NL" sz="1400" b="1" kern="1200"/>
            <a:t>Rapportage</a:t>
          </a:r>
        </a:p>
        <a:p>
          <a:pPr marL="57150" lvl="1" indent="-57150" algn="l" defTabSz="488950">
            <a:lnSpc>
              <a:spcPct val="90000"/>
            </a:lnSpc>
            <a:spcBef>
              <a:spcPct val="0"/>
            </a:spcBef>
            <a:spcAft>
              <a:spcPct val="15000"/>
            </a:spcAft>
            <a:buChar char="•"/>
          </a:pPr>
          <a:r>
            <a:rPr lang="nl-NL" sz="1100" kern="1200"/>
            <a:t>HTML</a:t>
          </a:r>
        </a:p>
        <a:p>
          <a:pPr marL="57150" lvl="1" indent="-57150" algn="l" defTabSz="488950">
            <a:lnSpc>
              <a:spcPct val="90000"/>
            </a:lnSpc>
            <a:spcBef>
              <a:spcPct val="0"/>
            </a:spcBef>
            <a:spcAft>
              <a:spcPct val="15000"/>
            </a:spcAft>
            <a:buChar char="•"/>
          </a:pPr>
          <a:r>
            <a:rPr lang="nl-NL" sz="1100" kern="1200"/>
            <a:t>Excel</a:t>
          </a:r>
        </a:p>
        <a:p>
          <a:pPr marL="57150" lvl="1" indent="-57150" algn="l" defTabSz="488950">
            <a:lnSpc>
              <a:spcPct val="90000"/>
            </a:lnSpc>
            <a:spcBef>
              <a:spcPct val="0"/>
            </a:spcBef>
            <a:spcAft>
              <a:spcPct val="15000"/>
            </a:spcAft>
            <a:buChar char="•"/>
          </a:pPr>
          <a:r>
            <a:rPr lang="nl-NL" sz="1100" kern="1200"/>
            <a:t>Dashboards</a:t>
          </a:r>
        </a:p>
        <a:p>
          <a:pPr marL="57150" lvl="1" indent="-57150" algn="l" defTabSz="488950">
            <a:lnSpc>
              <a:spcPct val="90000"/>
            </a:lnSpc>
            <a:spcBef>
              <a:spcPct val="0"/>
            </a:spcBef>
            <a:spcAft>
              <a:spcPct val="15000"/>
            </a:spcAft>
            <a:buChar char="•"/>
          </a:pPr>
          <a:r>
            <a:rPr lang="nl-NL" sz="1100" kern="1200"/>
            <a:t>Fouten verbeteren, opnieuw draaien ETL</a:t>
          </a:r>
        </a:p>
      </dsp:txBody>
      <dsp:txXfrm>
        <a:off x="0" y="4100992"/>
        <a:ext cx="3657600" cy="1170384"/>
      </dsp:txXfrm>
    </dsp:sp>
    <dsp:sp modelId="{5429AA4B-C1E9-4A16-8E36-1EB52D19DB32}">
      <dsp:nvSpPr>
        <dsp:cNvPr id="0" name=""/>
        <dsp:cNvSpPr/>
      </dsp:nvSpPr>
      <dsp:spPr>
        <a:xfrm>
          <a:off x="0" y="2735544"/>
          <a:ext cx="12192000" cy="1170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nl-NL" sz="1400" b="1" kern="1200"/>
            <a:t>Extract-</a:t>
          </a:r>
          <a:r>
            <a:rPr lang="nl-NL" sz="1400" b="1" kern="1200" err="1"/>
            <a:t>Transform</a:t>
          </a:r>
          <a:r>
            <a:rPr lang="nl-NL" sz="1400" b="1" kern="1200"/>
            <a:t>-Load (ETL) tool bewerking</a:t>
          </a:r>
        </a:p>
        <a:p>
          <a:pPr marL="57150" lvl="1" indent="-57150" algn="l" defTabSz="488950">
            <a:lnSpc>
              <a:spcPct val="90000"/>
            </a:lnSpc>
            <a:spcBef>
              <a:spcPct val="0"/>
            </a:spcBef>
            <a:spcAft>
              <a:spcPct val="15000"/>
            </a:spcAft>
            <a:buChar char="•"/>
          </a:pPr>
          <a:r>
            <a:rPr lang="nl-NL" sz="1100" kern="1200"/>
            <a:t>Haal views op uit database</a:t>
          </a:r>
        </a:p>
        <a:p>
          <a:pPr marL="57150" lvl="1" indent="-57150" algn="l" defTabSz="488950">
            <a:lnSpc>
              <a:spcPct val="90000"/>
            </a:lnSpc>
            <a:spcBef>
              <a:spcPct val="0"/>
            </a:spcBef>
            <a:spcAft>
              <a:spcPct val="15000"/>
            </a:spcAft>
            <a:buChar char="•"/>
          </a:pPr>
          <a:r>
            <a:rPr lang="nl-NL" sz="1100" kern="1200"/>
            <a:t>Met 1 druk op de knop:</a:t>
          </a:r>
        </a:p>
        <a:p>
          <a:pPr marL="114300" lvl="2" indent="-57150" algn="l" defTabSz="488950">
            <a:lnSpc>
              <a:spcPct val="90000"/>
            </a:lnSpc>
            <a:spcBef>
              <a:spcPct val="0"/>
            </a:spcBef>
            <a:spcAft>
              <a:spcPct val="15000"/>
            </a:spcAft>
            <a:buChar char="•"/>
          </a:pPr>
          <a:r>
            <a:rPr lang="nl-NL" sz="1100" kern="1200"/>
            <a:t>Maakt automatisch foutenoverzicht met tellingen</a:t>
          </a:r>
        </a:p>
        <a:p>
          <a:pPr marL="114300" lvl="2" indent="-57150" algn="l" defTabSz="488950">
            <a:lnSpc>
              <a:spcPct val="90000"/>
            </a:lnSpc>
            <a:spcBef>
              <a:spcPct val="0"/>
            </a:spcBef>
            <a:spcAft>
              <a:spcPct val="15000"/>
            </a:spcAft>
            <a:buChar char="•"/>
          </a:pPr>
          <a:r>
            <a:rPr lang="nl-NL" sz="1100" kern="1200"/>
            <a:t>Maakt rapporten per view</a:t>
          </a:r>
        </a:p>
      </dsp:txBody>
      <dsp:txXfrm>
        <a:off x="0" y="2735544"/>
        <a:ext cx="3657600" cy="1170384"/>
      </dsp:txXfrm>
    </dsp:sp>
    <dsp:sp modelId="{2C61C102-1776-49D6-B6DA-2819465C9CCD}">
      <dsp:nvSpPr>
        <dsp:cNvPr id="0" name=""/>
        <dsp:cNvSpPr/>
      </dsp:nvSpPr>
      <dsp:spPr>
        <a:xfrm>
          <a:off x="0" y="1370096"/>
          <a:ext cx="12192000" cy="1170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nl-NL" sz="1400" b="1" kern="1200"/>
            <a:t>Samenvoegen validaties in database views</a:t>
          </a:r>
          <a:endParaRPr lang="nl-NL" sz="1400" kern="1200"/>
        </a:p>
        <a:p>
          <a:pPr marL="57150" lvl="1" indent="-57150" algn="l" defTabSz="488950">
            <a:lnSpc>
              <a:spcPct val="90000"/>
            </a:lnSpc>
            <a:spcBef>
              <a:spcPct val="0"/>
            </a:spcBef>
            <a:spcAft>
              <a:spcPct val="15000"/>
            </a:spcAft>
            <a:buChar char="•"/>
          </a:pPr>
          <a:r>
            <a:rPr lang="nl-NL" sz="1100" kern="1200"/>
            <a:t>Query’s worden samengevoegd in 1 view per controle</a:t>
          </a:r>
        </a:p>
        <a:p>
          <a:pPr marL="57150" lvl="1" indent="-57150" algn="l" defTabSz="488950">
            <a:lnSpc>
              <a:spcPct val="90000"/>
            </a:lnSpc>
            <a:spcBef>
              <a:spcPct val="0"/>
            </a:spcBef>
            <a:spcAft>
              <a:spcPct val="15000"/>
            </a:spcAft>
            <a:buChar char="•"/>
          </a:pPr>
          <a:r>
            <a:rPr lang="nl-NL" sz="1100" kern="1200"/>
            <a:t>Validaties zijn gedefinieerd in validatie tabel</a:t>
          </a:r>
        </a:p>
        <a:p>
          <a:pPr marL="57150" lvl="1" indent="-57150" algn="l" defTabSz="488950">
            <a:lnSpc>
              <a:spcPct val="90000"/>
            </a:lnSpc>
            <a:spcBef>
              <a:spcPct val="0"/>
            </a:spcBef>
            <a:spcAft>
              <a:spcPct val="15000"/>
            </a:spcAft>
            <a:buChar char="•"/>
          </a:pPr>
          <a:r>
            <a:rPr lang="nl-NL" sz="1100" kern="1200"/>
            <a:t>Controles zijn gedefinieerd in controlecode tabel</a:t>
          </a:r>
        </a:p>
        <a:p>
          <a:pPr marL="57150" lvl="1" indent="-57150" algn="l" defTabSz="488950">
            <a:lnSpc>
              <a:spcPct val="90000"/>
            </a:lnSpc>
            <a:spcBef>
              <a:spcPct val="0"/>
            </a:spcBef>
            <a:spcAft>
              <a:spcPct val="15000"/>
            </a:spcAft>
            <a:buChar char="•"/>
          </a:pPr>
          <a:r>
            <a:rPr lang="nl-NL" sz="1100" kern="1200"/>
            <a:t>Per view meerdere validaties met validatie IDs en 1 controle </a:t>
          </a:r>
        </a:p>
      </dsp:txBody>
      <dsp:txXfrm>
        <a:off x="0" y="1370096"/>
        <a:ext cx="3657600" cy="1170384"/>
      </dsp:txXfrm>
    </dsp:sp>
    <dsp:sp modelId="{A6CDC615-541D-4A66-8911-214514D2BAC5}">
      <dsp:nvSpPr>
        <dsp:cNvPr id="0" name=""/>
        <dsp:cNvSpPr/>
      </dsp:nvSpPr>
      <dsp:spPr>
        <a:xfrm>
          <a:off x="0" y="4647"/>
          <a:ext cx="12192000" cy="1170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nl-NL" sz="1400" b="1" kern="1200"/>
            <a:t>Individuele </a:t>
          </a:r>
          <a:r>
            <a:rPr lang="nl-NL" sz="1400" b="1" kern="1200" err="1"/>
            <a:t>Structured</a:t>
          </a:r>
          <a:r>
            <a:rPr lang="nl-NL" sz="1400" b="1" kern="1200"/>
            <a:t> Query Language (SQL) validaties</a:t>
          </a:r>
        </a:p>
        <a:p>
          <a:pPr marL="57150" lvl="1" indent="-57150" algn="l" defTabSz="488950">
            <a:lnSpc>
              <a:spcPct val="90000"/>
            </a:lnSpc>
            <a:spcBef>
              <a:spcPct val="0"/>
            </a:spcBef>
            <a:spcAft>
              <a:spcPct val="15000"/>
            </a:spcAft>
            <a:buChar char="•"/>
          </a:pPr>
          <a:r>
            <a:rPr lang="nl-NL" sz="1100" b="0" kern="1200"/>
            <a:t>Bundeling per te controleren tabel</a:t>
          </a:r>
        </a:p>
      </dsp:txBody>
      <dsp:txXfrm>
        <a:off x="0" y="4647"/>
        <a:ext cx="3657600" cy="1170384"/>
      </dsp:txXfrm>
    </dsp:sp>
    <dsp:sp modelId="{133B88E9-DAF3-4E34-9947-98A2214613B0}">
      <dsp:nvSpPr>
        <dsp:cNvPr id="0" name=""/>
        <dsp:cNvSpPr/>
      </dsp:nvSpPr>
      <dsp:spPr>
        <a:xfrm>
          <a:off x="7071389" y="102179"/>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SQL validaties</a:t>
          </a:r>
        </a:p>
      </dsp:txBody>
      <dsp:txXfrm>
        <a:off x="7099955" y="130745"/>
        <a:ext cx="1405848" cy="918188"/>
      </dsp:txXfrm>
    </dsp:sp>
    <dsp:sp modelId="{BDB8392C-406C-4A3E-BDFC-3D0298B739EA}">
      <dsp:nvSpPr>
        <dsp:cNvPr id="0" name=""/>
        <dsp:cNvSpPr/>
      </dsp:nvSpPr>
      <dsp:spPr>
        <a:xfrm>
          <a:off x="5901005" y="1077499"/>
          <a:ext cx="1901874" cy="390128"/>
        </a:xfrm>
        <a:custGeom>
          <a:avLst/>
          <a:gdLst/>
          <a:ahLst/>
          <a:cxnLst/>
          <a:rect l="0" t="0" r="0" b="0"/>
          <a:pathLst>
            <a:path>
              <a:moveTo>
                <a:pt x="1901874" y="0"/>
              </a:moveTo>
              <a:lnTo>
                <a:pt x="1901874" y="195064"/>
              </a:lnTo>
              <a:lnTo>
                <a:pt x="0" y="195064"/>
              </a:lnTo>
              <a:lnTo>
                <a:pt x="0" y="3901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7F59D-A043-41A6-86AC-45C66A0E6E4A}">
      <dsp:nvSpPr>
        <dsp:cNvPr id="0" name=""/>
        <dsp:cNvSpPr/>
      </dsp:nvSpPr>
      <dsp:spPr>
        <a:xfrm>
          <a:off x="5169515" y="1467628"/>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Database views</a:t>
          </a:r>
        </a:p>
      </dsp:txBody>
      <dsp:txXfrm>
        <a:off x="5198081" y="1496194"/>
        <a:ext cx="1405848" cy="918188"/>
      </dsp:txXfrm>
    </dsp:sp>
    <dsp:sp modelId="{2CB5580A-A714-4AB9-95B2-885276BB546B}">
      <dsp:nvSpPr>
        <dsp:cNvPr id="0" name=""/>
        <dsp:cNvSpPr/>
      </dsp:nvSpPr>
      <dsp:spPr>
        <a:xfrm>
          <a:off x="5855285" y="2442948"/>
          <a:ext cx="91440" cy="390128"/>
        </a:xfrm>
        <a:custGeom>
          <a:avLst/>
          <a:gdLst/>
          <a:ahLst/>
          <a:cxnLst/>
          <a:rect l="0" t="0" r="0" b="0"/>
          <a:pathLst>
            <a:path>
              <a:moveTo>
                <a:pt x="45720" y="0"/>
              </a:moveTo>
              <a:lnTo>
                <a:pt x="45720" y="3901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0F1E66-9D80-4504-BBF5-71E888FEEDB3}">
      <dsp:nvSpPr>
        <dsp:cNvPr id="0" name=""/>
        <dsp:cNvSpPr/>
      </dsp:nvSpPr>
      <dsp:spPr>
        <a:xfrm>
          <a:off x="5169515" y="2833076"/>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ETL (FME)</a:t>
          </a:r>
        </a:p>
      </dsp:txBody>
      <dsp:txXfrm>
        <a:off x="5198081" y="2861642"/>
        <a:ext cx="1405848" cy="918188"/>
      </dsp:txXfrm>
    </dsp:sp>
    <dsp:sp modelId="{3E7F9324-6DC5-42CB-BE7C-F4995AB8EE01}">
      <dsp:nvSpPr>
        <dsp:cNvPr id="0" name=""/>
        <dsp:cNvSpPr/>
      </dsp:nvSpPr>
      <dsp:spPr>
        <a:xfrm>
          <a:off x="5855285" y="3808396"/>
          <a:ext cx="91440" cy="390128"/>
        </a:xfrm>
        <a:custGeom>
          <a:avLst/>
          <a:gdLst/>
          <a:ahLst/>
          <a:cxnLst/>
          <a:rect l="0" t="0" r="0" b="0"/>
          <a:pathLst>
            <a:path>
              <a:moveTo>
                <a:pt x="45720" y="0"/>
              </a:moveTo>
              <a:lnTo>
                <a:pt x="45720" y="3901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74BF0F-322F-4516-BB3C-7349128A77C8}">
      <dsp:nvSpPr>
        <dsp:cNvPr id="0" name=""/>
        <dsp:cNvSpPr/>
      </dsp:nvSpPr>
      <dsp:spPr>
        <a:xfrm>
          <a:off x="5169515" y="4198525"/>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Rapporten</a:t>
          </a:r>
        </a:p>
      </dsp:txBody>
      <dsp:txXfrm>
        <a:off x="5198081" y="4227091"/>
        <a:ext cx="1405848" cy="918188"/>
      </dsp:txXfrm>
    </dsp:sp>
    <dsp:sp modelId="{90E317C9-AC55-44C3-8DA1-C1FAC896EB93}">
      <dsp:nvSpPr>
        <dsp:cNvPr id="0" name=""/>
        <dsp:cNvSpPr/>
      </dsp:nvSpPr>
      <dsp:spPr>
        <a:xfrm>
          <a:off x="7757160" y="1077499"/>
          <a:ext cx="91440" cy="390128"/>
        </a:xfrm>
        <a:custGeom>
          <a:avLst/>
          <a:gdLst/>
          <a:ahLst/>
          <a:cxnLst/>
          <a:rect l="0" t="0" r="0" b="0"/>
          <a:pathLst>
            <a:path>
              <a:moveTo>
                <a:pt x="45720" y="0"/>
              </a:moveTo>
              <a:lnTo>
                <a:pt x="45720" y="3901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1A29BA-C4CD-4A62-BDD5-49F32791F115}">
      <dsp:nvSpPr>
        <dsp:cNvPr id="0" name=""/>
        <dsp:cNvSpPr/>
      </dsp:nvSpPr>
      <dsp:spPr>
        <a:xfrm>
          <a:off x="7071389" y="1467628"/>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Validatie tabel</a:t>
          </a:r>
        </a:p>
      </dsp:txBody>
      <dsp:txXfrm>
        <a:off x="7099955" y="1496194"/>
        <a:ext cx="1405848" cy="918188"/>
      </dsp:txXfrm>
    </dsp:sp>
    <dsp:sp modelId="{2886E160-1F7F-4C9B-891E-1041B9624D38}">
      <dsp:nvSpPr>
        <dsp:cNvPr id="0" name=""/>
        <dsp:cNvSpPr/>
      </dsp:nvSpPr>
      <dsp:spPr>
        <a:xfrm>
          <a:off x="7802880" y="1077499"/>
          <a:ext cx="1901874" cy="390128"/>
        </a:xfrm>
        <a:custGeom>
          <a:avLst/>
          <a:gdLst/>
          <a:ahLst/>
          <a:cxnLst/>
          <a:rect l="0" t="0" r="0" b="0"/>
          <a:pathLst>
            <a:path>
              <a:moveTo>
                <a:pt x="0" y="0"/>
              </a:moveTo>
              <a:lnTo>
                <a:pt x="0" y="195064"/>
              </a:lnTo>
              <a:lnTo>
                <a:pt x="1901874" y="195064"/>
              </a:lnTo>
              <a:lnTo>
                <a:pt x="1901874" y="3901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6EE07E-D688-4EF7-874D-3156A47CB040}">
      <dsp:nvSpPr>
        <dsp:cNvPr id="0" name=""/>
        <dsp:cNvSpPr/>
      </dsp:nvSpPr>
      <dsp:spPr>
        <a:xfrm>
          <a:off x="8973264" y="1467628"/>
          <a:ext cx="1462980" cy="97532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NL" sz="2200" kern="1200"/>
            <a:t>Controle tabel</a:t>
          </a:r>
        </a:p>
      </dsp:txBody>
      <dsp:txXfrm>
        <a:off x="9001830" y="1496194"/>
        <a:ext cx="1405848" cy="9181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DA17484D-C565-435D-A6E9-D76EEE4CA52B}" type="datetimeFigureOut">
              <a:rPr lang="nl-NL" smtClean="0"/>
              <a:t>2023-05-31</a:t>
            </a:fld>
            <a:endParaRPr lang="nl-NL"/>
          </a:p>
        </p:txBody>
      </p:sp>
      <p:sp>
        <p:nvSpPr>
          <p:cNvPr id="4" name="Tijdelijke aanduiding voor dia-afbeelding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B251B55-A296-4B7C-AAA0-8D78909CE9E8}" type="slidenum">
              <a:rPr lang="nl-NL" smtClean="0"/>
              <a:t>‹nr.›</a:t>
            </a:fld>
            <a:endParaRPr lang="nl-NL"/>
          </a:p>
        </p:txBody>
      </p:sp>
      <p:sp>
        <p:nvSpPr>
          <p:cNvPr id="8" name="Tijdelijke aanduiding voor voettekst 7">
            <a:extLst>
              <a:ext uri="{FF2B5EF4-FFF2-40B4-BE49-F238E27FC236}">
                <a16:creationId xmlns:a16="http://schemas.microsoft.com/office/drawing/2014/main" id="{2A02A73F-657C-4D1C-86E2-8C378BD11C49}"/>
              </a:ext>
            </a:extLst>
          </p:cNvPr>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Tree>
    <p:extLst>
      <p:ext uri="{BB962C8B-B14F-4D97-AF65-F5344CB8AC3E}">
        <p14:creationId xmlns:p14="http://schemas.microsoft.com/office/powerpoint/2010/main" val="200269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B251B55-A296-4B7C-AAA0-8D78909CE9E8}" type="slidenum">
              <a:rPr lang="nl-NL" smtClean="0"/>
              <a:t>1</a:t>
            </a:fld>
            <a:endParaRPr lang="nl-NL"/>
          </a:p>
        </p:txBody>
      </p:sp>
    </p:spTree>
    <p:extLst>
      <p:ext uri="{BB962C8B-B14F-4D97-AF65-F5344CB8AC3E}">
        <p14:creationId xmlns:p14="http://schemas.microsoft.com/office/powerpoint/2010/main" val="2655970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10</a:t>
            </a:fld>
            <a:endParaRPr lang="nl-NL"/>
          </a:p>
        </p:txBody>
      </p:sp>
    </p:spTree>
    <p:extLst>
      <p:ext uri="{BB962C8B-B14F-4D97-AF65-F5344CB8AC3E}">
        <p14:creationId xmlns:p14="http://schemas.microsoft.com/office/powerpoint/2010/main" val="485082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0285AC7-D60F-4D17-803B-34D3B8D1E568}" type="slidenum">
              <a:rPr lang="nl-NL" smtClean="0"/>
              <a:pPr/>
              <a:t>11</a:t>
            </a:fld>
            <a:endParaRPr lang="nl-NL"/>
          </a:p>
        </p:txBody>
      </p:sp>
    </p:spTree>
    <p:extLst>
      <p:ext uri="{BB962C8B-B14F-4D97-AF65-F5344CB8AC3E}">
        <p14:creationId xmlns:p14="http://schemas.microsoft.com/office/powerpoint/2010/main" val="3904673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Screendump WISE validaties</a:t>
            </a:r>
          </a:p>
          <a:p>
            <a:endParaRPr lang="nl-NL"/>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14</a:t>
            </a:fld>
            <a:endParaRPr lang="nl-NL"/>
          </a:p>
        </p:txBody>
      </p:sp>
    </p:spTree>
    <p:extLst>
      <p:ext uri="{BB962C8B-B14F-4D97-AF65-F5344CB8AC3E}">
        <p14:creationId xmlns:p14="http://schemas.microsoft.com/office/powerpoint/2010/main" val="3605334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	</a:t>
            </a:r>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15</a:t>
            </a:fld>
            <a:endParaRPr lang="nl-NL"/>
          </a:p>
        </p:txBody>
      </p:sp>
    </p:spTree>
    <p:extLst>
      <p:ext uri="{BB962C8B-B14F-4D97-AF65-F5344CB8AC3E}">
        <p14:creationId xmlns:p14="http://schemas.microsoft.com/office/powerpoint/2010/main" val="82601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Visualisatie dat veel meetpunten op 1 punt voorkomen (Meetnet biologie dummy meetpunten bijvoorbeeld)</a:t>
            </a:r>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19</a:t>
            </a:fld>
            <a:endParaRPr lang="nl-NL"/>
          </a:p>
        </p:txBody>
      </p:sp>
    </p:spTree>
    <p:extLst>
      <p:ext uri="{BB962C8B-B14F-4D97-AF65-F5344CB8AC3E}">
        <p14:creationId xmlns:p14="http://schemas.microsoft.com/office/powerpoint/2010/main" val="211430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Hieronder:</a:t>
            </a:r>
          </a:p>
          <a:p>
            <a:pPr marL="171450" indent="-171450">
              <a:buFontTx/>
              <a:buChar char="-"/>
            </a:pPr>
            <a:r>
              <a:rPr lang="nl-NL"/>
              <a:t>Controle: Oppervlakte monitoringlocaties</a:t>
            </a:r>
          </a:p>
          <a:p>
            <a:pPr marL="171450" indent="-171450">
              <a:buFontTx/>
              <a:buChar char="-"/>
            </a:pPr>
            <a:r>
              <a:rPr lang="nl-NL"/>
              <a:t>Validatie: Locatie ligt in KRW waterlichaam – Fout of waarschuwing? Tolerantie (bufferzone 200m)</a:t>
            </a:r>
          </a:p>
          <a:p>
            <a:pPr marL="171450" indent="-171450">
              <a:buFontTx/>
              <a:buChar char="-"/>
            </a:pPr>
            <a:r>
              <a:rPr lang="nl-NL"/>
              <a:t>Validatie: KRW monitoringdoel is chemische toestand en/of ecologische toestand en/of nader onderzoek - Fout</a:t>
            </a:r>
          </a:p>
          <a:p>
            <a:pPr marL="171450" indent="-171450">
              <a:buFontTx/>
              <a:buChar char="-"/>
            </a:pPr>
            <a:r>
              <a:rPr lang="nl-NL"/>
              <a:t>Validatie: Als KRW monitoringlocatie een voorganger heeft dan moet die voorganger ook bekend zijn – Waarschuwing?</a:t>
            </a:r>
          </a:p>
          <a:p>
            <a:pPr marL="171450" indent="-171450">
              <a:buFontTx/>
              <a:buChar char="-"/>
            </a:pPr>
            <a:endParaRPr lang="nl-NL"/>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20</a:t>
            </a:fld>
            <a:endParaRPr lang="nl-NL"/>
          </a:p>
        </p:txBody>
      </p:sp>
    </p:spTree>
    <p:extLst>
      <p:ext uri="{BB962C8B-B14F-4D97-AF65-F5344CB8AC3E}">
        <p14:creationId xmlns:p14="http://schemas.microsoft.com/office/powerpoint/2010/main" val="96701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Maak koppeling met database: theoretische validatie</a:t>
            </a:r>
          </a:p>
          <a:p>
            <a:r>
              <a:rPr lang="nl-NL"/>
              <a:t>Laat structuur foutcodetabel zien</a:t>
            </a:r>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21</a:t>
            </a:fld>
            <a:endParaRPr lang="nl-NL"/>
          </a:p>
        </p:txBody>
      </p:sp>
    </p:spTree>
    <p:extLst>
      <p:ext uri="{BB962C8B-B14F-4D97-AF65-F5344CB8AC3E}">
        <p14:creationId xmlns:p14="http://schemas.microsoft.com/office/powerpoint/2010/main" val="3243125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Misschien nog foutcode tabellen/controletabellen? Verder uitdiepen details?</a:t>
            </a:r>
          </a:p>
          <a:p>
            <a:endParaRPr lang="nl-NL"/>
          </a:p>
          <a:p>
            <a:r>
              <a:rPr lang="nl-NL"/>
              <a:t> en daarna praktische validatie</a:t>
            </a:r>
          </a:p>
          <a:p>
            <a:endParaRPr lang="nl-NL"/>
          </a:p>
          <a:p>
            <a:r>
              <a:rPr lang="nl-NL"/>
              <a:t>Screendump van hoe het in </a:t>
            </a:r>
            <a:r>
              <a:rPr lang="nl-NL" err="1"/>
              <a:t>DBeaver</a:t>
            </a:r>
            <a:r>
              <a:rPr lang="nl-NL"/>
              <a:t> staat</a:t>
            </a:r>
          </a:p>
          <a:p>
            <a:endParaRPr lang="nl-NL"/>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22</a:t>
            </a:fld>
            <a:endParaRPr lang="nl-NL"/>
          </a:p>
        </p:txBody>
      </p:sp>
    </p:spTree>
    <p:extLst>
      <p:ext uri="{BB962C8B-B14F-4D97-AF65-F5344CB8AC3E}">
        <p14:creationId xmlns:p14="http://schemas.microsoft.com/office/powerpoint/2010/main" val="647114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Alles aanpasbaar</a:t>
            </a:r>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24</a:t>
            </a:fld>
            <a:endParaRPr lang="nl-NL"/>
          </a:p>
        </p:txBody>
      </p:sp>
    </p:spTree>
    <p:extLst>
      <p:ext uri="{BB962C8B-B14F-4D97-AF65-F5344CB8AC3E}">
        <p14:creationId xmlns:p14="http://schemas.microsoft.com/office/powerpoint/2010/main" val="126682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26</a:t>
            </a:fld>
            <a:endParaRPr lang="nl-NL"/>
          </a:p>
        </p:txBody>
      </p:sp>
    </p:spTree>
    <p:extLst>
      <p:ext uri="{BB962C8B-B14F-4D97-AF65-F5344CB8AC3E}">
        <p14:creationId xmlns:p14="http://schemas.microsoft.com/office/powerpoint/2010/main" val="15679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defTabSz="914300">
              <a:buNone/>
              <a:defRPr/>
            </a:pPr>
            <a:r>
              <a:rPr lang="nl-NL" sz="1000" dirty="0">
                <a:latin typeface="+mn-lt"/>
              </a:rPr>
              <a:t>Resultaat / effect</a:t>
            </a:r>
          </a:p>
          <a:p>
            <a:pPr marL="800050" lvl="1" indent="-342900" defTabSz="914300">
              <a:defRPr/>
            </a:pPr>
            <a:r>
              <a:rPr lang="nl-NL" sz="1000" dirty="0">
                <a:latin typeface="+mn-lt"/>
              </a:rPr>
              <a:t>Betere kwaliteit van water gegevens</a:t>
            </a:r>
          </a:p>
          <a:p>
            <a:pPr marL="800050" lvl="1" indent="-342900" defTabSz="914300">
              <a:defRPr/>
            </a:pPr>
            <a:r>
              <a:rPr lang="nl-NL" sz="1000" dirty="0">
                <a:latin typeface="+mn-lt"/>
              </a:rPr>
              <a:t>Kostenbesparing voor data management</a:t>
            </a:r>
          </a:p>
          <a:p>
            <a:pPr marL="800050" lvl="1" indent="-342900" defTabSz="914300">
              <a:defRPr/>
            </a:pPr>
            <a:r>
              <a:rPr lang="nl-NL" sz="1000" dirty="0">
                <a:latin typeface="+mn-lt"/>
              </a:rPr>
              <a:t>Effectieve samenwerking tussen waterbeheerders</a:t>
            </a:r>
          </a:p>
          <a:p>
            <a:pPr marL="800050" lvl="1" indent="-342900" defTabSz="914300">
              <a:defRPr/>
            </a:pPr>
            <a:r>
              <a:rPr lang="nl-NL" sz="1000" dirty="0">
                <a:latin typeface="+mn-lt"/>
              </a:rPr>
              <a:t>Eenvoudiger (</a:t>
            </a:r>
            <a:r>
              <a:rPr lang="nl-NL" sz="1000" dirty="0" err="1">
                <a:latin typeface="+mn-lt"/>
              </a:rPr>
              <a:t>inter</a:t>
            </a:r>
            <a:r>
              <a:rPr lang="nl-NL" sz="1000" dirty="0">
                <a:latin typeface="+mn-lt"/>
              </a:rPr>
              <a:t>)nationale rapportages</a:t>
            </a:r>
          </a:p>
          <a:p>
            <a:pPr marL="800050" lvl="1" indent="-342900" defTabSz="914300">
              <a:defRPr/>
            </a:pPr>
            <a:endParaRPr lang="nl-NL" sz="1000" dirty="0">
              <a:latin typeface="+mn-lt"/>
            </a:endParaRPr>
          </a:p>
          <a:p>
            <a:r>
              <a:rPr lang="nl-NL" sz="1000" dirty="0">
                <a:latin typeface="+mn-lt"/>
              </a:rPr>
              <a:t>Start 1-1-2011 voor 5 jaar,  aantal keren verlengd, laatstelijk tot eind 2028</a:t>
            </a:r>
          </a:p>
          <a:p>
            <a:r>
              <a:rPr lang="nl-NL" sz="1000" dirty="0">
                <a:latin typeface="+mn-lt"/>
              </a:rPr>
              <a:t>15-17 fte, gedetacheerd vanuit partners</a:t>
            </a:r>
          </a:p>
          <a:p>
            <a:r>
              <a:rPr lang="nl-NL" sz="1000" dirty="0">
                <a:latin typeface="+mn-lt"/>
              </a:rPr>
              <a:t>Programmabureau, geen juridische entiteit</a:t>
            </a:r>
          </a:p>
          <a:p>
            <a:r>
              <a:rPr lang="nl-NL" sz="1000" dirty="0" err="1">
                <a:latin typeface="+mn-lt"/>
              </a:rPr>
              <a:t>Governance</a:t>
            </a:r>
            <a:r>
              <a:rPr lang="nl-NL" sz="1000" dirty="0">
                <a:latin typeface="+mn-lt"/>
              </a:rPr>
              <a:t>:	- Directeurenoverleg</a:t>
            </a:r>
          </a:p>
          <a:p>
            <a:pPr marL="0" indent="0">
              <a:buNone/>
            </a:pPr>
            <a:r>
              <a:rPr lang="nl-NL" sz="1000" dirty="0">
                <a:latin typeface="+mn-lt"/>
              </a:rPr>
              <a:t>	- Bestuurlijk overleg</a:t>
            </a:r>
          </a:p>
          <a:p>
            <a:r>
              <a:rPr lang="nl-NL" sz="1000" dirty="0">
                <a:latin typeface="+mn-lt"/>
              </a:rPr>
              <a:t>Budget: ca. 0,85 M€/</a:t>
            </a:r>
            <a:r>
              <a:rPr lang="nl-NL" sz="1000" dirty="0" err="1">
                <a:latin typeface="+mn-lt"/>
              </a:rPr>
              <a:t>jr</a:t>
            </a:r>
            <a:r>
              <a:rPr lang="nl-NL" sz="1000" dirty="0">
                <a:latin typeface="+mn-lt"/>
              </a:rPr>
              <a:t>  voor beheer datastromen en databases en IT-systemen</a:t>
            </a:r>
            <a:endParaRPr lang="nl-NL" sz="1000" dirty="0"/>
          </a:p>
          <a:p>
            <a:pPr marL="800050" lvl="1" indent="-342900" defTabSz="914300">
              <a:defRPr/>
            </a:pPr>
            <a:endParaRPr lang="nl-NL" sz="1000" dirty="0">
              <a:latin typeface="+mn-lt"/>
            </a:endParaRPr>
          </a:p>
          <a:p>
            <a:endParaRPr lang="LID4096" dirty="0"/>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2</a:t>
            </a:fld>
            <a:endParaRPr lang="nl-NL"/>
          </a:p>
        </p:txBody>
      </p:sp>
    </p:spTree>
    <p:extLst>
      <p:ext uri="{BB962C8B-B14F-4D97-AF65-F5344CB8AC3E}">
        <p14:creationId xmlns:p14="http://schemas.microsoft.com/office/powerpoint/2010/main" val="261721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1860178" rtl="0" eaLnBrk="1" fontAlgn="auto" latinLnBrk="0" hangingPunct="1">
              <a:lnSpc>
                <a:spcPct val="100000"/>
              </a:lnSpc>
              <a:spcBef>
                <a:spcPts val="0"/>
              </a:spcBef>
              <a:spcAft>
                <a:spcPts val="0"/>
              </a:spcAft>
              <a:buClrTx/>
              <a:buSzTx/>
              <a:buFontTx/>
              <a:buNone/>
              <a:tabLst/>
              <a:defRPr/>
            </a:pPr>
            <a:fld id="{53984389-1EF3-4948-869D-475303C4A470}"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0178"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038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1860178" rtl="0" eaLnBrk="1" fontAlgn="auto" latinLnBrk="0" hangingPunct="1">
              <a:lnSpc>
                <a:spcPct val="100000"/>
              </a:lnSpc>
              <a:spcBef>
                <a:spcPts val="0"/>
              </a:spcBef>
              <a:spcAft>
                <a:spcPts val="0"/>
              </a:spcAft>
              <a:buClrTx/>
              <a:buSzTx/>
              <a:buFontTx/>
              <a:buNone/>
              <a:tabLst/>
              <a:defRPr/>
            </a:pPr>
            <a:fld id="{53984389-1EF3-4948-869D-475303C4A470}"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0178"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171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B251B55-A296-4B7C-AAA0-8D78909CE9E8}" type="slidenum">
              <a:rPr lang="nl-NL" smtClean="0"/>
              <a:t>35</a:t>
            </a:fld>
            <a:endParaRPr lang="nl-NL"/>
          </a:p>
        </p:txBody>
      </p:sp>
    </p:spTree>
    <p:extLst>
      <p:ext uri="{BB962C8B-B14F-4D97-AF65-F5344CB8AC3E}">
        <p14:creationId xmlns:p14="http://schemas.microsoft.com/office/powerpoint/2010/main" val="866209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0488" y="744538"/>
            <a:ext cx="6616700" cy="3722687"/>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B251B55-A296-4B7C-AAA0-8D78909CE9E8}" type="slidenum">
              <a:rPr lang="nl-NL" smtClean="0"/>
              <a:t>36</a:t>
            </a:fld>
            <a:endParaRPr lang="nl-NL"/>
          </a:p>
        </p:txBody>
      </p:sp>
    </p:spTree>
    <p:extLst>
      <p:ext uri="{BB962C8B-B14F-4D97-AF65-F5344CB8AC3E}">
        <p14:creationId xmlns:p14="http://schemas.microsoft.com/office/powerpoint/2010/main" val="639064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0969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8030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7023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8051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0167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83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3</a:t>
            </a:fld>
            <a:endParaRPr lang="nl-NL"/>
          </a:p>
        </p:txBody>
      </p:sp>
    </p:spTree>
    <p:extLst>
      <p:ext uri="{BB962C8B-B14F-4D97-AF65-F5344CB8AC3E}">
        <p14:creationId xmlns:p14="http://schemas.microsoft.com/office/powerpoint/2010/main" val="4178474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6813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621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248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6183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4814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75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4</a:t>
            </a:fld>
            <a:endParaRPr lang="nl-NL"/>
          </a:p>
        </p:txBody>
      </p:sp>
    </p:spTree>
    <p:extLst>
      <p:ext uri="{BB962C8B-B14F-4D97-AF65-F5344CB8AC3E}">
        <p14:creationId xmlns:p14="http://schemas.microsoft.com/office/powerpoint/2010/main" val="253376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251B55-A296-4B7C-AAA0-8D78909CE9E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982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4F79959E-E24C-4440-90FF-67D98D063712}" type="slidenum">
              <a:rPr lang="nl-NL" smtClean="0"/>
              <a:t>6</a:t>
            </a:fld>
            <a:endParaRPr lang="nl-NL"/>
          </a:p>
        </p:txBody>
      </p:sp>
    </p:spTree>
    <p:extLst>
      <p:ext uri="{BB962C8B-B14F-4D97-AF65-F5344CB8AC3E}">
        <p14:creationId xmlns:p14="http://schemas.microsoft.com/office/powerpoint/2010/main" val="147614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7</a:t>
            </a:fld>
            <a:endParaRPr lang="nl-NL"/>
          </a:p>
        </p:txBody>
      </p:sp>
    </p:spTree>
    <p:extLst>
      <p:ext uri="{BB962C8B-B14F-4D97-AF65-F5344CB8AC3E}">
        <p14:creationId xmlns:p14="http://schemas.microsoft.com/office/powerpoint/2010/main" val="122936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4F79959E-E24C-4440-90FF-67D98D063712}" type="slidenum">
              <a:rPr lang="nl-NL" smtClean="0"/>
              <a:t>8</a:t>
            </a:fld>
            <a:endParaRPr lang="nl-NL"/>
          </a:p>
        </p:txBody>
      </p:sp>
    </p:spTree>
    <p:extLst>
      <p:ext uri="{BB962C8B-B14F-4D97-AF65-F5344CB8AC3E}">
        <p14:creationId xmlns:p14="http://schemas.microsoft.com/office/powerpoint/2010/main" val="147614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a:p>
        </p:txBody>
      </p:sp>
      <p:sp>
        <p:nvSpPr>
          <p:cNvPr id="4" name="Tijdelijke aanduiding voor dianummer 3"/>
          <p:cNvSpPr>
            <a:spLocks noGrp="1"/>
          </p:cNvSpPr>
          <p:nvPr>
            <p:ph type="sldNum" sz="quarter" idx="5"/>
          </p:nvPr>
        </p:nvSpPr>
        <p:spPr/>
        <p:txBody>
          <a:bodyPr/>
          <a:lstStyle/>
          <a:p>
            <a:fld id="{8B251B55-A296-4B7C-AAA0-8D78909CE9E8}" type="slidenum">
              <a:rPr lang="nl-NL" smtClean="0"/>
              <a:t>9</a:t>
            </a:fld>
            <a:endParaRPr lang="nl-NL"/>
          </a:p>
        </p:txBody>
      </p:sp>
    </p:spTree>
    <p:extLst>
      <p:ext uri="{BB962C8B-B14F-4D97-AF65-F5344CB8AC3E}">
        <p14:creationId xmlns:p14="http://schemas.microsoft.com/office/powerpoint/2010/main" val="1001417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3" name="Subtitel 2"/>
          <p:cNvSpPr>
            <a:spLocks noGrp="1"/>
          </p:cNvSpPr>
          <p:nvPr>
            <p:ph type="subTitle" idx="1"/>
          </p:nvPr>
        </p:nvSpPr>
        <p:spPr>
          <a:xfrm>
            <a:off x="1870364" y="3138631"/>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
        <p:nvSpPr>
          <p:cNvPr id="8" name="Rectangle 7">
            <a:extLst>
              <a:ext uri="{FF2B5EF4-FFF2-40B4-BE49-F238E27FC236}">
                <a16:creationId xmlns:a16="http://schemas.microsoft.com/office/drawing/2014/main" id="{B1E85F66-333A-4E0B-A944-7F5C70E2DEFB}"/>
              </a:ext>
            </a:extLst>
          </p:cNvPr>
          <p:cNvSpPr/>
          <p:nvPr userDrawn="1"/>
        </p:nvSpPr>
        <p:spPr>
          <a:xfrm>
            <a:off x="-36945" y="647331"/>
            <a:ext cx="9693563" cy="10757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 name="Titel 1"/>
          <p:cNvSpPr>
            <a:spLocks noGrp="1"/>
          </p:cNvSpPr>
          <p:nvPr>
            <p:ph type="ctrTitle" hasCustomPrompt="1"/>
          </p:nvPr>
        </p:nvSpPr>
        <p:spPr>
          <a:xfrm>
            <a:off x="955964" y="1373045"/>
            <a:ext cx="10363200" cy="1470025"/>
          </a:xfrm>
          <a:noFill/>
        </p:spPr>
        <p:txBody>
          <a:bodyPr/>
          <a:lstStyle>
            <a:lvl1pPr>
              <a:defRPr/>
            </a:lvl1pPr>
          </a:lstStyle>
          <a:p>
            <a:r>
              <a:rPr lang="nl-NL" dirty="0"/>
              <a:t>Titelstijl van </a:t>
            </a:r>
            <a:r>
              <a:rPr lang="nl-NL" dirty="0" err="1"/>
              <a:t>modeld</a:t>
            </a:r>
            <a:r>
              <a:rPr lang="nl-NL" dirty="0"/>
              <a:t> bewerken</a:t>
            </a:r>
          </a:p>
        </p:txBody>
      </p:sp>
      <p:pic>
        <p:nvPicPr>
          <p:cNvPr id="6" name="Afbeelding 5">
            <a:extLst>
              <a:ext uri="{FF2B5EF4-FFF2-40B4-BE49-F238E27FC236}">
                <a16:creationId xmlns:a16="http://schemas.microsoft.com/office/drawing/2014/main" id="{A16927B0-C284-4E6C-8404-BBA1560BC6FC}"/>
              </a:ext>
            </a:extLst>
          </p:cNvPr>
          <p:cNvPicPr>
            <a:picLocks noChangeAspect="1"/>
          </p:cNvPicPr>
          <p:nvPr userDrawn="1"/>
        </p:nvPicPr>
        <p:blipFill>
          <a:blip r:embed="rId2"/>
          <a:stretch>
            <a:fillRect/>
          </a:stretch>
        </p:blipFill>
        <p:spPr>
          <a:xfrm>
            <a:off x="248193" y="6081183"/>
            <a:ext cx="4728755" cy="679152"/>
          </a:xfrm>
          <a:prstGeom prst="rect">
            <a:avLst/>
          </a:prstGeom>
        </p:spPr>
      </p:pic>
      <p:pic>
        <p:nvPicPr>
          <p:cNvPr id="10" name="Afbeelding 9" descr="Afbeelding met illustratie&#10;&#10;Automatisch gegenereerde beschrijving">
            <a:extLst>
              <a:ext uri="{FF2B5EF4-FFF2-40B4-BE49-F238E27FC236}">
                <a16:creationId xmlns:a16="http://schemas.microsoft.com/office/drawing/2014/main" id="{5A05A51C-0EF0-440A-B1F3-CD31F625F4D6}"/>
              </a:ext>
            </a:extLst>
          </p:cNvPr>
          <p:cNvPicPr>
            <a:picLocks noChangeAspect="1"/>
          </p:cNvPicPr>
          <p:nvPr userDrawn="1"/>
        </p:nvPicPr>
        <p:blipFill>
          <a:blip r:embed="rId3"/>
          <a:stretch>
            <a:fillRect/>
          </a:stretch>
        </p:blipFill>
        <p:spPr>
          <a:xfrm>
            <a:off x="130629" y="5230472"/>
            <a:ext cx="3132472" cy="7279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orblad">
    <p:spTree>
      <p:nvGrpSpPr>
        <p:cNvPr id="1" name=""/>
        <p:cNvGrpSpPr/>
        <p:nvPr/>
      </p:nvGrpSpPr>
      <p:grpSpPr>
        <a:xfrm>
          <a:off x="0" y="0"/>
          <a:ext cx="0" cy="0"/>
          <a:chOff x="0" y="0"/>
          <a:chExt cx="0" cy="0"/>
        </a:xfrm>
      </p:grpSpPr>
      <p:pic>
        <p:nvPicPr>
          <p:cNvPr id="3" name="Afbeelding 2"/>
          <p:cNvPicPr/>
          <p:nvPr userDrawn="1"/>
        </p:nvPicPr>
        <p:blipFill>
          <a:blip r:embed="rId2" cstate="print">
            <a:extLst>
              <a:ext uri="{28A0092B-C50C-407E-A947-70E740481C1C}">
                <a14:useLocalDpi xmlns:a14="http://schemas.microsoft.com/office/drawing/2010/main" val="0"/>
              </a:ext>
            </a:extLst>
          </a:blip>
          <a:srcRect t="-25017" b="-25017"/>
          <a:stretch>
            <a:fillRect/>
          </a:stretch>
        </p:blipFill>
        <p:spPr bwMode="auto">
          <a:xfrm>
            <a:off x="988972" y="761370"/>
            <a:ext cx="2590800" cy="57162"/>
          </a:xfrm>
          <a:prstGeom prst="rect">
            <a:avLst/>
          </a:prstGeom>
          <a:noFill/>
          <a:ln>
            <a:noFill/>
          </a:ln>
        </p:spPr>
      </p:pic>
      <p:sp>
        <p:nvSpPr>
          <p:cNvPr id="8" name="Tijdelijke aanduiding voor tekst 7"/>
          <p:cNvSpPr>
            <a:spLocks noGrp="1"/>
          </p:cNvSpPr>
          <p:nvPr>
            <p:ph type="body" sz="quarter" idx="11" hasCustomPrompt="1"/>
          </p:nvPr>
        </p:nvSpPr>
        <p:spPr>
          <a:xfrm>
            <a:off x="964800" y="2782803"/>
            <a:ext cx="3974400" cy="718145"/>
          </a:xfrm>
          <a:prstGeom prst="rect">
            <a:avLst/>
          </a:prstGeom>
        </p:spPr>
        <p:txBody>
          <a:bodyPr lIns="0" tIns="0" rIns="0" bIns="0">
            <a:spAutoFit/>
          </a:bodyPr>
          <a:lstStyle>
            <a:lvl1pPr marL="0" indent="0">
              <a:lnSpc>
                <a:spcPts val="2800"/>
              </a:lnSpc>
              <a:spcBef>
                <a:spcPts val="0"/>
              </a:spcBef>
              <a:buNone/>
              <a:defRPr lang="nl-NL" sz="2400" dirty="0"/>
            </a:lvl1pPr>
            <a:lvl2pPr indent="0">
              <a:lnSpc>
                <a:spcPts val="2200"/>
              </a:lnSpc>
              <a:spcBef>
                <a:spcPts val="0"/>
              </a:spcBef>
              <a:buNone/>
              <a:defRPr sz="1800">
                <a:solidFill>
                  <a:schemeClr val="bg1"/>
                </a:solidFill>
                <a:latin typeface="Open Sans" pitchFamily="34" charset="0"/>
                <a:ea typeface="Open Sans" pitchFamily="34" charset="0"/>
                <a:cs typeface="Open Sans" pitchFamily="34" charset="0"/>
              </a:defRPr>
            </a:lvl2pPr>
            <a:lvl3pPr indent="0">
              <a:lnSpc>
                <a:spcPts val="2200"/>
              </a:lnSpc>
              <a:spcBef>
                <a:spcPts val="0"/>
              </a:spcBef>
              <a:buNone/>
              <a:defRPr sz="1800">
                <a:solidFill>
                  <a:schemeClr val="bg1"/>
                </a:solidFill>
                <a:latin typeface="Open Sans" pitchFamily="34" charset="0"/>
                <a:ea typeface="Open Sans" pitchFamily="34" charset="0"/>
                <a:cs typeface="Open Sans" pitchFamily="34" charset="0"/>
              </a:defRPr>
            </a:lvl3pPr>
            <a:lvl4pPr indent="0">
              <a:lnSpc>
                <a:spcPts val="2200"/>
              </a:lnSpc>
              <a:spcBef>
                <a:spcPts val="0"/>
              </a:spcBef>
              <a:buNone/>
              <a:defRPr sz="1800">
                <a:solidFill>
                  <a:schemeClr val="bg1"/>
                </a:solidFill>
                <a:latin typeface="Open Sans" pitchFamily="34" charset="0"/>
                <a:ea typeface="Open Sans" pitchFamily="34" charset="0"/>
                <a:cs typeface="Open Sans" pitchFamily="34" charset="0"/>
              </a:defRPr>
            </a:lvl4pPr>
            <a:lvl5pPr indent="0">
              <a:lnSpc>
                <a:spcPts val="2200"/>
              </a:lnSpc>
              <a:spcBef>
                <a:spcPts val="0"/>
              </a:spcBef>
              <a:buNone/>
              <a:defRPr sz="1800">
                <a:solidFill>
                  <a:schemeClr val="bg1"/>
                </a:solidFill>
                <a:latin typeface="Open Sans" pitchFamily="34" charset="0"/>
                <a:ea typeface="Open Sans" pitchFamily="34" charset="0"/>
                <a:cs typeface="Open Sans" pitchFamily="34" charset="0"/>
              </a:defRPr>
            </a:lvl5pPr>
          </a:lstStyle>
          <a:p>
            <a:pPr>
              <a:lnSpc>
                <a:spcPts val="2800"/>
              </a:lnSpc>
            </a:pPr>
            <a:r>
              <a:rPr lang="nl-NL" sz="2400" dirty="0">
                <a:latin typeface="+mn-lt"/>
              </a:rPr>
              <a:t>Ondertitel in </a:t>
            </a:r>
            <a:r>
              <a:rPr lang="nl-NL" sz="2400" dirty="0" err="1">
                <a:latin typeface="+mn-lt"/>
              </a:rPr>
              <a:t>Calibri</a:t>
            </a:r>
            <a:r>
              <a:rPr lang="nl-NL" sz="2400" dirty="0">
                <a:latin typeface="+mn-lt"/>
              </a:rPr>
              <a:t> (24pt, regelafstand 28pt)</a:t>
            </a:r>
          </a:p>
        </p:txBody>
      </p:sp>
      <p:sp>
        <p:nvSpPr>
          <p:cNvPr id="9" name="Titel 8"/>
          <p:cNvSpPr>
            <a:spLocks noGrp="1"/>
          </p:cNvSpPr>
          <p:nvPr>
            <p:ph type="title" hasCustomPrompt="1"/>
          </p:nvPr>
        </p:nvSpPr>
        <p:spPr>
          <a:xfrm>
            <a:off x="964800" y="1339200"/>
            <a:ext cx="4771160" cy="923330"/>
          </a:xfrm>
          <a:prstGeom prst="rect">
            <a:avLst/>
          </a:prstGeom>
        </p:spPr>
        <p:txBody>
          <a:bodyPr wrap="square" lIns="0" tIns="0" rIns="0" bIns="0">
            <a:spAutoFit/>
          </a:bodyPr>
          <a:lstStyle>
            <a:lvl1pPr algn="l" defTabSz="457200">
              <a:lnSpc>
                <a:spcPts val="3600"/>
              </a:lnSpc>
              <a:defRPr sz="3400" b="1" cap="none" baseline="0">
                <a:solidFill>
                  <a:srgbClr val="0072BC"/>
                </a:solidFill>
                <a:latin typeface="+mn-lt"/>
              </a:defRPr>
            </a:lvl1pPr>
          </a:lstStyle>
          <a:p>
            <a:r>
              <a:rPr lang="nl-NL" dirty="0"/>
              <a:t>Titel in </a:t>
            </a:r>
            <a:r>
              <a:rPr lang="nl-NL" dirty="0" err="1"/>
              <a:t>Calibri</a:t>
            </a:r>
            <a:r>
              <a:rPr lang="nl-NL" dirty="0"/>
              <a:t> </a:t>
            </a:r>
            <a:r>
              <a:rPr lang="nl-NL" dirty="0" err="1"/>
              <a:t>Bold</a:t>
            </a:r>
            <a:r>
              <a:rPr lang="nl-NL" dirty="0"/>
              <a:t> (34pt, regelafstand 36pt)</a:t>
            </a:r>
          </a:p>
        </p:txBody>
      </p:sp>
      <p:sp>
        <p:nvSpPr>
          <p:cNvPr id="6" name="Rechthoek 5">
            <a:extLst>
              <a:ext uri="{FF2B5EF4-FFF2-40B4-BE49-F238E27FC236}">
                <a16:creationId xmlns:a16="http://schemas.microsoft.com/office/drawing/2014/main" id="{3183D415-825F-4F1F-8A97-8AC537FEC28E}"/>
              </a:ext>
            </a:extLst>
          </p:cNvPr>
          <p:cNvSpPr/>
          <p:nvPr userDrawn="1"/>
        </p:nvSpPr>
        <p:spPr>
          <a:xfrm>
            <a:off x="0" y="3"/>
            <a:ext cx="12192000" cy="1123315"/>
          </a:xfrm>
          <a:prstGeom prst="rect">
            <a:avLst/>
          </a:prstGeom>
          <a:solidFill>
            <a:srgbClr val="00C3FB"/>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4" name="Afbeelding 3">
            <a:extLst>
              <a:ext uri="{FF2B5EF4-FFF2-40B4-BE49-F238E27FC236}">
                <a16:creationId xmlns:a16="http://schemas.microsoft.com/office/drawing/2014/main" id="{D8F1319D-527D-457B-AA69-8E2AB9FCBF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00" y="154800"/>
            <a:ext cx="2368800" cy="826477"/>
          </a:xfrm>
          <a:prstGeom prst="rect">
            <a:avLst/>
          </a:prstGeom>
        </p:spPr>
      </p:pic>
      <p:sp>
        <p:nvSpPr>
          <p:cNvPr id="5" name="Tijdelijke aanduiding voor tekst 4">
            <a:extLst>
              <a:ext uri="{FF2B5EF4-FFF2-40B4-BE49-F238E27FC236}">
                <a16:creationId xmlns:a16="http://schemas.microsoft.com/office/drawing/2014/main" id="{FDBBED1D-41C3-4AF1-B45B-D832A9A6D94F}"/>
              </a:ext>
            </a:extLst>
          </p:cNvPr>
          <p:cNvSpPr>
            <a:spLocks noGrp="1"/>
          </p:cNvSpPr>
          <p:nvPr>
            <p:ph type="body" sz="quarter" idx="12" hasCustomPrompt="1"/>
          </p:nvPr>
        </p:nvSpPr>
        <p:spPr>
          <a:xfrm>
            <a:off x="989012" y="4076700"/>
            <a:ext cx="8059315" cy="1440532"/>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nl-NL" i="1" u="sng" baseline="0" dirty="0">
                <a:solidFill>
                  <a:srgbClr val="FF0000"/>
                </a:solidFill>
                <a:latin typeface="Calibri" panose="020F0502020204030204" pitchFamily="34" charset="0"/>
                <a:cs typeface="Open Sans"/>
              </a:rPr>
              <a:t>---Uitleg--- De dia’s die zich aan de linkerkant bevinden zijn templates. Deze kun je gebruiken voor het opmaken van je presentatie. Een template kun je meerdere malen gebruiken. Heb je bv. een extra tekstpagina nodig, ga dan naar het overzicht aan de linkerzijde, klik met rechtermuisknop en kies ‘nieuwe dia’. Klik vervolgens op de dia met rechtermuisknop en selecteer de gewenste template. Overige dia’s die je niet gebruik kun je verwijderen.</a:t>
            </a:r>
            <a:endParaRPr lang="nl-NL" i="1" baseline="0" dirty="0">
              <a:latin typeface="Calibri" panose="020F0502020204030204" pitchFamily="34" charset="0"/>
              <a:cs typeface="Open Sans"/>
            </a:endParaRPr>
          </a:p>
          <a:p>
            <a:pPr lvl="0"/>
            <a:endParaRPr lang="nl-NL" dirty="0"/>
          </a:p>
        </p:txBody>
      </p:sp>
    </p:spTree>
    <p:extLst>
      <p:ext uri="{BB962C8B-B14F-4D97-AF65-F5344CB8AC3E}">
        <p14:creationId xmlns:p14="http://schemas.microsoft.com/office/powerpoint/2010/main" val="20312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2" name="Afbeelding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5" y="154800"/>
            <a:ext cx="2368800" cy="826477"/>
          </a:xfrm>
          <a:prstGeom prst="rect">
            <a:avLst/>
          </a:prstGeom>
        </p:spPr>
      </p:pic>
      <p:sp>
        <p:nvSpPr>
          <p:cNvPr id="11" name="Tijdelijke aanduiding voor tekst 25">
            <a:extLst>
              <a:ext uri="{FF2B5EF4-FFF2-40B4-BE49-F238E27FC236}">
                <a16:creationId xmlns:a16="http://schemas.microsoft.com/office/drawing/2014/main" id="{A99F3E45-9058-47DD-B960-52205A860A64}"/>
              </a:ext>
            </a:extLst>
          </p:cNvPr>
          <p:cNvSpPr>
            <a:spLocks noGrp="1"/>
          </p:cNvSpPr>
          <p:nvPr>
            <p:ph type="body" sz="quarter" idx="10" hasCustomPrompt="1"/>
          </p:nvPr>
        </p:nvSpPr>
        <p:spPr>
          <a:xfrm>
            <a:off x="964800" y="1988840"/>
            <a:ext cx="10224000" cy="359073"/>
          </a:xfrm>
          <a:prstGeom prst="rect">
            <a:avLst/>
          </a:prstGeom>
        </p:spPr>
        <p:txBody>
          <a:bodyPr lIns="0" tIns="0" bIns="0">
            <a:spAutoFit/>
          </a:bodyPr>
          <a:lstStyle>
            <a:lvl1pPr marL="0" indent="0">
              <a:lnSpc>
                <a:spcPts val="2800"/>
              </a:lnSpc>
              <a:spcBef>
                <a:spcPts val="0"/>
              </a:spcBef>
              <a:buFont typeface="+mj-lt"/>
              <a:buAutoNum type="arabicPeriod"/>
              <a:defRPr sz="2400">
                <a:latin typeface="+mn-lt"/>
                <a:ea typeface="Open Sans" pitchFamily="34" charset="0"/>
                <a:cs typeface="Open Sans" pitchFamily="34" charset="0"/>
              </a:defRPr>
            </a:lvl1pPr>
            <a:lvl2pPr marL="342900" indent="-342900">
              <a:lnSpc>
                <a:spcPts val="3200"/>
              </a:lnSpc>
              <a:spcBef>
                <a:spcPts val="0"/>
              </a:spcBef>
              <a:buFont typeface="+mj-lt"/>
              <a:buNone/>
              <a:defRPr sz="1800">
                <a:latin typeface="Open Sans" pitchFamily="34" charset="0"/>
                <a:ea typeface="Open Sans" pitchFamily="34" charset="0"/>
                <a:cs typeface="Open Sans" pitchFamily="34" charset="0"/>
              </a:defRPr>
            </a:lvl2pPr>
            <a:lvl3pPr marL="342900" indent="-342900">
              <a:lnSpc>
                <a:spcPts val="3200"/>
              </a:lnSpc>
              <a:spcBef>
                <a:spcPts val="0"/>
              </a:spcBef>
              <a:buFont typeface="+mj-lt"/>
              <a:buNone/>
              <a:defRPr sz="1800">
                <a:latin typeface="Open Sans" pitchFamily="34" charset="0"/>
                <a:ea typeface="Open Sans" pitchFamily="34" charset="0"/>
                <a:cs typeface="Open Sans" pitchFamily="34" charset="0"/>
              </a:defRPr>
            </a:lvl3pPr>
            <a:lvl4pPr marL="342900" indent="-342900">
              <a:lnSpc>
                <a:spcPts val="3200"/>
              </a:lnSpc>
              <a:spcBef>
                <a:spcPts val="0"/>
              </a:spcBef>
              <a:buFont typeface="+mj-lt"/>
              <a:buNone/>
              <a:defRPr sz="1800">
                <a:latin typeface="Open Sans" pitchFamily="34" charset="0"/>
                <a:ea typeface="Open Sans" pitchFamily="34" charset="0"/>
                <a:cs typeface="Open Sans" pitchFamily="34" charset="0"/>
              </a:defRPr>
            </a:lvl4pPr>
            <a:lvl5pPr marL="342900" indent="-342900">
              <a:lnSpc>
                <a:spcPts val="3200"/>
              </a:lnSpc>
              <a:spcBef>
                <a:spcPts val="0"/>
              </a:spcBef>
              <a:buFont typeface="+mj-lt"/>
              <a:buNone/>
              <a:defRPr sz="1800">
                <a:latin typeface="Open Sans" pitchFamily="34" charset="0"/>
                <a:ea typeface="Open Sans" pitchFamily="34" charset="0"/>
                <a:cs typeface="Open Sans" pitchFamily="34" charset="0"/>
              </a:defRPr>
            </a:lvl5pPr>
          </a:lstStyle>
          <a:p>
            <a:pPr lvl="0"/>
            <a:r>
              <a:rPr lang="nl-NL" dirty="0"/>
              <a:t> Vul hier de inhoudsopgave in (opsomming).</a:t>
            </a:r>
          </a:p>
        </p:txBody>
      </p:sp>
      <p:sp>
        <p:nvSpPr>
          <p:cNvPr id="12" name="Titel 6">
            <a:extLst>
              <a:ext uri="{FF2B5EF4-FFF2-40B4-BE49-F238E27FC236}">
                <a16:creationId xmlns:a16="http://schemas.microsoft.com/office/drawing/2014/main" id="{D585DC00-AA5F-482A-BFEF-515DF165D5F5}"/>
              </a:ext>
            </a:extLst>
          </p:cNvPr>
          <p:cNvSpPr>
            <a:spLocks noGrp="1"/>
          </p:cNvSpPr>
          <p:nvPr>
            <p:ph type="title" hasCustomPrompt="1"/>
          </p:nvPr>
        </p:nvSpPr>
        <p:spPr>
          <a:xfrm>
            <a:off x="964800" y="1340768"/>
            <a:ext cx="10224000" cy="461665"/>
          </a:xfrm>
          <a:prstGeom prst="rect">
            <a:avLst/>
          </a:prstGeom>
        </p:spPr>
        <p:txBody>
          <a:bodyPr lIns="0" tIns="0" rIns="0" bIns="0">
            <a:spAutoFit/>
          </a:bodyPr>
          <a:lstStyle>
            <a:lvl1pPr algn="l">
              <a:lnSpc>
                <a:spcPts val="3600"/>
              </a:lnSpc>
              <a:defRPr sz="3400" b="1" cap="none" baseline="0">
                <a:solidFill>
                  <a:srgbClr val="0072BC"/>
                </a:solidFill>
                <a:latin typeface="+mn-lt"/>
              </a:defRPr>
            </a:lvl1pPr>
          </a:lstStyle>
          <a:p>
            <a:r>
              <a:rPr lang="nl-NL" dirty="0"/>
              <a:t>Inhoudsopgave</a:t>
            </a:r>
          </a:p>
        </p:txBody>
      </p:sp>
    </p:spTree>
    <p:extLst>
      <p:ext uri="{BB962C8B-B14F-4D97-AF65-F5344CB8AC3E}">
        <p14:creationId xmlns:p14="http://schemas.microsoft.com/office/powerpoint/2010/main" val="726634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4" name="Tijdelijke aanduiding voor tekst 18">
            <a:extLst>
              <a:ext uri="{FF2B5EF4-FFF2-40B4-BE49-F238E27FC236}">
                <a16:creationId xmlns:a16="http://schemas.microsoft.com/office/drawing/2014/main" id="{ABAF09CC-3BBC-4E20-BF58-9897F7314C95}"/>
              </a:ext>
            </a:extLst>
          </p:cNvPr>
          <p:cNvSpPr>
            <a:spLocks noGrp="1"/>
          </p:cNvSpPr>
          <p:nvPr>
            <p:ph type="body" sz="quarter" idx="10" hasCustomPrompt="1"/>
          </p:nvPr>
        </p:nvSpPr>
        <p:spPr>
          <a:xfrm>
            <a:off x="964800" y="1988840"/>
            <a:ext cx="10224000" cy="2919838"/>
          </a:xfrm>
          <a:prstGeom prst="rect">
            <a:avLst/>
          </a:prstGeom>
        </p:spPr>
        <p:txBody>
          <a:bodyPr lIns="0" tIns="46800" bIns="0">
            <a:spAutoFit/>
          </a:bodyPr>
          <a:lstStyle>
            <a:lvl1pPr marL="285750" indent="-285750" algn="l" defTabSz="457200">
              <a:lnSpc>
                <a:spcPts val="2800"/>
              </a:lnSpc>
              <a:spcBef>
                <a:spcPts val="0"/>
              </a:spcBef>
              <a:buFont typeface="Arial" panose="020B0604020202020204" pitchFamily="34" charset="0"/>
              <a:buChar char="•"/>
              <a:defRPr lang="nl-NL" sz="2400" baseline="0" smtClean="0">
                <a:latin typeface="Calibri" panose="020F0502020204030204" pitchFamily="34" charset="0"/>
                <a:cs typeface="Open Sans"/>
              </a:defRPr>
            </a:lvl1pPr>
            <a:lvl2pPr marL="800100" indent="-342900" algn="l">
              <a:buFont typeface="+mj-lt"/>
              <a:buAutoNum type="arabicPeriod"/>
              <a:defRPr sz="1800">
                <a:latin typeface="Open Sans" pitchFamily="34" charset="0"/>
                <a:ea typeface="Open Sans" pitchFamily="34" charset="0"/>
                <a:cs typeface="Open Sans" pitchFamily="34" charset="0"/>
              </a:defRPr>
            </a:lvl2pPr>
            <a:lvl3pPr marL="1257300" indent="-342900" algn="l">
              <a:buFont typeface="+mj-lt"/>
              <a:buAutoNum type="arabicPeriod"/>
              <a:defRPr sz="1800">
                <a:latin typeface="Open Sans" pitchFamily="34" charset="0"/>
                <a:ea typeface="Open Sans" pitchFamily="34" charset="0"/>
                <a:cs typeface="Open Sans" pitchFamily="34" charset="0"/>
              </a:defRPr>
            </a:lvl3pPr>
            <a:lvl4pPr marL="1714500" indent="-342900" algn="l">
              <a:buFont typeface="+mj-lt"/>
              <a:buAutoNum type="arabicPeriod"/>
              <a:defRPr sz="1800">
                <a:latin typeface="Open Sans" pitchFamily="34" charset="0"/>
                <a:ea typeface="Open Sans" pitchFamily="34" charset="0"/>
                <a:cs typeface="Open Sans" pitchFamily="34" charset="0"/>
              </a:defRPr>
            </a:lvl4pPr>
            <a:lvl5pPr marL="2171700" indent="-342900" algn="l">
              <a:buFont typeface="+mj-lt"/>
              <a:buAutoNum type="arabicPeriod"/>
              <a:defRPr sz="1800">
                <a:latin typeface="Open Sans" pitchFamily="34" charset="0"/>
                <a:ea typeface="Open Sans" pitchFamily="34" charset="0"/>
                <a:cs typeface="Open Sans" pitchFamily="34" charset="0"/>
              </a:defRPr>
            </a:lvl5pPr>
          </a:lstStyle>
          <a:p>
            <a:pPr>
              <a:lnSpc>
                <a:spcPts val="3200"/>
              </a:lnSpc>
            </a:pPr>
            <a:r>
              <a:rPr lang="nl-NL" baseline="0" dirty="0">
                <a:latin typeface="Calibri" panose="020F0502020204030204" pitchFamily="34" charset="0"/>
                <a:cs typeface="Open Sans"/>
              </a:rPr>
              <a:t>Vul je hier tekst in, in plaats van een opsomming? Zet dan de </a:t>
            </a:r>
            <a:r>
              <a:rPr lang="nl-NL" baseline="0" dirty="0" err="1">
                <a:latin typeface="Calibri" panose="020F0502020204030204" pitchFamily="34" charset="0"/>
                <a:cs typeface="Open Sans"/>
              </a:rPr>
              <a:t>bullet</a:t>
            </a:r>
            <a:r>
              <a:rPr lang="nl-NL" baseline="0" dirty="0">
                <a:latin typeface="Calibri" panose="020F0502020204030204" pitchFamily="34" charset="0"/>
                <a:cs typeface="Open Sans"/>
              </a:rPr>
              <a:t> uit via het menu hierboven. ^</a:t>
            </a:r>
          </a:p>
          <a:p>
            <a:pPr>
              <a:lnSpc>
                <a:spcPts val="3200"/>
              </a:lnSpc>
            </a:pPr>
            <a:endParaRPr lang="nl-NL" baseline="0" dirty="0">
              <a:latin typeface="Calibri" panose="020F0502020204030204" pitchFamily="34" charset="0"/>
              <a:cs typeface="Open Sans"/>
            </a:endParaRPr>
          </a:p>
          <a:p>
            <a:pPr>
              <a:lnSpc>
                <a:spcPts val="3200"/>
              </a:lnSpc>
            </a:pPr>
            <a:r>
              <a:rPr lang="nl-NL" baseline="0" dirty="0">
                <a:latin typeface="Calibri" panose="020F0502020204030204" pitchFamily="34" charset="0"/>
                <a:cs typeface="Open Sans"/>
              </a:rPr>
              <a:t>Heb je nog een tekstpagina nodig, ga dan naar het overzicht aan de linkerzijde, klik met je rechtermuisknop en kies nieuwe dia. Klik vervolgens op de dia met rechtermuisknop en selecteer de indeling.</a:t>
            </a:r>
            <a:endParaRPr lang="nl-NL" dirty="0">
              <a:latin typeface="Open Sans"/>
              <a:cs typeface="Open Sans"/>
            </a:endParaRPr>
          </a:p>
        </p:txBody>
      </p:sp>
      <p:sp>
        <p:nvSpPr>
          <p:cNvPr id="16" name="Titel 6">
            <a:extLst>
              <a:ext uri="{FF2B5EF4-FFF2-40B4-BE49-F238E27FC236}">
                <a16:creationId xmlns:a16="http://schemas.microsoft.com/office/drawing/2014/main" id="{12D526BD-C174-473C-B05E-511FA8BB5ABC}"/>
              </a:ext>
            </a:extLst>
          </p:cNvPr>
          <p:cNvSpPr>
            <a:spLocks noGrp="1"/>
          </p:cNvSpPr>
          <p:nvPr>
            <p:ph type="title" hasCustomPrompt="1"/>
          </p:nvPr>
        </p:nvSpPr>
        <p:spPr>
          <a:xfrm>
            <a:off x="964800" y="1340768"/>
            <a:ext cx="10224000" cy="461665"/>
          </a:xfrm>
          <a:prstGeom prst="rect">
            <a:avLst/>
          </a:prstGeom>
        </p:spPr>
        <p:txBody>
          <a:bodyPr lIns="0" tIns="0" rIns="0" bIns="0">
            <a:spAutoFit/>
          </a:bodyPr>
          <a:lstStyle>
            <a:lvl1pPr algn="l">
              <a:lnSpc>
                <a:spcPts val="3600"/>
              </a:lnSpc>
              <a:defRPr sz="3400" b="1" cap="none" baseline="0">
                <a:solidFill>
                  <a:srgbClr val="0072BC"/>
                </a:solidFill>
                <a:latin typeface="+mn-lt"/>
              </a:defRPr>
            </a:lvl1pPr>
          </a:lstStyle>
          <a:p>
            <a:r>
              <a:rPr lang="nl-NL" cap="none" baseline="0" dirty="0"/>
              <a:t>Vul hier de titel van de pagina in.</a:t>
            </a:r>
            <a:endParaRPr lang="nl-NL" dirty="0"/>
          </a:p>
        </p:txBody>
      </p:sp>
    </p:spTree>
    <p:extLst>
      <p:ext uri="{BB962C8B-B14F-4D97-AF65-F5344CB8AC3E}">
        <p14:creationId xmlns:p14="http://schemas.microsoft.com/office/powerpoint/2010/main" val="474581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ee tekstvakken">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6" name="Titel 6">
            <a:extLst>
              <a:ext uri="{FF2B5EF4-FFF2-40B4-BE49-F238E27FC236}">
                <a16:creationId xmlns:a16="http://schemas.microsoft.com/office/drawing/2014/main" id="{12D526BD-C174-473C-B05E-511FA8BB5ABC}"/>
              </a:ext>
            </a:extLst>
          </p:cNvPr>
          <p:cNvSpPr>
            <a:spLocks noGrp="1"/>
          </p:cNvSpPr>
          <p:nvPr>
            <p:ph type="title" hasCustomPrompt="1"/>
          </p:nvPr>
        </p:nvSpPr>
        <p:spPr>
          <a:xfrm>
            <a:off x="964800" y="1340768"/>
            <a:ext cx="10224000" cy="461665"/>
          </a:xfrm>
          <a:prstGeom prst="rect">
            <a:avLst/>
          </a:prstGeom>
        </p:spPr>
        <p:txBody>
          <a:bodyPr lIns="0" tIns="0" rIns="0" bIns="0">
            <a:spAutoFit/>
          </a:bodyPr>
          <a:lstStyle>
            <a:lvl1pPr algn="l">
              <a:lnSpc>
                <a:spcPts val="3600"/>
              </a:lnSpc>
              <a:defRPr sz="3400" b="1" cap="none" baseline="0">
                <a:solidFill>
                  <a:srgbClr val="0072BC"/>
                </a:solidFill>
                <a:latin typeface="+mn-lt"/>
              </a:defRPr>
            </a:lvl1pPr>
          </a:lstStyle>
          <a:p>
            <a:r>
              <a:rPr lang="nl-NL" cap="none" baseline="0" dirty="0"/>
              <a:t>Titel</a:t>
            </a:r>
            <a:endParaRPr lang="nl-NL" dirty="0"/>
          </a:p>
        </p:txBody>
      </p:sp>
      <p:sp>
        <p:nvSpPr>
          <p:cNvPr id="6" name="Tijdelijke aanduiding voor tekst 18">
            <a:extLst>
              <a:ext uri="{FF2B5EF4-FFF2-40B4-BE49-F238E27FC236}">
                <a16:creationId xmlns:a16="http://schemas.microsoft.com/office/drawing/2014/main" id="{2A62533B-ACBE-41A9-BCFB-FC82525D320D}"/>
              </a:ext>
            </a:extLst>
          </p:cNvPr>
          <p:cNvSpPr>
            <a:spLocks noGrp="1"/>
          </p:cNvSpPr>
          <p:nvPr>
            <p:ph type="body" sz="quarter" idx="10" hasCustomPrompt="1"/>
          </p:nvPr>
        </p:nvSpPr>
        <p:spPr>
          <a:xfrm>
            <a:off x="964800" y="1988840"/>
            <a:ext cx="4680000" cy="4680000"/>
          </a:xfrm>
          <a:prstGeom prst="rect">
            <a:avLst/>
          </a:prstGeom>
        </p:spPr>
        <p:txBody>
          <a:bodyPr wrap="square" lIns="0" tIns="46800" bIns="0">
            <a:spAutoFit/>
          </a:bodyPr>
          <a:lstStyle>
            <a:lvl1pPr marL="0" indent="0" algn="l" defTabSz="457200">
              <a:lnSpc>
                <a:spcPts val="2800"/>
              </a:lnSpc>
              <a:spcBef>
                <a:spcPts val="0"/>
              </a:spcBef>
              <a:buFont typeface="Arial" panose="020B0604020202020204" pitchFamily="34" charset="0"/>
              <a:buNone/>
              <a:defRPr lang="nl-NL" sz="2400" baseline="0" smtClean="0">
                <a:latin typeface="+mn-lt"/>
                <a:ea typeface="Open Sans" panose="020B0606030504020204" pitchFamily="34" charset="0"/>
                <a:cs typeface="Open Sans" panose="020B0606030504020204" pitchFamily="34" charset="0"/>
              </a:defRPr>
            </a:lvl1pPr>
            <a:lvl2pPr marL="800100" indent="-342900" algn="l">
              <a:buFont typeface="+mj-lt"/>
              <a:buAutoNum type="arabicPeriod"/>
              <a:defRPr sz="1800">
                <a:latin typeface="Open Sans" pitchFamily="34" charset="0"/>
                <a:ea typeface="Open Sans" pitchFamily="34" charset="0"/>
                <a:cs typeface="Open Sans" pitchFamily="34" charset="0"/>
              </a:defRPr>
            </a:lvl2pPr>
            <a:lvl3pPr marL="1257300" indent="-342900" algn="l">
              <a:buFont typeface="+mj-lt"/>
              <a:buAutoNum type="arabicPeriod"/>
              <a:defRPr sz="1800">
                <a:latin typeface="Open Sans" pitchFamily="34" charset="0"/>
                <a:ea typeface="Open Sans" pitchFamily="34" charset="0"/>
                <a:cs typeface="Open Sans" pitchFamily="34" charset="0"/>
              </a:defRPr>
            </a:lvl3pPr>
            <a:lvl4pPr marL="1714500" indent="-342900" algn="l">
              <a:buFont typeface="+mj-lt"/>
              <a:buAutoNum type="arabicPeriod"/>
              <a:defRPr sz="1800">
                <a:latin typeface="Open Sans" pitchFamily="34" charset="0"/>
                <a:ea typeface="Open Sans" pitchFamily="34" charset="0"/>
                <a:cs typeface="Open Sans" pitchFamily="34" charset="0"/>
              </a:defRPr>
            </a:lvl4pPr>
            <a:lvl5pPr marL="2171700" indent="-342900" algn="l">
              <a:buFont typeface="+mj-lt"/>
              <a:buAutoNum type="arabicPeriod"/>
              <a:defRPr sz="1800">
                <a:latin typeface="Open Sans" pitchFamily="34" charset="0"/>
                <a:ea typeface="Open Sans" pitchFamily="34" charset="0"/>
                <a:cs typeface="Open Sans" pitchFamily="34" charset="0"/>
              </a:defRPr>
            </a:lvl5pPr>
          </a:lstStyle>
          <a:p>
            <a:pPr>
              <a:lnSpc>
                <a:spcPts val="3200"/>
              </a:lnSpc>
            </a:pPr>
            <a:r>
              <a:rPr lang="nl-NL" dirty="0">
                <a:latin typeface="+mn-lt"/>
                <a:cs typeface="Open Sans"/>
              </a:rPr>
              <a:t>Vul hier je tekst in.</a:t>
            </a:r>
            <a:endParaRPr lang="nl-NL" dirty="0">
              <a:latin typeface="Open Sans"/>
              <a:cs typeface="Open Sans"/>
            </a:endParaRPr>
          </a:p>
        </p:txBody>
      </p:sp>
      <p:sp>
        <p:nvSpPr>
          <p:cNvPr id="7" name="Tijdelijke aanduiding voor tekst 18">
            <a:extLst>
              <a:ext uri="{FF2B5EF4-FFF2-40B4-BE49-F238E27FC236}">
                <a16:creationId xmlns:a16="http://schemas.microsoft.com/office/drawing/2014/main" id="{A06BD5F7-2E69-41AC-A522-C2CAF5D1650E}"/>
              </a:ext>
            </a:extLst>
          </p:cNvPr>
          <p:cNvSpPr>
            <a:spLocks noGrp="1"/>
          </p:cNvSpPr>
          <p:nvPr>
            <p:ph type="body" sz="quarter" idx="12" hasCustomPrompt="1"/>
          </p:nvPr>
        </p:nvSpPr>
        <p:spPr>
          <a:xfrm>
            <a:off x="6516000" y="1988840"/>
            <a:ext cx="4680000" cy="4680000"/>
          </a:xfrm>
          <a:prstGeom prst="rect">
            <a:avLst/>
          </a:prstGeom>
        </p:spPr>
        <p:txBody>
          <a:bodyPr wrap="square" lIns="0" tIns="46800" bIns="0">
            <a:spAutoFit/>
          </a:bodyPr>
          <a:lstStyle>
            <a:lvl1pPr marL="0" indent="0" algn="l" defTabSz="457200">
              <a:lnSpc>
                <a:spcPts val="2800"/>
              </a:lnSpc>
              <a:spcBef>
                <a:spcPts val="0"/>
              </a:spcBef>
              <a:buFont typeface="Arial" panose="020B0604020202020204" pitchFamily="34" charset="0"/>
              <a:buNone/>
              <a:defRPr lang="nl-NL" sz="2400" baseline="0" smtClean="0">
                <a:latin typeface="+mn-lt"/>
                <a:ea typeface="Open Sans" panose="020B0606030504020204" pitchFamily="34" charset="0"/>
                <a:cs typeface="Open Sans" panose="020B0606030504020204" pitchFamily="34" charset="0"/>
              </a:defRPr>
            </a:lvl1pPr>
            <a:lvl2pPr marL="800100" indent="-342900" algn="l">
              <a:buFont typeface="+mj-lt"/>
              <a:buAutoNum type="arabicPeriod"/>
              <a:defRPr sz="1800">
                <a:latin typeface="Open Sans" pitchFamily="34" charset="0"/>
                <a:ea typeface="Open Sans" pitchFamily="34" charset="0"/>
                <a:cs typeface="Open Sans" pitchFamily="34" charset="0"/>
              </a:defRPr>
            </a:lvl2pPr>
            <a:lvl3pPr marL="1257300" indent="-342900" algn="l">
              <a:buFont typeface="+mj-lt"/>
              <a:buAutoNum type="arabicPeriod"/>
              <a:defRPr sz="1800">
                <a:latin typeface="Open Sans" pitchFamily="34" charset="0"/>
                <a:ea typeface="Open Sans" pitchFamily="34" charset="0"/>
                <a:cs typeface="Open Sans" pitchFamily="34" charset="0"/>
              </a:defRPr>
            </a:lvl3pPr>
            <a:lvl4pPr marL="1714500" indent="-342900" algn="l">
              <a:buFont typeface="+mj-lt"/>
              <a:buAutoNum type="arabicPeriod"/>
              <a:defRPr sz="1800">
                <a:latin typeface="Open Sans" pitchFamily="34" charset="0"/>
                <a:ea typeface="Open Sans" pitchFamily="34" charset="0"/>
                <a:cs typeface="Open Sans" pitchFamily="34" charset="0"/>
              </a:defRPr>
            </a:lvl4pPr>
            <a:lvl5pPr marL="2171700" indent="-342900" algn="l">
              <a:buFont typeface="+mj-lt"/>
              <a:buAutoNum type="arabicPeriod"/>
              <a:defRPr sz="1800">
                <a:latin typeface="Open Sans" pitchFamily="34" charset="0"/>
                <a:ea typeface="Open Sans" pitchFamily="34" charset="0"/>
                <a:cs typeface="Open Sans" pitchFamily="34" charset="0"/>
              </a:defRPr>
            </a:lvl5pPr>
          </a:lstStyle>
          <a:p>
            <a:pPr>
              <a:lnSpc>
                <a:spcPts val="3200"/>
              </a:lnSpc>
            </a:pPr>
            <a:r>
              <a:rPr lang="nl-NL" dirty="0">
                <a:latin typeface="+mn-lt"/>
                <a:cs typeface="Open Sans"/>
              </a:rPr>
              <a:t>Vul hier je tekst in.</a:t>
            </a:r>
            <a:endParaRPr lang="nl-NL" dirty="0">
              <a:latin typeface="Open Sans"/>
              <a:cs typeface="Open Sans"/>
            </a:endParaRPr>
          </a:p>
        </p:txBody>
      </p:sp>
    </p:spTree>
    <p:extLst>
      <p:ext uri="{BB962C8B-B14F-4D97-AF65-F5344CB8AC3E}">
        <p14:creationId xmlns:p14="http://schemas.microsoft.com/office/powerpoint/2010/main" val="408631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met object">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6" name="Titel 6">
            <a:extLst>
              <a:ext uri="{FF2B5EF4-FFF2-40B4-BE49-F238E27FC236}">
                <a16:creationId xmlns:a16="http://schemas.microsoft.com/office/drawing/2014/main" id="{12D526BD-C174-473C-B05E-511FA8BB5ABC}"/>
              </a:ext>
            </a:extLst>
          </p:cNvPr>
          <p:cNvSpPr>
            <a:spLocks noGrp="1"/>
          </p:cNvSpPr>
          <p:nvPr>
            <p:ph type="title" hasCustomPrompt="1"/>
          </p:nvPr>
        </p:nvSpPr>
        <p:spPr>
          <a:xfrm>
            <a:off x="964800" y="1340768"/>
            <a:ext cx="10224000" cy="461665"/>
          </a:xfrm>
          <a:prstGeom prst="rect">
            <a:avLst/>
          </a:prstGeom>
        </p:spPr>
        <p:txBody>
          <a:bodyPr lIns="0" tIns="0" rIns="0" bIns="0">
            <a:spAutoFit/>
          </a:bodyPr>
          <a:lstStyle>
            <a:lvl1pPr algn="l">
              <a:lnSpc>
                <a:spcPts val="3600"/>
              </a:lnSpc>
              <a:defRPr sz="3400" b="1" cap="none" baseline="0">
                <a:solidFill>
                  <a:srgbClr val="0072BC"/>
                </a:solidFill>
                <a:latin typeface="+mn-lt"/>
              </a:defRPr>
            </a:lvl1pPr>
          </a:lstStyle>
          <a:p>
            <a:r>
              <a:rPr lang="nl-NL" cap="none" baseline="0" dirty="0"/>
              <a:t>Titel</a:t>
            </a:r>
            <a:endParaRPr lang="nl-NL" dirty="0"/>
          </a:p>
        </p:txBody>
      </p:sp>
      <p:sp>
        <p:nvSpPr>
          <p:cNvPr id="6" name="Tijdelijke aanduiding voor tekst 18">
            <a:extLst>
              <a:ext uri="{FF2B5EF4-FFF2-40B4-BE49-F238E27FC236}">
                <a16:creationId xmlns:a16="http://schemas.microsoft.com/office/drawing/2014/main" id="{2A62533B-ACBE-41A9-BCFB-FC82525D320D}"/>
              </a:ext>
            </a:extLst>
          </p:cNvPr>
          <p:cNvSpPr>
            <a:spLocks noGrp="1"/>
          </p:cNvSpPr>
          <p:nvPr>
            <p:ph type="body" sz="quarter" idx="10" hasCustomPrompt="1"/>
          </p:nvPr>
        </p:nvSpPr>
        <p:spPr>
          <a:xfrm>
            <a:off x="964800" y="1988840"/>
            <a:ext cx="4680000" cy="4680000"/>
          </a:xfrm>
          <a:prstGeom prst="rect">
            <a:avLst/>
          </a:prstGeom>
        </p:spPr>
        <p:txBody>
          <a:bodyPr wrap="square" lIns="0" tIns="46800" bIns="0">
            <a:spAutoFit/>
          </a:bodyPr>
          <a:lstStyle>
            <a:lvl1pPr marL="0" indent="0" algn="l" defTabSz="457200">
              <a:lnSpc>
                <a:spcPts val="2800"/>
              </a:lnSpc>
              <a:spcBef>
                <a:spcPts val="0"/>
              </a:spcBef>
              <a:buFont typeface="Arial" panose="020B0604020202020204" pitchFamily="34" charset="0"/>
              <a:buNone/>
              <a:defRPr lang="nl-NL" sz="2400" baseline="0" smtClean="0">
                <a:latin typeface="+mn-lt"/>
                <a:ea typeface="Open Sans" panose="020B0606030504020204" pitchFamily="34" charset="0"/>
                <a:cs typeface="Open Sans" panose="020B0606030504020204" pitchFamily="34" charset="0"/>
              </a:defRPr>
            </a:lvl1pPr>
            <a:lvl2pPr marL="800100" indent="-342900" algn="l">
              <a:buFont typeface="+mj-lt"/>
              <a:buAutoNum type="arabicPeriod"/>
              <a:defRPr sz="1800">
                <a:latin typeface="Open Sans" pitchFamily="34" charset="0"/>
                <a:ea typeface="Open Sans" pitchFamily="34" charset="0"/>
                <a:cs typeface="Open Sans" pitchFamily="34" charset="0"/>
              </a:defRPr>
            </a:lvl2pPr>
            <a:lvl3pPr marL="1257300" indent="-342900" algn="l">
              <a:buFont typeface="+mj-lt"/>
              <a:buAutoNum type="arabicPeriod"/>
              <a:defRPr sz="1800">
                <a:latin typeface="Open Sans" pitchFamily="34" charset="0"/>
                <a:ea typeface="Open Sans" pitchFamily="34" charset="0"/>
                <a:cs typeface="Open Sans" pitchFamily="34" charset="0"/>
              </a:defRPr>
            </a:lvl3pPr>
            <a:lvl4pPr marL="1714500" indent="-342900" algn="l">
              <a:buFont typeface="+mj-lt"/>
              <a:buAutoNum type="arabicPeriod"/>
              <a:defRPr sz="1800">
                <a:latin typeface="Open Sans" pitchFamily="34" charset="0"/>
                <a:ea typeface="Open Sans" pitchFamily="34" charset="0"/>
                <a:cs typeface="Open Sans" pitchFamily="34" charset="0"/>
              </a:defRPr>
            </a:lvl4pPr>
            <a:lvl5pPr marL="2171700" indent="-342900" algn="l">
              <a:buFont typeface="+mj-lt"/>
              <a:buAutoNum type="arabicPeriod"/>
              <a:defRPr sz="1800">
                <a:latin typeface="Open Sans" pitchFamily="34" charset="0"/>
                <a:ea typeface="Open Sans" pitchFamily="34" charset="0"/>
                <a:cs typeface="Open Sans" pitchFamily="34" charset="0"/>
              </a:defRPr>
            </a:lvl5pPr>
          </a:lstStyle>
          <a:p>
            <a:pPr>
              <a:lnSpc>
                <a:spcPts val="3200"/>
              </a:lnSpc>
            </a:pPr>
            <a:r>
              <a:rPr lang="nl-NL" dirty="0">
                <a:latin typeface="+mn-lt"/>
                <a:cs typeface="Open Sans"/>
              </a:rPr>
              <a:t>Vul hier je tekst in.</a:t>
            </a:r>
            <a:endParaRPr lang="nl-NL" dirty="0">
              <a:latin typeface="Open Sans"/>
              <a:cs typeface="Open Sans"/>
            </a:endParaRPr>
          </a:p>
        </p:txBody>
      </p:sp>
      <p:sp>
        <p:nvSpPr>
          <p:cNvPr id="11" name="Tijdelijke aanduiding voor inhoud 11">
            <a:extLst>
              <a:ext uri="{FF2B5EF4-FFF2-40B4-BE49-F238E27FC236}">
                <a16:creationId xmlns:a16="http://schemas.microsoft.com/office/drawing/2014/main" id="{44A77D4E-24ED-415F-856A-C2B6D8872D5F}"/>
              </a:ext>
            </a:extLst>
          </p:cNvPr>
          <p:cNvSpPr>
            <a:spLocks noGrp="1"/>
          </p:cNvSpPr>
          <p:nvPr>
            <p:ph sz="quarter" idx="11"/>
          </p:nvPr>
        </p:nvSpPr>
        <p:spPr>
          <a:xfrm>
            <a:off x="6508800" y="1988840"/>
            <a:ext cx="4680000" cy="4680000"/>
          </a:xfrm>
          <a:prstGeom prst="rect">
            <a:avLst/>
          </a:prstGeom>
        </p:spPr>
        <p:txBody>
          <a:bodyPr lIns="90000"/>
          <a:lstStyle>
            <a:lvl1pPr marL="0" indent="0">
              <a:buNone/>
              <a:defRPr sz="2400"/>
            </a:lvl1pPr>
          </a:lstStyle>
          <a:p>
            <a:pPr lvl="0"/>
            <a:r>
              <a:rPr lang="nl-NL"/>
              <a:t>Klik om de modelstijlen te bewerken</a:t>
            </a:r>
          </a:p>
        </p:txBody>
      </p:sp>
    </p:spTree>
    <p:extLst>
      <p:ext uri="{BB962C8B-B14F-4D97-AF65-F5344CB8AC3E}">
        <p14:creationId xmlns:p14="http://schemas.microsoft.com/office/powerpoint/2010/main" val="1034839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6" name="Titel 6">
            <a:extLst>
              <a:ext uri="{FF2B5EF4-FFF2-40B4-BE49-F238E27FC236}">
                <a16:creationId xmlns:a16="http://schemas.microsoft.com/office/drawing/2014/main" id="{12D526BD-C174-473C-B05E-511FA8BB5ABC}"/>
              </a:ext>
            </a:extLst>
          </p:cNvPr>
          <p:cNvSpPr>
            <a:spLocks noGrp="1"/>
          </p:cNvSpPr>
          <p:nvPr>
            <p:ph type="title" hasCustomPrompt="1"/>
          </p:nvPr>
        </p:nvSpPr>
        <p:spPr>
          <a:xfrm>
            <a:off x="964800" y="1340768"/>
            <a:ext cx="10224000" cy="461665"/>
          </a:xfrm>
          <a:prstGeom prst="rect">
            <a:avLst/>
          </a:prstGeom>
        </p:spPr>
        <p:txBody>
          <a:bodyPr lIns="0" tIns="0" rIns="0" bIns="0">
            <a:spAutoFit/>
          </a:bodyPr>
          <a:lstStyle>
            <a:lvl1pPr algn="l">
              <a:lnSpc>
                <a:spcPts val="3600"/>
              </a:lnSpc>
              <a:defRPr sz="3400" b="1" cap="none" baseline="0">
                <a:solidFill>
                  <a:srgbClr val="0072BC"/>
                </a:solidFill>
                <a:latin typeface="+mn-lt"/>
              </a:defRPr>
            </a:lvl1pPr>
          </a:lstStyle>
          <a:p>
            <a:r>
              <a:rPr lang="nl-NL" cap="none" baseline="0" dirty="0"/>
              <a:t>Titel</a:t>
            </a:r>
            <a:endParaRPr lang="nl-NL" dirty="0"/>
          </a:p>
        </p:txBody>
      </p:sp>
      <p:sp>
        <p:nvSpPr>
          <p:cNvPr id="11" name="Tijdelijke aanduiding voor inhoud 11">
            <a:extLst>
              <a:ext uri="{FF2B5EF4-FFF2-40B4-BE49-F238E27FC236}">
                <a16:creationId xmlns:a16="http://schemas.microsoft.com/office/drawing/2014/main" id="{44A77D4E-24ED-415F-856A-C2B6D8872D5F}"/>
              </a:ext>
            </a:extLst>
          </p:cNvPr>
          <p:cNvSpPr>
            <a:spLocks noGrp="1"/>
          </p:cNvSpPr>
          <p:nvPr>
            <p:ph sz="quarter" idx="11"/>
          </p:nvPr>
        </p:nvSpPr>
        <p:spPr>
          <a:xfrm>
            <a:off x="6508800" y="1988840"/>
            <a:ext cx="4680000" cy="4680000"/>
          </a:xfrm>
          <a:prstGeom prst="rect">
            <a:avLst/>
          </a:prstGeom>
        </p:spPr>
        <p:txBody>
          <a:bodyPr lIns="90000"/>
          <a:lstStyle>
            <a:lvl1pPr marL="0" indent="0">
              <a:buNone/>
              <a:defRPr sz="2400"/>
            </a:lvl1pPr>
          </a:lstStyle>
          <a:p>
            <a:pPr lvl="0"/>
            <a:r>
              <a:rPr lang="nl-NL"/>
              <a:t>Klik om de modelstijlen te bewerken</a:t>
            </a:r>
          </a:p>
        </p:txBody>
      </p:sp>
      <p:sp>
        <p:nvSpPr>
          <p:cNvPr id="7" name="Tijdelijke aanduiding voor inhoud 11">
            <a:extLst>
              <a:ext uri="{FF2B5EF4-FFF2-40B4-BE49-F238E27FC236}">
                <a16:creationId xmlns:a16="http://schemas.microsoft.com/office/drawing/2014/main" id="{0C052DFF-193C-4E12-AC68-B01744A0BB08}"/>
              </a:ext>
            </a:extLst>
          </p:cNvPr>
          <p:cNvSpPr>
            <a:spLocks noGrp="1"/>
          </p:cNvSpPr>
          <p:nvPr>
            <p:ph sz="quarter" idx="12"/>
          </p:nvPr>
        </p:nvSpPr>
        <p:spPr>
          <a:xfrm>
            <a:off x="964800" y="1988096"/>
            <a:ext cx="4680000" cy="4680000"/>
          </a:xfrm>
          <a:prstGeom prst="rect">
            <a:avLst/>
          </a:prstGeom>
        </p:spPr>
        <p:txBody>
          <a:bodyPr lIns="90000"/>
          <a:lstStyle>
            <a:lvl1pPr marL="0" indent="0">
              <a:buNone/>
              <a:defRPr sz="2400"/>
            </a:lvl1pPr>
          </a:lstStyle>
          <a:p>
            <a:pPr lvl="0"/>
            <a:r>
              <a:rPr lang="nl-NL"/>
              <a:t>Klik om de modelstijlen te bewerken</a:t>
            </a:r>
          </a:p>
        </p:txBody>
      </p:sp>
    </p:spTree>
    <p:extLst>
      <p:ext uri="{BB962C8B-B14F-4D97-AF65-F5344CB8AC3E}">
        <p14:creationId xmlns:p14="http://schemas.microsoft.com/office/powerpoint/2010/main" val="2987653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1" name="Tijdelijke aanduiding voor inhoud 11">
            <a:extLst>
              <a:ext uri="{FF2B5EF4-FFF2-40B4-BE49-F238E27FC236}">
                <a16:creationId xmlns:a16="http://schemas.microsoft.com/office/drawing/2014/main" id="{44A77D4E-24ED-415F-856A-C2B6D8872D5F}"/>
              </a:ext>
            </a:extLst>
          </p:cNvPr>
          <p:cNvSpPr>
            <a:spLocks noGrp="1"/>
          </p:cNvSpPr>
          <p:nvPr>
            <p:ph sz="quarter" idx="11"/>
          </p:nvPr>
        </p:nvSpPr>
        <p:spPr>
          <a:xfrm>
            <a:off x="964800" y="1340768"/>
            <a:ext cx="10224000" cy="5328072"/>
          </a:xfrm>
          <a:prstGeom prst="rect">
            <a:avLst/>
          </a:prstGeom>
        </p:spPr>
        <p:txBody>
          <a:bodyPr lIns="90000"/>
          <a:lstStyle>
            <a:lvl1pPr marL="0" indent="0">
              <a:buNone/>
              <a:defRPr sz="2400"/>
            </a:lvl1pPr>
          </a:lstStyle>
          <a:p>
            <a:pPr lvl="0"/>
            <a:r>
              <a:rPr lang="nl-NL"/>
              <a:t>Klik om de modelstijlen te bewerken</a:t>
            </a:r>
          </a:p>
        </p:txBody>
      </p:sp>
    </p:spTree>
    <p:extLst>
      <p:ext uri="{BB962C8B-B14F-4D97-AF65-F5344CB8AC3E}">
        <p14:creationId xmlns:p14="http://schemas.microsoft.com/office/powerpoint/2010/main" val="1283010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 volledig scherm">
    <p:spTree>
      <p:nvGrpSpPr>
        <p:cNvPr id="1" name=""/>
        <p:cNvGrpSpPr/>
        <p:nvPr/>
      </p:nvGrpSpPr>
      <p:grpSpPr>
        <a:xfrm>
          <a:off x="0" y="0"/>
          <a:ext cx="0" cy="0"/>
          <a:chOff x="0" y="0"/>
          <a:chExt cx="0" cy="0"/>
        </a:xfrm>
      </p:grpSpPr>
      <p:sp>
        <p:nvSpPr>
          <p:cNvPr id="9" name="Rechthoek 8"/>
          <p:cNvSpPr/>
          <p:nvPr userDrawn="1"/>
        </p:nvSpPr>
        <p:spPr>
          <a:xfrm>
            <a:off x="0" y="3"/>
            <a:ext cx="12192000" cy="112331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solidFill>
                <a:srgbClr val="FFFFFF"/>
              </a:solidFill>
            </a:endParaRP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000" y="154503"/>
            <a:ext cx="2368076" cy="826225"/>
          </a:xfrm>
          <a:prstGeom prst="rect">
            <a:avLst/>
          </a:prstGeom>
        </p:spPr>
      </p:pic>
      <p:sp>
        <p:nvSpPr>
          <p:cNvPr id="11" name="Tijdelijke aanduiding voor inhoud 11">
            <a:extLst>
              <a:ext uri="{FF2B5EF4-FFF2-40B4-BE49-F238E27FC236}">
                <a16:creationId xmlns:a16="http://schemas.microsoft.com/office/drawing/2014/main" id="{44A77D4E-24ED-415F-856A-C2B6D8872D5F}"/>
              </a:ext>
            </a:extLst>
          </p:cNvPr>
          <p:cNvSpPr>
            <a:spLocks noGrp="1"/>
          </p:cNvSpPr>
          <p:nvPr>
            <p:ph sz="quarter" idx="11"/>
          </p:nvPr>
        </p:nvSpPr>
        <p:spPr>
          <a:xfrm>
            <a:off x="0" y="1135228"/>
            <a:ext cx="12192000" cy="5722772"/>
          </a:xfrm>
          <a:prstGeom prst="rect">
            <a:avLst/>
          </a:prstGeom>
        </p:spPr>
        <p:txBody>
          <a:bodyPr lIns="90000"/>
          <a:lstStyle>
            <a:lvl1pPr marL="0" indent="0">
              <a:buNone/>
              <a:defRPr sz="2400"/>
            </a:lvl1pPr>
          </a:lstStyle>
          <a:p>
            <a:pPr lvl="0"/>
            <a:r>
              <a:rPr lang="nl-NL"/>
              <a:t>Klik om de modelstijlen te bewerken</a:t>
            </a:r>
          </a:p>
        </p:txBody>
      </p:sp>
    </p:spTree>
    <p:extLst>
      <p:ext uri="{BB962C8B-B14F-4D97-AF65-F5344CB8AC3E}">
        <p14:creationId xmlns:p14="http://schemas.microsoft.com/office/powerpoint/2010/main" val="278933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nl-NL" dirty="0"/>
              <a:t>Titelstijl van model bewerken</a:t>
            </a:r>
          </a:p>
        </p:txBody>
      </p:sp>
      <p:sp>
        <p:nvSpPr>
          <p:cNvPr id="3" name="Tijdelijke aanduiding voor inhoud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dirty="0"/>
              <a:t>Titelstijl van model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de tekststijl van het model te bewerken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nl-NL"/>
              <a:t>Titelstijl van model bewerken</a:t>
            </a:r>
          </a:p>
        </p:txBody>
      </p:sp>
      <p:sp>
        <p:nvSpPr>
          <p:cNvPr id="3" name="Tijdelijke aanduiding voor inhoud 2"/>
          <p:cNvSpPr>
            <a:spLocks noGrp="1"/>
          </p:cNvSpPr>
          <p:nvPr>
            <p:ph sz="half" idx="1"/>
          </p:nvPr>
        </p:nvSpPr>
        <p:spPr>
          <a:xfrm>
            <a:off x="609600" y="1600201"/>
            <a:ext cx="5384800" cy="4525963"/>
          </a:xfrm>
        </p:spPr>
        <p:txBody>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6197600" y="1600201"/>
            <a:ext cx="5384800" cy="4525963"/>
          </a:xfrm>
        </p:spPr>
        <p:txBody>
          <a:bodyPr/>
          <a:lstStyle>
            <a:lvl1pPr>
              <a:defRPr sz="28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nl-NL" dirty="0"/>
              <a:t>Titelstijl van model bewerken</a:t>
            </a:r>
          </a:p>
        </p:txBody>
      </p:sp>
      <p:sp>
        <p:nvSpPr>
          <p:cNvPr id="3" name="Tijdelijke aanduiding voor tekst 2"/>
          <p:cNvSpPr>
            <a:spLocks noGrp="1"/>
          </p:cNvSpPr>
          <p:nvPr>
            <p:ph type="body" idx="1"/>
          </p:nvPr>
        </p:nvSpPr>
        <p:spPr>
          <a:xfrm>
            <a:off x="609600" y="1654583"/>
            <a:ext cx="5386917" cy="639762"/>
          </a:xfrm>
        </p:spPr>
        <p:txBody>
          <a:bodyPr anchor="b"/>
          <a:lstStyle>
            <a:lvl1pPr marL="0" indent="0">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tekststijl van het model te bewerken</a:t>
            </a:r>
          </a:p>
        </p:txBody>
      </p:sp>
      <p:sp>
        <p:nvSpPr>
          <p:cNvPr id="4" name="Tijdelijke aanduiding voor inhoud 3"/>
          <p:cNvSpPr>
            <a:spLocks noGrp="1"/>
          </p:cNvSpPr>
          <p:nvPr>
            <p:ph sz="half" idx="2"/>
          </p:nvPr>
        </p:nvSpPr>
        <p:spPr>
          <a:xfrm>
            <a:off x="609600" y="2447635"/>
            <a:ext cx="5386917" cy="3678527"/>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193368" y="1654583"/>
            <a:ext cx="5389033" cy="639762"/>
          </a:xfrm>
        </p:spPr>
        <p:txBody>
          <a:bodyPr anchor="b">
            <a:noAutofit/>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6193368" y="2447635"/>
            <a:ext cx="5389033" cy="3678528"/>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nl-NL"/>
              <a:t>Titelstijl van model bewerken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731836"/>
            <a:ext cx="8765308" cy="703264"/>
          </a:xfrm>
        </p:spPr>
        <p:txBody>
          <a:bodyPr anchor="b"/>
          <a:lstStyle>
            <a:lvl1pPr algn="l">
              <a:defRPr sz="2000" b="1"/>
            </a:lvl1pPr>
          </a:lstStyle>
          <a:p>
            <a:r>
              <a:rPr lang="nl-NL"/>
              <a:t>Titelstijl van model bewerken</a:t>
            </a:r>
          </a:p>
        </p:txBody>
      </p:sp>
      <p:sp>
        <p:nvSpPr>
          <p:cNvPr id="3" name="Tijdelijke aanduiding voor inhoud 2"/>
          <p:cNvSpPr>
            <a:spLocks noGrp="1"/>
          </p:cNvSpPr>
          <p:nvPr>
            <p:ph idx="1"/>
          </p:nvPr>
        </p:nvSpPr>
        <p:spPr>
          <a:xfrm>
            <a:off x="4766733" y="1690255"/>
            <a:ext cx="6815667" cy="4435909"/>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690255"/>
            <a:ext cx="4011084" cy="4435909"/>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2389717" y="1620981"/>
            <a:ext cx="7315200" cy="4003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740400"/>
            <a:ext cx="7315200" cy="431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hoek 8">
            <a:extLst>
              <a:ext uri="{FF2B5EF4-FFF2-40B4-BE49-F238E27FC236}">
                <a16:creationId xmlns:a16="http://schemas.microsoft.com/office/drawing/2014/main" id="{BB11352C-3B2B-4020-8E10-0D20DC11C3DF}"/>
              </a:ext>
            </a:extLst>
          </p:cNvPr>
          <p:cNvSpPr/>
          <p:nvPr userDrawn="1"/>
        </p:nvSpPr>
        <p:spPr>
          <a:xfrm>
            <a:off x="-1" y="745312"/>
            <a:ext cx="9379436" cy="672327"/>
          </a:xfrm>
          <a:prstGeom prst="rect">
            <a:avLst/>
          </a:prstGeom>
          <a:solidFill>
            <a:srgbClr val="0096D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 name="Tijdelijke aanduiding voor titel 1"/>
          <p:cNvSpPr>
            <a:spLocks noGrp="1"/>
          </p:cNvSpPr>
          <p:nvPr>
            <p:ph type="title"/>
          </p:nvPr>
        </p:nvSpPr>
        <p:spPr>
          <a:xfrm>
            <a:off x="609600" y="675820"/>
            <a:ext cx="10972800" cy="825473"/>
          </a:xfrm>
          <a:prstGeom prst="rect">
            <a:avLst/>
          </a:prstGeom>
        </p:spPr>
        <p:txBody>
          <a:bodyPr vert="horz" lIns="91440" tIns="45720" rIns="91440" bIns="45720" rtlCol="0" anchor="ctr">
            <a:normAutofit/>
          </a:bodyPr>
          <a:lstStyle/>
          <a:p>
            <a:r>
              <a:rPr lang="nl-NL"/>
              <a:t>Titelstijl van model bewerken</a:t>
            </a:r>
          </a:p>
        </p:txBody>
      </p:sp>
      <p:sp>
        <p:nvSpPr>
          <p:cNvPr id="3" name="Tijdelijke aanduiding voor tekst 2"/>
          <p:cNvSpPr>
            <a:spLocks noGrp="1"/>
          </p:cNvSpPr>
          <p:nvPr>
            <p:ph type="body" idx="1"/>
          </p:nvPr>
        </p:nvSpPr>
        <p:spPr>
          <a:xfrm>
            <a:off x="609600" y="1893699"/>
            <a:ext cx="10972800" cy="4232465"/>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descr="IHW_logo_def_outlines.png"/>
          <p:cNvPicPr>
            <a:picLocks noChangeAspect="1"/>
          </p:cNvPicPr>
          <p:nvPr/>
        </p:nvPicPr>
        <p:blipFill>
          <a:blip r:embed="rId11"/>
          <a:stretch>
            <a:fillRect/>
          </a:stretch>
        </p:blipFill>
        <p:spPr>
          <a:xfrm>
            <a:off x="5048526" y="152959"/>
            <a:ext cx="2251561" cy="439207"/>
          </a:xfrm>
          <a:prstGeom prst="rect">
            <a:avLst/>
          </a:prstGeom>
        </p:spPr>
      </p:pic>
      <p:sp>
        <p:nvSpPr>
          <p:cNvPr id="8" name="Rechthoek 7"/>
          <p:cNvSpPr/>
          <p:nvPr/>
        </p:nvSpPr>
        <p:spPr>
          <a:xfrm>
            <a:off x="5048527" y="1"/>
            <a:ext cx="2292074" cy="136523"/>
          </a:xfrm>
          <a:prstGeom prst="rect">
            <a:avLst/>
          </a:prstGeom>
          <a:solidFill>
            <a:srgbClr val="008FC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pic>
        <p:nvPicPr>
          <p:cNvPr id="10" name="Afbeelding 9" descr="waves-1.jpg"/>
          <p:cNvPicPr>
            <a:picLocks noChangeAspect="1"/>
          </p:cNvPicPr>
          <p:nvPr/>
        </p:nvPicPr>
        <p:blipFill>
          <a:blip r:embed="rId12"/>
          <a:stretch>
            <a:fillRect/>
          </a:stretch>
        </p:blipFill>
        <p:spPr>
          <a:xfrm>
            <a:off x="11047925" y="6178264"/>
            <a:ext cx="1144075" cy="1780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457200" rtl="0" eaLnBrk="1" latinLnBrk="0" hangingPunct="1">
        <a:spcBef>
          <a:spcPct val="0"/>
        </a:spcBef>
        <a:buNone/>
        <a:defRPr sz="2800" b="1" i="0" kern="1200">
          <a:solidFill>
            <a:schemeClr val="bg1"/>
          </a:solidFill>
          <a:effectLst>
            <a:outerShdw blurRad="63500" dir="13500000" kx="2700000" rotWithShape="0">
              <a:srgbClr val="000000">
                <a:alpha val="15000"/>
              </a:srgbClr>
            </a:outerShdw>
          </a:effectLst>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869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6.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jpeg"/><Relationship Id="rId7" Type="http://schemas.openxmlformats.org/officeDocument/2006/relationships/image" Target="../media/image3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4.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6.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0.jpeg"/><Relationship Id="rId11" Type="http://schemas.openxmlformats.org/officeDocument/2006/relationships/image" Target="../media/image78.jpeg"/><Relationship Id="rId5" Type="http://schemas.openxmlformats.org/officeDocument/2006/relationships/image" Target="../media/image69.png"/><Relationship Id="rId10" Type="http://schemas.openxmlformats.org/officeDocument/2006/relationships/image" Target="../media/image77.jpeg"/><Relationship Id="rId4" Type="http://schemas.openxmlformats.org/officeDocument/2006/relationships/image" Target="../media/image14.pn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6.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14.png"/><Relationship Id="rId9"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informatiehuiswater.nl/" TargetMode="External"/><Relationship Id="rId7" Type="http://schemas.openxmlformats.org/officeDocument/2006/relationships/hyperlink" Target="mailto:Servicedesk@ihw.n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waterveiligheidsportaal.nl/" TargetMode="External"/><Relationship Id="rId5" Type="http://schemas.openxmlformats.org/officeDocument/2006/relationships/hyperlink" Target="http://www.waterkwaliteitsportaal.nl/" TargetMode="External"/><Relationship Id="rId4" Type="http://schemas.openxmlformats.org/officeDocument/2006/relationships/hyperlink" Target="http://www.aquo.n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9BB1221-5707-9C9E-F784-C9FAFD6D35C6}"/>
              </a:ext>
            </a:extLst>
          </p:cNvPr>
          <p:cNvPicPr>
            <a:picLocks noChangeAspect="1"/>
          </p:cNvPicPr>
          <p:nvPr/>
        </p:nvPicPr>
        <p:blipFill>
          <a:blip r:embed="rId3"/>
          <a:stretch>
            <a:fillRect/>
          </a:stretch>
        </p:blipFill>
        <p:spPr>
          <a:xfrm>
            <a:off x="8768840" y="2843070"/>
            <a:ext cx="3105592" cy="2951375"/>
          </a:xfrm>
          <a:prstGeom prst="rect">
            <a:avLst/>
          </a:prstGeom>
        </p:spPr>
      </p:pic>
      <p:sp>
        <p:nvSpPr>
          <p:cNvPr id="8" name="Subtitle 7">
            <a:extLst>
              <a:ext uri="{FF2B5EF4-FFF2-40B4-BE49-F238E27FC236}">
                <a16:creationId xmlns:a16="http://schemas.microsoft.com/office/drawing/2014/main" id="{91B59680-A813-4391-B233-B66958E18156}"/>
              </a:ext>
            </a:extLst>
          </p:cNvPr>
          <p:cNvSpPr>
            <a:spLocks noGrp="1"/>
          </p:cNvSpPr>
          <p:nvPr>
            <p:ph type="subTitle" idx="1"/>
          </p:nvPr>
        </p:nvSpPr>
        <p:spPr>
          <a:xfrm>
            <a:off x="1828800" y="2046950"/>
            <a:ext cx="8534400" cy="1752600"/>
          </a:xfrm>
        </p:spPr>
        <p:txBody>
          <a:bodyPr>
            <a:normAutofit/>
          </a:bodyPr>
          <a:lstStyle/>
          <a:p>
            <a:r>
              <a:rPr lang="nl-NL" sz="3200" dirty="0">
                <a:solidFill>
                  <a:srgbClr val="002060"/>
                </a:solidFill>
                <a:latin typeface="Calibri" panose="020F0502020204030204" pitchFamily="34" charset="0"/>
                <a:cs typeface="Calibri" panose="020F0502020204030204" pitchFamily="34" charset="0"/>
              </a:rPr>
              <a:t>Datalevering en datavalidatie voor                informatieproducten, nu en in de toekomst</a:t>
            </a:r>
            <a:endParaRPr lang="nl-NL" sz="1200" dirty="0">
              <a:solidFill>
                <a:srgbClr val="002060"/>
              </a:solidFill>
              <a:latin typeface="Calibri" panose="020F0502020204030204" pitchFamily="34" charset="0"/>
              <a:cs typeface="Calibri" panose="020F0502020204030204" pitchFamily="34" charset="0"/>
            </a:endParaRPr>
          </a:p>
        </p:txBody>
      </p:sp>
      <p:sp>
        <p:nvSpPr>
          <p:cNvPr id="2" name="Titel 1"/>
          <p:cNvSpPr>
            <a:spLocks noGrp="1"/>
          </p:cNvSpPr>
          <p:nvPr>
            <p:ph type="ctrTitle"/>
          </p:nvPr>
        </p:nvSpPr>
        <p:spPr>
          <a:xfrm>
            <a:off x="914400" y="785813"/>
            <a:ext cx="10363200" cy="1470025"/>
          </a:xfrm>
        </p:spPr>
        <p:txBody>
          <a:bodyPr>
            <a:normAutofit fontScale="90000"/>
          </a:bodyPr>
          <a:lstStyle/>
          <a:p>
            <a:pPr algn="ctr"/>
            <a:r>
              <a:rPr lang="nl-NL" sz="5600" dirty="0">
                <a:solidFill>
                  <a:srgbClr val="014285"/>
                </a:solidFill>
                <a:effectLst/>
                <a:latin typeface="+mj-lt"/>
                <a:cs typeface="Arial" panose="020B0604020202020204" pitchFamily="34" charset="0"/>
              </a:rPr>
              <a:t>Informatiehuis Water</a:t>
            </a:r>
            <a:br>
              <a:rPr lang="nl-NL" sz="5600" dirty="0">
                <a:solidFill>
                  <a:srgbClr val="014285"/>
                </a:solidFill>
                <a:effectLst/>
                <a:latin typeface="+mj-lt"/>
                <a:cs typeface="Arial" panose="020B0604020202020204" pitchFamily="34" charset="0"/>
              </a:rPr>
            </a:br>
            <a:r>
              <a:rPr lang="nl-NL" sz="4000" i="1" dirty="0">
                <a:solidFill>
                  <a:schemeClr val="bg1">
                    <a:lumMod val="65000"/>
                  </a:schemeClr>
                </a:solidFill>
                <a:effectLst/>
                <a:latin typeface="+mj-lt"/>
                <a:cs typeface="Arial" panose="020B0604020202020204" pitchFamily="34" charset="0"/>
              </a:rPr>
              <a:t>Waterinformatie eenvoudig &amp; efficiënt toegankelijk</a:t>
            </a:r>
            <a:br>
              <a:rPr lang="nl-NL" sz="4000" i="1" dirty="0">
                <a:solidFill>
                  <a:schemeClr val="bg1">
                    <a:lumMod val="65000"/>
                  </a:schemeClr>
                </a:solidFill>
                <a:latin typeface="+mj-lt"/>
                <a:cs typeface="Arial" panose="020B0604020202020204" pitchFamily="34" charset="0"/>
              </a:rPr>
            </a:br>
            <a:endParaRPr lang="nl-NL" sz="3800" dirty="0">
              <a:solidFill>
                <a:schemeClr val="bg1">
                  <a:lumMod val="65000"/>
                </a:schemeClr>
              </a:solidFill>
              <a:effectLst/>
              <a:latin typeface="+mj-lt"/>
              <a:cs typeface="Arial" panose="020B0604020202020204" pitchFamily="34" charset="0"/>
            </a:endParaRPr>
          </a:p>
        </p:txBody>
      </p:sp>
      <p:sp>
        <p:nvSpPr>
          <p:cNvPr id="3" name="Tekstvak 2">
            <a:extLst>
              <a:ext uri="{FF2B5EF4-FFF2-40B4-BE49-F238E27FC236}">
                <a16:creationId xmlns:a16="http://schemas.microsoft.com/office/drawing/2014/main" id="{3151586A-132B-65AD-9106-59017EC5F67A}"/>
              </a:ext>
            </a:extLst>
          </p:cNvPr>
          <p:cNvSpPr txBox="1"/>
          <p:nvPr/>
        </p:nvSpPr>
        <p:spPr>
          <a:xfrm>
            <a:off x="7934179" y="5794445"/>
            <a:ext cx="3123028" cy="923330"/>
          </a:xfrm>
          <a:prstGeom prst="rect">
            <a:avLst/>
          </a:prstGeom>
          <a:noFill/>
        </p:spPr>
        <p:txBody>
          <a:bodyPr wrap="square" rtlCol="0">
            <a:spAutoFit/>
          </a:bodyPr>
          <a:lstStyle/>
          <a:p>
            <a:pPr algn="r"/>
            <a:r>
              <a:rPr lang="nl-NL" dirty="0">
                <a:solidFill>
                  <a:srgbClr val="008FCE"/>
                </a:solidFill>
                <a:effectLst>
                  <a:outerShdw blurRad="38100" dist="38100" dir="2700000" algn="tl">
                    <a:srgbClr val="000000">
                      <a:alpha val="43137"/>
                    </a:srgbClr>
                  </a:outerShdw>
                </a:effectLst>
              </a:rPr>
              <a:t>Paul Latour en Hinne Reitsma</a:t>
            </a:r>
          </a:p>
          <a:p>
            <a:pPr algn="r"/>
            <a:r>
              <a:rPr lang="nl-NL" dirty="0" err="1">
                <a:solidFill>
                  <a:srgbClr val="008FCE"/>
                </a:solidFill>
                <a:effectLst>
                  <a:outerShdw blurRad="38100" dist="38100" dir="2700000" algn="tl">
                    <a:srgbClr val="000000">
                      <a:alpha val="43137"/>
                    </a:srgbClr>
                  </a:outerShdw>
                </a:effectLst>
              </a:rPr>
              <a:t>CoP</a:t>
            </a:r>
            <a:r>
              <a:rPr lang="nl-NL" dirty="0">
                <a:solidFill>
                  <a:srgbClr val="008FCE"/>
                </a:solidFill>
                <a:effectLst>
                  <a:outerShdw blurRad="38100" dist="38100" dir="2700000" algn="tl">
                    <a:srgbClr val="000000">
                      <a:alpha val="43137"/>
                    </a:srgbClr>
                  </a:outerShdw>
                </a:effectLst>
              </a:rPr>
              <a:t> Ecologische data-analyse</a:t>
            </a:r>
          </a:p>
          <a:p>
            <a:pPr algn="r"/>
            <a:r>
              <a:rPr lang="nl-NL" dirty="0">
                <a:solidFill>
                  <a:srgbClr val="008FCE"/>
                </a:solidFill>
                <a:effectLst>
                  <a:outerShdw blurRad="38100" dist="38100" dir="2700000" algn="tl">
                    <a:srgbClr val="000000">
                      <a:alpha val="43137"/>
                    </a:srgbClr>
                  </a:outerShdw>
                </a:effectLst>
              </a:rPr>
              <a:t>1 juni 2023</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9B2CC0-A180-4A7C-AF8F-D6F10CC3072E}"/>
              </a:ext>
            </a:extLst>
          </p:cNvPr>
          <p:cNvSpPr>
            <a:spLocks noGrp="1"/>
          </p:cNvSpPr>
          <p:nvPr>
            <p:ph type="title"/>
          </p:nvPr>
        </p:nvSpPr>
        <p:spPr/>
        <p:txBody>
          <a:bodyPr/>
          <a:lstStyle/>
          <a:p>
            <a:r>
              <a:rPr lang="nl-NL" dirty="0"/>
              <a:t>Chemische waterkwaliteit 2021</a:t>
            </a:r>
          </a:p>
        </p:txBody>
      </p:sp>
      <p:sp>
        <p:nvSpPr>
          <p:cNvPr id="3" name="Tijdelijke aanduiding voor inhoud 2">
            <a:extLst>
              <a:ext uri="{FF2B5EF4-FFF2-40B4-BE49-F238E27FC236}">
                <a16:creationId xmlns:a16="http://schemas.microsoft.com/office/drawing/2014/main" id="{C4EE6784-3BB5-4117-9644-E5133C02E2A6}"/>
              </a:ext>
            </a:extLst>
          </p:cNvPr>
          <p:cNvSpPr>
            <a:spLocks noGrp="1"/>
          </p:cNvSpPr>
          <p:nvPr>
            <p:ph idx="1"/>
          </p:nvPr>
        </p:nvSpPr>
        <p:spPr>
          <a:xfrm>
            <a:off x="5580992" y="5909128"/>
            <a:ext cx="3293327" cy="548418"/>
          </a:xfrm>
        </p:spPr>
        <p:txBody>
          <a:bodyPr>
            <a:normAutofit/>
          </a:bodyPr>
          <a:lstStyle/>
          <a:p>
            <a:pPr marL="0" indent="0">
              <a:buNone/>
            </a:pPr>
            <a:r>
              <a:rPr lang="nl-NL" sz="1800" dirty="0"/>
              <a:t>o.b.v. 24.775 oordelen</a:t>
            </a:r>
          </a:p>
        </p:txBody>
      </p:sp>
      <p:pic>
        <p:nvPicPr>
          <p:cNvPr id="1026" name="Picture 2">
            <a:extLst>
              <a:ext uri="{FF2B5EF4-FFF2-40B4-BE49-F238E27FC236}">
                <a16:creationId xmlns:a16="http://schemas.microsoft.com/office/drawing/2014/main" id="{F19FF7FD-2643-C37F-F907-9AEA1AC45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1" y="1697843"/>
            <a:ext cx="5195991" cy="51601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Grafiek 3">
            <a:extLst>
              <a:ext uri="{FF2B5EF4-FFF2-40B4-BE49-F238E27FC236}">
                <a16:creationId xmlns:a16="http://schemas.microsoft.com/office/drawing/2014/main" id="{0949695D-2C2E-213D-5660-9887367FF60B}"/>
              </a:ext>
            </a:extLst>
          </p:cNvPr>
          <p:cNvGraphicFramePr>
            <a:graphicFrameLocks/>
          </p:cNvGraphicFramePr>
          <p:nvPr>
            <p:extLst>
              <p:ext uri="{D42A27DB-BD31-4B8C-83A1-F6EECF244321}">
                <p14:modId xmlns:p14="http://schemas.microsoft.com/office/powerpoint/2010/main" val="334800309"/>
              </p:ext>
            </p:extLst>
          </p:nvPr>
        </p:nvGraphicFramePr>
        <p:xfrm>
          <a:off x="6095999" y="2045589"/>
          <a:ext cx="5195991" cy="3655415"/>
        </p:xfrm>
        <a:graphic>
          <a:graphicData uri="http://schemas.openxmlformats.org/drawingml/2006/chart">
            <c:chart xmlns:c="http://schemas.openxmlformats.org/drawingml/2006/chart" xmlns:r="http://schemas.openxmlformats.org/officeDocument/2006/relationships" r:id="rId4"/>
          </a:graphicData>
        </a:graphic>
      </p:graphicFrame>
      <p:sp>
        <p:nvSpPr>
          <p:cNvPr id="5" name="Pijl: links/rechts 4">
            <a:extLst>
              <a:ext uri="{FF2B5EF4-FFF2-40B4-BE49-F238E27FC236}">
                <a16:creationId xmlns:a16="http://schemas.microsoft.com/office/drawing/2014/main" id="{A3356174-6D65-8516-C41C-0CE86A3067B0}"/>
              </a:ext>
            </a:extLst>
          </p:cNvPr>
          <p:cNvSpPr/>
          <p:nvPr/>
        </p:nvSpPr>
        <p:spPr>
          <a:xfrm>
            <a:off x="4529959" y="3873296"/>
            <a:ext cx="1429407" cy="52002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
        <p:nvSpPr>
          <p:cNvPr id="7" name="Tekstvak 6">
            <a:extLst>
              <a:ext uri="{FF2B5EF4-FFF2-40B4-BE49-F238E27FC236}">
                <a16:creationId xmlns:a16="http://schemas.microsoft.com/office/drawing/2014/main" id="{46AC8C32-46D4-9A3F-948D-C366A3BD9B8D}"/>
              </a:ext>
            </a:extLst>
          </p:cNvPr>
          <p:cNvSpPr txBox="1"/>
          <p:nvPr/>
        </p:nvSpPr>
        <p:spPr>
          <a:xfrm>
            <a:off x="10237075" y="6354295"/>
            <a:ext cx="651641" cy="461665"/>
          </a:xfrm>
          <a:prstGeom prst="rect">
            <a:avLst/>
          </a:prstGeom>
          <a:noFill/>
        </p:spPr>
        <p:txBody>
          <a:bodyPr wrap="square" rtlCol="0">
            <a:spAutoFit/>
          </a:bodyPr>
          <a:lstStyle/>
          <a:p>
            <a:r>
              <a:rPr lang="nl-NL" sz="2400" b="1" dirty="0">
                <a:solidFill>
                  <a:srgbClr val="0070C0"/>
                </a:solidFill>
              </a:rPr>
              <a:t>©</a:t>
            </a:r>
            <a:r>
              <a:rPr lang="nl-NL" dirty="0"/>
              <a:t> </a:t>
            </a:r>
            <a:endParaRPr lang="LID4096" dirty="0"/>
          </a:p>
        </p:txBody>
      </p:sp>
      <p:pic>
        <p:nvPicPr>
          <p:cNvPr id="9" name="Afbeelding 8">
            <a:extLst>
              <a:ext uri="{FF2B5EF4-FFF2-40B4-BE49-F238E27FC236}">
                <a16:creationId xmlns:a16="http://schemas.microsoft.com/office/drawing/2014/main" id="{E176F662-8B05-A930-39D5-2E2855D62BEE}"/>
              </a:ext>
            </a:extLst>
          </p:cNvPr>
          <p:cNvPicPr>
            <a:picLocks noChangeAspect="1"/>
          </p:cNvPicPr>
          <p:nvPr/>
        </p:nvPicPr>
        <p:blipFill>
          <a:blip r:embed="rId5"/>
          <a:stretch>
            <a:fillRect/>
          </a:stretch>
        </p:blipFill>
        <p:spPr>
          <a:xfrm>
            <a:off x="10610952" y="6457546"/>
            <a:ext cx="1362075" cy="361950"/>
          </a:xfrm>
          <a:prstGeom prst="rect">
            <a:avLst/>
          </a:prstGeom>
        </p:spPr>
      </p:pic>
    </p:spTree>
    <p:extLst>
      <p:ext uri="{BB962C8B-B14F-4D97-AF65-F5344CB8AC3E}">
        <p14:creationId xmlns:p14="http://schemas.microsoft.com/office/powerpoint/2010/main" val="397084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4416" y="596226"/>
            <a:ext cx="8712968" cy="1008112"/>
          </a:xfrm>
        </p:spPr>
        <p:txBody>
          <a:bodyPr/>
          <a:lstStyle/>
          <a:p>
            <a:r>
              <a:rPr lang="nl-NL" noProof="0" dirty="0"/>
              <a:t>Benchmark met EU-Lidstaten</a:t>
            </a:r>
          </a:p>
        </p:txBody>
      </p:sp>
      <p:sp>
        <p:nvSpPr>
          <p:cNvPr id="5" name="Tijdelijke aanduiding voor dianummer 4"/>
          <p:cNvSpPr>
            <a:spLocks noGrp="1"/>
          </p:cNvSpPr>
          <p:nvPr>
            <p:ph type="sldNum" sz="quarter" idx="11"/>
          </p:nvPr>
        </p:nvSpPr>
        <p:spPr bwMode="auto">
          <a:xfrm>
            <a:off x="466725" y="6611938"/>
            <a:ext cx="1905000" cy="1190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nl-NL"/>
            </a:defPPr>
            <a:lvl1pPr algn="l" rtl="0" fontAlgn="base">
              <a:spcBef>
                <a:spcPct val="0"/>
              </a:spcBef>
              <a:spcAft>
                <a:spcPct val="0"/>
              </a:spcAft>
              <a:defRPr sz="1000" kern="1200">
                <a:solidFill>
                  <a:srgbClr val="FFFFFF"/>
                </a:solidFill>
                <a:latin typeface="+mn-lt"/>
                <a:ea typeface="+mn-ea"/>
                <a:cs typeface="Arial" charset="0"/>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fld id="{EAEFCD2F-3854-4509-94B1-251D221B176A}" type="slidenum">
              <a:rPr lang="nl-NL" smtClean="0"/>
              <a:pPr/>
              <a:t>11</a:t>
            </a:fld>
            <a:endParaRPr lang="nl-NL" dirty="0"/>
          </a:p>
        </p:txBody>
      </p:sp>
      <p:sp>
        <p:nvSpPr>
          <p:cNvPr id="6" name="Tijdelijke aanduiding voor datum 5"/>
          <p:cNvSpPr>
            <a:spLocks noGrp="1"/>
          </p:cNvSpPr>
          <p:nvPr>
            <p:ph type="dt" sz="half" idx="12"/>
          </p:nvPr>
        </p:nvSpPr>
        <p:spPr bwMode="auto">
          <a:xfrm>
            <a:off x="7264400" y="6611938"/>
            <a:ext cx="1508125" cy="11906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defPPr>
              <a:defRPr lang="nl-NL"/>
            </a:defPPr>
            <a:lvl1pPr algn="r" defTabSz="608013" rtl="0" eaLnBrk="0" fontAlgn="base" hangingPunct="0">
              <a:spcBef>
                <a:spcPct val="0"/>
              </a:spcBef>
              <a:spcAft>
                <a:spcPct val="0"/>
              </a:spcAft>
              <a:defRPr sz="1000" kern="1200">
                <a:solidFill>
                  <a:srgbClr val="FFFFFF"/>
                </a:solidFill>
                <a:latin typeface="+mn-lt"/>
                <a:ea typeface="+mn-ea"/>
                <a:cs typeface="Arial" charset="0"/>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fld id="{96A8A896-DF00-4C5E-BB22-4BB27341767B}" type="datetime3">
              <a:rPr lang="en-US" smtClean="0"/>
              <a:pPr/>
              <a:t>31 May 2023</a:t>
            </a:fld>
            <a:endParaRPr lang="nl-NL" dirty="0"/>
          </a:p>
        </p:txBody>
      </p:sp>
      <p:sp>
        <p:nvSpPr>
          <p:cNvPr id="7" name="Tijdelijke aanduiding voor voettekst 6"/>
          <p:cNvSpPr>
            <a:spLocks noGrp="1"/>
          </p:cNvSpPr>
          <p:nvPr>
            <p:ph type="ftr" sz="quarter" idx="3"/>
          </p:nvPr>
        </p:nvSpPr>
        <p:spPr bwMode="auto">
          <a:xfrm>
            <a:off x="4355976" y="6525344"/>
            <a:ext cx="3097337" cy="205656"/>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nl-NL"/>
            </a:defPPr>
            <a:lvl1pPr algn="l" defTabSz="608013" rtl="0" eaLnBrk="0" fontAlgn="base" hangingPunct="0">
              <a:spcBef>
                <a:spcPct val="0"/>
              </a:spcBef>
              <a:spcAft>
                <a:spcPct val="0"/>
              </a:spcAft>
              <a:defRPr sz="1000" kern="1200">
                <a:solidFill>
                  <a:srgbClr val="FFFFFF"/>
                </a:solidFill>
                <a:latin typeface="+mn-lt"/>
                <a:ea typeface="+mn-ea"/>
                <a:cs typeface="Arial" charset="0"/>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en-GB"/>
              <a:t>Ministry of Infrastructure and the Environment</a:t>
            </a:r>
            <a:endParaRPr lang="en-GB" dirty="0"/>
          </a:p>
        </p:txBody>
      </p:sp>
      <p:sp>
        <p:nvSpPr>
          <p:cNvPr id="3" name="Tekstvak 2"/>
          <p:cNvSpPr txBox="1"/>
          <p:nvPr/>
        </p:nvSpPr>
        <p:spPr>
          <a:xfrm>
            <a:off x="8093744" y="2276872"/>
            <a:ext cx="2466753" cy="707886"/>
          </a:xfrm>
          <a:prstGeom prst="rect">
            <a:avLst/>
          </a:prstGeom>
          <a:noFill/>
        </p:spPr>
        <p:txBody>
          <a:bodyPr wrap="square" rtlCol="0">
            <a:spAutoFit/>
          </a:bodyPr>
          <a:lstStyle/>
          <a:p>
            <a:r>
              <a:rPr lang="nl-NL" sz="2000" dirty="0"/>
              <a:t>NL een van de best scorende landen</a:t>
            </a:r>
          </a:p>
        </p:txBody>
      </p:sp>
      <p:sp>
        <p:nvSpPr>
          <p:cNvPr id="9" name="Tekstvak 8"/>
          <p:cNvSpPr txBox="1"/>
          <p:nvPr/>
        </p:nvSpPr>
        <p:spPr>
          <a:xfrm>
            <a:off x="8129474" y="4070492"/>
            <a:ext cx="2466753" cy="1015663"/>
          </a:xfrm>
          <a:prstGeom prst="rect">
            <a:avLst/>
          </a:prstGeom>
          <a:noFill/>
        </p:spPr>
        <p:txBody>
          <a:bodyPr wrap="square" rtlCol="0">
            <a:spAutoFit/>
          </a:bodyPr>
          <a:lstStyle/>
          <a:p>
            <a:r>
              <a:rPr lang="nl-NL" sz="2000" dirty="0"/>
              <a:t>NL een van de slechtst scorende landen</a:t>
            </a:r>
          </a:p>
        </p:txBody>
      </p:sp>
      <p:pic>
        <p:nvPicPr>
          <p:cNvPr id="10" name="Afbeelding 9"/>
          <p:cNvPicPr>
            <a:picLocks noChangeAspect="1"/>
          </p:cNvPicPr>
          <p:nvPr/>
        </p:nvPicPr>
        <p:blipFill>
          <a:blip r:embed="rId3"/>
          <a:stretch>
            <a:fillRect/>
          </a:stretch>
        </p:blipFill>
        <p:spPr>
          <a:xfrm>
            <a:off x="518702" y="1964126"/>
            <a:ext cx="6970646" cy="4219848"/>
          </a:xfrm>
          <a:prstGeom prst="rect">
            <a:avLst/>
          </a:prstGeom>
        </p:spPr>
      </p:pic>
      <p:pic>
        <p:nvPicPr>
          <p:cNvPr id="11" name="Afbeelding 10"/>
          <p:cNvPicPr>
            <a:picLocks noChangeAspect="1"/>
          </p:cNvPicPr>
          <p:nvPr/>
        </p:nvPicPr>
        <p:blipFill>
          <a:blip r:embed="rId4"/>
          <a:stretch>
            <a:fillRect/>
          </a:stretch>
        </p:blipFill>
        <p:spPr>
          <a:xfrm>
            <a:off x="5481761" y="1781807"/>
            <a:ext cx="414919" cy="364638"/>
          </a:xfrm>
          <a:prstGeom prst="rect">
            <a:avLst/>
          </a:prstGeom>
        </p:spPr>
      </p:pic>
      <p:sp>
        <p:nvSpPr>
          <p:cNvPr id="12" name="Tekstvak 11"/>
          <p:cNvSpPr txBox="1"/>
          <p:nvPr/>
        </p:nvSpPr>
        <p:spPr>
          <a:xfrm>
            <a:off x="764768" y="6191033"/>
            <a:ext cx="6569057" cy="420905"/>
          </a:xfrm>
          <a:prstGeom prst="rect">
            <a:avLst/>
          </a:prstGeom>
          <a:noFill/>
        </p:spPr>
        <p:txBody>
          <a:bodyPr wrap="square" rtlCol="0">
            <a:spAutoFit/>
          </a:bodyPr>
          <a:lstStyle/>
          <a:p>
            <a:r>
              <a:rPr lang="nl-NL" dirty="0"/>
              <a:t>Bron: Europees Milieu Agentschap</a:t>
            </a:r>
          </a:p>
        </p:txBody>
      </p:sp>
      <p:sp>
        <p:nvSpPr>
          <p:cNvPr id="4" name="Ovaal 3"/>
          <p:cNvSpPr/>
          <p:nvPr/>
        </p:nvSpPr>
        <p:spPr bwMode="auto">
          <a:xfrm>
            <a:off x="5436056" y="2086650"/>
            <a:ext cx="680857" cy="1746406"/>
          </a:xfrm>
          <a:prstGeom prst="ellipse">
            <a:avLst/>
          </a:prstGeom>
          <a:solidFill>
            <a:srgbClr val="046F96">
              <a:alpha val="30196"/>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nl-NL" sz="2400" dirty="0">
              <a:latin typeface="Times New Roman" charset="0"/>
            </a:endParaRPr>
          </a:p>
        </p:txBody>
      </p:sp>
      <p:sp>
        <p:nvSpPr>
          <p:cNvPr id="13" name="Ovaal 12"/>
          <p:cNvSpPr/>
          <p:nvPr/>
        </p:nvSpPr>
        <p:spPr bwMode="auto">
          <a:xfrm>
            <a:off x="5374272" y="3833056"/>
            <a:ext cx="659657" cy="2350919"/>
          </a:xfrm>
          <a:prstGeom prst="ellipse">
            <a:avLst/>
          </a:prstGeom>
          <a:solidFill>
            <a:srgbClr val="046F96">
              <a:alpha val="30196"/>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nl-NL" sz="2400" dirty="0">
              <a:latin typeface="Times New Roman" charset="0"/>
            </a:endParaRPr>
          </a:p>
        </p:txBody>
      </p:sp>
      <p:cxnSp>
        <p:nvCxnSpPr>
          <p:cNvPr id="14" name="Rechte verbindingslijn met pijl 13"/>
          <p:cNvCxnSpPr>
            <a:cxnSpLocks/>
            <a:stCxn id="3" idx="1"/>
            <a:endCxn id="4" idx="6"/>
          </p:cNvCxnSpPr>
          <p:nvPr/>
        </p:nvCxnSpPr>
        <p:spPr bwMode="auto">
          <a:xfrm flipH="1">
            <a:off x="6116913" y="2630815"/>
            <a:ext cx="1976831" cy="329038"/>
          </a:xfrm>
          <a:prstGeom prst="straightConnector1">
            <a:avLst/>
          </a:prstGeom>
          <a:solidFill>
            <a:schemeClr val="accent1"/>
          </a:solidFill>
          <a:ln w="38100" cap="flat" cmpd="sng" algn="ctr">
            <a:solidFill>
              <a:schemeClr val="tx1"/>
            </a:solidFill>
            <a:prstDash val="solid"/>
            <a:round/>
            <a:headEnd type="none" w="med" len="med"/>
            <a:tailEnd type="triangle" w="lg" len="lg"/>
          </a:ln>
          <a:effectLst/>
        </p:spPr>
      </p:cxnSp>
      <p:cxnSp>
        <p:nvCxnSpPr>
          <p:cNvPr id="18" name="Rechte verbindingslijn met pijl 17"/>
          <p:cNvCxnSpPr>
            <a:cxnSpLocks/>
            <a:stCxn id="9" idx="1"/>
          </p:cNvCxnSpPr>
          <p:nvPr/>
        </p:nvCxnSpPr>
        <p:spPr bwMode="auto">
          <a:xfrm flipH="1">
            <a:off x="6042657" y="4578324"/>
            <a:ext cx="2086817" cy="571678"/>
          </a:xfrm>
          <a:prstGeom prst="straightConnector1">
            <a:avLst/>
          </a:prstGeom>
          <a:solidFill>
            <a:schemeClr val="accent1"/>
          </a:solidFill>
          <a:ln w="38100" cap="flat" cmpd="sng" algn="ctr">
            <a:solidFill>
              <a:schemeClr val="tx1"/>
            </a:solidFill>
            <a:prstDash val="solid"/>
            <a:round/>
            <a:headEnd type="none" w="med" len="med"/>
            <a:tailEnd type="triangle" w="lg" len="lg"/>
          </a:ln>
          <a:effectLst/>
        </p:spPr>
      </p:cxnSp>
      <p:sp>
        <p:nvSpPr>
          <p:cNvPr id="24" name="Ovaal 23"/>
          <p:cNvSpPr/>
          <p:nvPr/>
        </p:nvSpPr>
        <p:spPr bwMode="auto">
          <a:xfrm>
            <a:off x="1391045" y="2210316"/>
            <a:ext cx="4046393" cy="1080208"/>
          </a:xfrm>
          <a:prstGeom prst="ellipse">
            <a:avLst/>
          </a:prstGeom>
          <a:solidFill>
            <a:schemeClr val="bg2">
              <a:lumMod val="40000"/>
              <a:lumOff val="60000"/>
              <a:alpha val="3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nl-NL" sz="2400" dirty="0">
              <a:latin typeface="Times New Roman" charset="0"/>
            </a:endParaRPr>
          </a:p>
        </p:txBody>
      </p:sp>
      <p:sp>
        <p:nvSpPr>
          <p:cNvPr id="25" name="Rechthoek 24"/>
          <p:cNvSpPr/>
          <p:nvPr/>
        </p:nvSpPr>
        <p:spPr>
          <a:xfrm>
            <a:off x="2020138" y="2404228"/>
            <a:ext cx="3054174" cy="806735"/>
          </a:xfrm>
          <a:prstGeom prst="rect">
            <a:avLst/>
          </a:prstGeom>
        </p:spPr>
        <p:txBody>
          <a:bodyPr wrap="none">
            <a:spAutoFit/>
          </a:bodyPr>
          <a:lstStyle/>
          <a:p>
            <a:pPr algn="ctr"/>
            <a:r>
              <a:rPr lang="nl-NL" sz="2000" dirty="0"/>
              <a:t>Niet gemeten betekent </a:t>
            </a:r>
            <a:br>
              <a:rPr lang="nl-NL" sz="2000" dirty="0"/>
            </a:br>
            <a:r>
              <a:rPr lang="nl-NL" sz="2000" dirty="0"/>
              <a:t>geen probleem?</a:t>
            </a:r>
          </a:p>
        </p:txBody>
      </p:sp>
      <p:sp>
        <p:nvSpPr>
          <p:cNvPr id="17" name="Rechthoek 16"/>
          <p:cNvSpPr/>
          <p:nvPr/>
        </p:nvSpPr>
        <p:spPr>
          <a:xfrm>
            <a:off x="7551132" y="3325396"/>
            <a:ext cx="3381247" cy="369332"/>
          </a:xfrm>
          <a:prstGeom prst="rect">
            <a:avLst/>
          </a:prstGeom>
          <a:solidFill>
            <a:srgbClr val="FFFF00"/>
          </a:solidFill>
          <a:ln>
            <a:solidFill>
              <a:schemeClr val="tx1"/>
            </a:solidFill>
          </a:ln>
        </p:spPr>
        <p:txBody>
          <a:bodyPr wrap="none">
            <a:spAutoFit/>
          </a:bodyPr>
          <a:lstStyle/>
          <a:p>
            <a:r>
              <a:rPr lang="en-GB" dirty="0"/>
              <a:t>Welke boodschap wil je vertellen?</a:t>
            </a:r>
            <a:endParaRPr lang="nl-NL" dirty="0"/>
          </a:p>
        </p:txBody>
      </p:sp>
      <p:sp>
        <p:nvSpPr>
          <p:cNvPr id="19" name="Rechthoek 18"/>
          <p:cNvSpPr/>
          <p:nvPr/>
        </p:nvSpPr>
        <p:spPr>
          <a:xfrm>
            <a:off x="7787196" y="5118388"/>
            <a:ext cx="2839947" cy="923330"/>
          </a:xfrm>
          <a:prstGeom prst="rect">
            <a:avLst/>
          </a:prstGeom>
          <a:solidFill>
            <a:srgbClr val="FFFF00"/>
          </a:solidFill>
          <a:ln>
            <a:solidFill>
              <a:schemeClr val="tx1"/>
            </a:solidFill>
          </a:ln>
        </p:spPr>
        <p:txBody>
          <a:bodyPr wrap="square">
            <a:spAutoFit/>
          </a:bodyPr>
          <a:lstStyle/>
          <a:p>
            <a:r>
              <a:rPr lang="en-GB" dirty="0"/>
              <a:t>Vergelijkingen op EU niveau niet goed mogelijk, </a:t>
            </a:r>
            <a:br>
              <a:rPr lang="en-GB" dirty="0"/>
            </a:br>
            <a:r>
              <a:rPr lang="en-GB" dirty="0"/>
              <a:t>maar gebeurt toch…</a:t>
            </a:r>
            <a:endParaRPr lang="nl-NL" dirty="0"/>
          </a:p>
        </p:txBody>
      </p:sp>
      <p:sp>
        <p:nvSpPr>
          <p:cNvPr id="20" name="Pijl: gestreept rechts 19">
            <a:extLst>
              <a:ext uri="{FF2B5EF4-FFF2-40B4-BE49-F238E27FC236}">
                <a16:creationId xmlns:a16="http://schemas.microsoft.com/office/drawing/2014/main" id="{078D51C6-1FFF-D4F2-7E93-87B05482D739}"/>
              </a:ext>
            </a:extLst>
          </p:cNvPr>
          <p:cNvSpPr/>
          <p:nvPr/>
        </p:nvSpPr>
        <p:spPr>
          <a:xfrm rot="5400000">
            <a:off x="8985277" y="2838293"/>
            <a:ext cx="278780" cy="47205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
        <p:nvSpPr>
          <p:cNvPr id="21" name="Pijl: gestreept rechts 20">
            <a:extLst>
              <a:ext uri="{FF2B5EF4-FFF2-40B4-BE49-F238E27FC236}">
                <a16:creationId xmlns:a16="http://schemas.microsoft.com/office/drawing/2014/main" id="{A0D441B9-46B7-653A-5F97-DF59B449272B}"/>
              </a:ext>
            </a:extLst>
          </p:cNvPr>
          <p:cNvSpPr/>
          <p:nvPr/>
        </p:nvSpPr>
        <p:spPr>
          <a:xfrm rot="16200000">
            <a:off x="8987435" y="3727425"/>
            <a:ext cx="278780" cy="47205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
        <p:nvSpPr>
          <p:cNvPr id="22" name="Tekstvak 21">
            <a:extLst>
              <a:ext uri="{FF2B5EF4-FFF2-40B4-BE49-F238E27FC236}">
                <a16:creationId xmlns:a16="http://schemas.microsoft.com/office/drawing/2014/main" id="{13BEC10A-9CAC-CD45-8F4D-0B0B01CCC8AA}"/>
              </a:ext>
            </a:extLst>
          </p:cNvPr>
          <p:cNvSpPr txBox="1"/>
          <p:nvPr/>
        </p:nvSpPr>
        <p:spPr>
          <a:xfrm>
            <a:off x="10204411" y="2276872"/>
            <a:ext cx="845464" cy="769441"/>
          </a:xfrm>
          <a:prstGeom prst="rect">
            <a:avLst/>
          </a:prstGeom>
          <a:noFill/>
        </p:spPr>
        <p:txBody>
          <a:bodyPr wrap="square" rtlCol="0">
            <a:spAutoFit/>
          </a:bodyPr>
          <a:lstStyle/>
          <a:p>
            <a:r>
              <a:rPr lang="nl-NL" sz="4400" b="1" dirty="0">
                <a:solidFill>
                  <a:srgbClr val="00B050"/>
                </a:solidFill>
                <a:latin typeface="Wingdings" panose="05000000000000000000" pitchFamily="2" charset="2"/>
              </a:rPr>
              <a:t>J</a:t>
            </a:r>
            <a:endParaRPr lang="LID4096" sz="4400" b="1" dirty="0">
              <a:solidFill>
                <a:srgbClr val="00B050"/>
              </a:solidFill>
              <a:latin typeface="Wingdings" panose="05000000000000000000" pitchFamily="2" charset="2"/>
            </a:endParaRPr>
          </a:p>
        </p:txBody>
      </p:sp>
      <p:sp>
        <p:nvSpPr>
          <p:cNvPr id="23" name="Tekstvak 22">
            <a:extLst>
              <a:ext uri="{FF2B5EF4-FFF2-40B4-BE49-F238E27FC236}">
                <a16:creationId xmlns:a16="http://schemas.microsoft.com/office/drawing/2014/main" id="{5C94488F-C599-4DA1-4E63-B3E506DB92C6}"/>
              </a:ext>
            </a:extLst>
          </p:cNvPr>
          <p:cNvSpPr txBox="1"/>
          <p:nvPr/>
        </p:nvSpPr>
        <p:spPr>
          <a:xfrm>
            <a:off x="10204411" y="3948110"/>
            <a:ext cx="845464" cy="769441"/>
          </a:xfrm>
          <a:prstGeom prst="rect">
            <a:avLst/>
          </a:prstGeom>
          <a:noFill/>
        </p:spPr>
        <p:txBody>
          <a:bodyPr wrap="square" rtlCol="0">
            <a:spAutoFit/>
          </a:bodyPr>
          <a:lstStyle/>
          <a:p>
            <a:r>
              <a:rPr lang="nl-NL" sz="4400" b="1" dirty="0">
                <a:solidFill>
                  <a:srgbClr val="FF0000"/>
                </a:solidFill>
                <a:latin typeface="Wingdings" panose="05000000000000000000" pitchFamily="2" charset="2"/>
              </a:rPr>
              <a:t>L</a:t>
            </a:r>
            <a:endParaRPr lang="LID4096" sz="4400" b="1" dirty="0">
              <a:solidFill>
                <a:srgbClr val="FF0000"/>
              </a:solidFill>
              <a:latin typeface="Wingdings" panose="05000000000000000000" pitchFamily="2" charset="2"/>
            </a:endParaRPr>
          </a:p>
        </p:txBody>
      </p:sp>
    </p:spTree>
    <p:extLst>
      <p:ext uri="{BB962C8B-B14F-4D97-AF65-F5344CB8AC3E}">
        <p14:creationId xmlns:p14="http://schemas.microsoft.com/office/powerpoint/2010/main" val="94249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02187-3A6F-DAB6-BC95-453D22B02778}"/>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3CC7530-0F6A-D15C-E128-85AA24A183B8}"/>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D4D0267D-ED34-9D47-809A-7625FD0FFE76}"/>
              </a:ext>
            </a:extLst>
          </p:cNvPr>
          <p:cNvPicPr>
            <a:picLocks noChangeAspect="1"/>
          </p:cNvPicPr>
          <p:nvPr/>
        </p:nvPicPr>
        <p:blipFill>
          <a:blip r:embed="rId2"/>
          <a:stretch>
            <a:fillRect/>
          </a:stretch>
        </p:blipFill>
        <p:spPr>
          <a:xfrm>
            <a:off x="0" y="0"/>
            <a:ext cx="12192000" cy="6482172"/>
          </a:xfrm>
          <a:prstGeom prst="rect">
            <a:avLst/>
          </a:prstGeom>
        </p:spPr>
      </p:pic>
      <p:pic>
        <p:nvPicPr>
          <p:cNvPr id="6" name="Afbeelding 5">
            <a:extLst>
              <a:ext uri="{FF2B5EF4-FFF2-40B4-BE49-F238E27FC236}">
                <a16:creationId xmlns:a16="http://schemas.microsoft.com/office/drawing/2014/main" id="{29C468C8-577E-D3B6-E377-59841DCA77FB}"/>
              </a:ext>
            </a:extLst>
          </p:cNvPr>
          <p:cNvPicPr>
            <a:picLocks noChangeAspect="1"/>
          </p:cNvPicPr>
          <p:nvPr/>
        </p:nvPicPr>
        <p:blipFill>
          <a:blip r:embed="rId3"/>
          <a:stretch>
            <a:fillRect/>
          </a:stretch>
        </p:blipFill>
        <p:spPr>
          <a:xfrm>
            <a:off x="8495672" y="4664609"/>
            <a:ext cx="2995161" cy="2013766"/>
          </a:xfrm>
          <a:prstGeom prst="rect">
            <a:avLst/>
          </a:prstGeom>
        </p:spPr>
      </p:pic>
    </p:spTree>
    <p:extLst>
      <p:ext uri="{BB962C8B-B14F-4D97-AF65-F5344CB8AC3E}">
        <p14:creationId xmlns:p14="http://schemas.microsoft.com/office/powerpoint/2010/main" val="133231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nsioenregeling in een notendop - Stichting Pensioenfonds Wolters Kluwer  Nederland">
            <a:extLst>
              <a:ext uri="{FF2B5EF4-FFF2-40B4-BE49-F238E27FC236}">
                <a16:creationId xmlns:a16="http://schemas.microsoft.com/office/drawing/2014/main" id="{C233E5AA-F326-A9C6-F8C1-30236D2F0C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19" t="23884" r="19069" b="11917"/>
          <a:stretch/>
        </p:blipFill>
        <p:spPr bwMode="auto">
          <a:xfrm>
            <a:off x="6390755" y="2627564"/>
            <a:ext cx="4969566" cy="343894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1E0C0EE-23C1-0B36-586E-BC4B2E5E4AF1}"/>
              </a:ext>
            </a:extLst>
          </p:cNvPr>
          <p:cNvSpPr>
            <a:spLocks noGrp="1"/>
          </p:cNvSpPr>
          <p:nvPr>
            <p:ph type="title"/>
          </p:nvPr>
        </p:nvSpPr>
        <p:spPr/>
        <p:txBody>
          <a:bodyPr/>
          <a:lstStyle/>
          <a:p>
            <a:r>
              <a:rPr lang="nl-NL" dirty="0"/>
              <a:t>Databeheer bij Informatiehuis Water in </a:t>
            </a:r>
            <a:r>
              <a:rPr lang="nl-NL" dirty="0" err="1"/>
              <a:t>notedop</a:t>
            </a:r>
            <a:endParaRPr lang="nl-NL" dirty="0"/>
          </a:p>
        </p:txBody>
      </p:sp>
      <p:sp>
        <p:nvSpPr>
          <p:cNvPr id="3" name="Tijdelijke aanduiding voor inhoud 2">
            <a:extLst>
              <a:ext uri="{FF2B5EF4-FFF2-40B4-BE49-F238E27FC236}">
                <a16:creationId xmlns:a16="http://schemas.microsoft.com/office/drawing/2014/main" id="{038D4944-602D-0AF2-A1D5-11832704E79B}"/>
              </a:ext>
            </a:extLst>
          </p:cNvPr>
          <p:cNvSpPr>
            <a:spLocks noGrp="1"/>
          </p:cNvSpPr>
          <p:nvPr>
            <p:ph idx="1"/>
          </p:nvPr>
        </p:nvSpPr>
        <p:spPr>
          <a:xfrm>
            <a:off x="609600" y="1573162"/>
            <a:ext cx="10972800" cy="5122606"/>
          </a:xfrm>
        </p:spPr>
        <p:txBody>
          <a:bodyPr>
            <a:normAutofit fontScale="85000" lnSpcReduction="20000"/>
          </a:bodyPr>
          <a:lstStyle/>
          <a:p>
            <a:pPr marL="514350" indent="-514350">
              <a:buFont typeface="+mj-lt"/>
              <a:buAutoNum type="arabicPeriod"/>
            </a:pPr>
            <a:r>
              <a:rPr lang="nl-NL" dirty="0"/>
              <a:t>Betrouwbaar</a:t>
            </a:r>
          </a:p>
          <a:p>
            <a:pPr marL="514350" indent="-514350">
              <a:buFont typeface="+mj-lt"/>
              <a:buAutoNum type="arabicPeriod"/>
            </a:pPr>
            <a:r>
              <a:rPr lang="nl-NL" dirty="0"/>
              <a:t>Controlerapporten</a:t>
            </a:r>
          </a:p>
          <a:p>
            <a:pPr lvl="1"/>
            <a:r>
              <a:rPr lang="nl-NL" dirty="0" err="1"/>
              <a:t>Datavalidatieregels</a:t>
            </a:r>
            <a:r>
              <a:rPr lang="nl-NL" dirty="0"/>
              <a:t> / Criteria</a:t>
            </a:r>
          </a:p>
          <a:p>
            <a:pPr lvl="1"/>
            <a:r>
              <a:rPr lang="nl-NL" dirty="0"/>
              <a:t>Validatie niveaus: </a:t>
            </a:r>
            <a:r>
              <a:rPr lang="nl-NL" i="1" dirty="0"/>
              <a:t>Blokkade, Fout, Waarschuwing, Info</a:t>
            </a:r>
          </a:p>
          <a:p>
            <a:pPr lvl="1"/>
            <a:r>
              <a:rPr lang="nl-NL" dirty="0"/>
              <a:t>Conform </a:t>
            </a:r>
            <a:r>
              <a:rPr lang="nl-NL" dirty="0" err="1"/>
              <a:t>Aquo</a:t>
            </a:r>
            <a:r>
              <a:rPr lang="nl-NL" dirty="0"/>
              <a:t> -&gt; Geen blokkade(!?)</a:t>
            </a:r>
          </a:p>
          <a:p>
            <a:pPr marL="514350" indent="-514350">
              <a:buFont typeface="+mj-lt"/>
              <a:buAutoNum type="arabicPeriod"/>
            </a:pPr>
            <a:r>
              <a:rPr lang="nl-NL" dirty="0"/>
              <a:t>Flexibel</a:t>
            </a:r>
          </a:p>
          <a:p>
            <a:pPr marL="514350" indent="-514350">
              <a:buFont typeface="+mj-lt"/>
              <a:buAutoNum type="arabicPeriod"/>
            </a:pPr>
            <a:r>
              <a:rPr lang="nl-NL" dirty="0"/>
              <a:t>Kennis</a:t>
            </a:r>
          </a:p>
          <a:p>
            <a:pPr marL="514350" indent="-514350">
              <a:buFont typeface="+mj-lt"/>
              <a:buAutoNum type="arabicPeriod"/>
            </a:pPr>
            <a:r>
              <a:rPr lang="nl-NL" dirty="0"/>
              <a:t>Gebruiksvriendelijk</a:t>
            </a:r>
          </a:p>
          <a:p>
            <a:pPr marL="514350" indent="-514350">
              <a:buFont typeface="+mj-lt"/>
              <a:buAutoNum type="arabicPeriod"/>
            </a:pPr>
            <a:r>
              <a:rPr lang="nl-NL" dirty="0"/>
              <a:t>Directe terugkoppeling </a:t>
            </a:r>
          </a:p>
          <a:p>
            <a:pPr marL="514350" indent="-514350">
              <a:buFont typeface="+mj-lt"/>
              <a:buAutoNum type="arabicPeriod"/>
            </a:pPr>
            <a:r>
              <a:rPr lang="nl-NL" dirty="0"/>
              <a:t>Over datasets heen</a:t>
            </a:r>
          </a:p>
          <a:p>
            <a:pPr marL="0" indent="0">
              <a:buNone/>
            </a:pPr>
            <a:r>
              <a:rPr lang="nl-NL" i="1" dirty="0"/>
              <a:t>Waterkwaliteitsportaal (WPK) v.3: </a:t>
            </a:r>
          </a:p>
          <a:p>
            <a:pPr marL="514350" indent="-514350">
              <a:buFont typeface="+mj-lt"/>
              <a:buAutoNum type="arabicPeriod" startAt="8"/>
            </a:pPr>
            <a:r>
              <a:rPr lang="nl-NL" dirty="0"/>
              <a:t>Ontsluiting</a:t>
            </a:r>
          </a:p>
          <a:p>
            <a:pPr marL="514350" indent="-514350">
              <a:buFont typeface="+mj-lt"/>
              <a:buAutoNum type="arabicPeriod" startAt="8"/>
            </a:pPr>
            <a:r>
              <a:rPr lang="nl-NL" dirty="0"/>
              <a:t>Visualisatie &amp; Presentatie</a:t>
            </a:r>
          </a:p>
          <a:p>
            <a:pPr marL="514350" indent="-514350">
              <a:buFont typeface="+mj-lt"/>
              <a:buAutoNum type="arabicPeriod" startAt="8"/>
            </a:pPr>
            <a:r>
              <a:rPr lang="nl-NL" dirty="0"/>
              <a:t>Data bij de bron</a:t>
            </a:r>
          </a:p>
          <a:p>
            <a:pPr marL="0" indent="0">
              <a:buNone/>
            </a:pPr>
            <a:endParaRPr lang="nl-NL" dirty="0"/>
          </a:p>
        </p:txBody>
      </p:sp>
    </p:spTree>
    <p:extLst>
      <p:ext uri="{BB962C8B-B14F-4D97-AF65-F5344CB8AC3E}">
        <p14:creationId xmlns:p14="http://schemas.microsoft.com/office/powerpoint/2010/main" val="50375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9B2CC0-A180-4A7C-AF8F-D6F10CC3072E}"/>
              </a:ext>
            </a:extLst>
          </p:cNvPr>
          <p:cNvSpPr>
            <a:spLocks noGrp="1"/>
          </p:cNvSpPr>
          <p:nvPr>
            <p:ph type="title"/>
          </p:nvPr>
        </p:nvSpPr>
        <p:spPr/>
        <p:txBody>
          <a:bodyPr/>
          <a:lstStyle/>
          <a:p>
            <a:r>
              <a:rPr lang="nl-NL"/>
              <a:t>EU crosschecks (aanlevering SGBP-3 en </a:t>
            </a:r>
            <a:r>
              <a:rPr lang="nl-NL" err="1"/>
              <a:t>SoE</a:t>
            </a:r>
            <a:r>
              <a:rPr lang="nl-NL"/>
              <a:t>)</a:t>
            </a:r>
          </a:p>
        </p:txBody>
      </p:sp>
      <p:sp>
        <p:nvSpPr>
          <p:cNvPr id="3" name="Tijdelijke aanduiding voor inhoud 2">
            <a:extLst>
              <a:ext uri="{FF2B5EF4-FFF2-40B4-BE49-F238E27FC236}">
                <a16:creationId xmlns:a16="http://schemas.microsoft.com/office/drawing/2014/main" id="{C4EE6784-3BB5-4117-9644-E5133C02E2A6}"/>
              </a:ext>
            </a:extLst>
          </p:cNvPr>
          <p:cNvSpPr>
            <a:spLocks noGrp="1"/>
          </p:cNvSpPr>
          <p:nvPr>
            <p:ph idx="1"/>
          </p:nvPr>
        </p:nvSpPr>
        <p:spPr/>
        <p:txBody>
          <a:bodyPr/>
          <a:lstStyle/>
          <a:p>
            <a:r>
              <a:rPr lang="nl-NL"/>
              <a:t>EIONET</a:t>
            </a:r>
          </a:p>
        </p:txBody>
      </p:sp>
      <p:pic>
        <p:nvPicPr>
          <p:cNvPr id="5" name="Afbeelding 4">
            <a:extLst>
              <a:ext uri="{FF2B5EF4-FFF2-40B4-BE49-F238E27FC236}">
                <a16:creationId xmlns:a16="http://schemas.microsoft.com/office/drawing/2014/main" id="{B67650FD-6BDD-E0B6-15EF-02992BAA1FFA}"/>
              </a:ext>
            </a:extLst>
          </p:cNvPr>
          <p:cNvPicPr>
            <a:picLocks noChangeAspect="1"/>
          </p:cNvPicPr>
          <p:nvPr/>
        </p:nvPicPr>
        <p:blipFill>
          <a:blip r:embed="rId3"/>
          <a:stretch>
            <a:fillRect/>
          </a:stretch>
        </p:blipFill>
        <p:spPr>
          <a:xfrm>
            <a:off x="23750" y="1501293"/>
            <a:ext cx="6468378" cy="5258534"/>
          </a:xfrm>
          <a:prstGeom prst="rect">
            <a:avLst/>
          </a:prstGeom>
        </p:spPr>
      </p:pic>
      <p:pic>
        <p:nvPicPr>
          <p:cNvPr id="7" name="Afbeelding 6">
            <a:extLst>
              <a:ext uri="{FF2B5EF4-FFF2-40B4-BE49-F238E27FC236}">
                <a16:creationId xmlns:a16="http://schemas.microsoft.com/office/drawing/2014/main" id="{9F3AAAFF-7913-AA52-8CB2-8A2F018DC500}"/>
              </a:ext>
            </a:extLst>
          </p:cNvPr>
          <p:cNvPicPr>
            <a:picLocks noChangeAspect="1"/>
          </p:cNvPicPr>
          <p:nvPr/>
        </p:nvPicPr>
        <p:blipFill>
          <a:blip r:embed="rId4"/>
          <a:stretch>
            <a:fillRect/>
          </a:stretch>
        </p:blipFill>
        <p:spPr>
          <a:xfrm>
            <a:off x="5753391" y="1893699"/>
            <a:ext cx="6414859" cy="2272738"/>
          </a:xfrm>
          <a:prstGeom prst="rect">
            <a:avLst/>
          </a:prstGeom>
        </p:spPr>
      </p:pic>
      <p:cxnSp>
        <p:nvCxnSpPr>
          <p:cNvPr id="9" name="Rechte verbindingslijn met pijl 8">
            <a:extLst>
              <a:ext uri="{FF2B5EF4-FFF2-40B4-BE49-F238E27FC236}">
                <a16:creationId xmlns:a16="http://schemas.microsoft.com/office/drawing/2014/main" id="{082FC0AA-475B-AF8B-E69A-0645A623222C}"/>
              </a:ext>
            </a:extLst>
          </p:cNvPr>
          <p:cNvCxnSpPr/>
          <p:nvPr/>
        </p:nvCxnSpPr>
        <p:spPr>
          <a:xfrm flipV="1">
            <a:off x="3890865" y="2071396"/>
            <a:ext cx="1862526" cy="186612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89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9B2CC0-A180-4A7C-AF8F-D6F10CC3072E}"/>
              </a:ext>
            </a:extLst>
          </p:cNvPr>
          <p:cNvSpPr>
            <a:spLocks noGrp="1"/>
          </p:cNvSpPr>
          <p:nvPr>
            <p:ph type="title"/>
          </p:nvPr>
        </p:nvSpPr>
        <p:spPr/>
        <p:txBody>
          <a:bodyPr/>
          <a:lstStyle/>
          <a:p>
            <a:r>
              <a:rPr lang="nl-NL"/>
              <a:t>Validatie classificering EEA</a:t>
            </a:r>
          </a:p>
        </p:txBody>
      </p:sp>
      <p:sp>
        <p:nvSpPr>
          <p:cNvPr id="3" name="Tijdelijke aanduiding voor inhoud 2">
            <a:extLst>
              <a:ext uri="{FF2B5EF4-FFF2-40B4-BE49-F238E27FC236}">
                <a16:creationId xmlns:a16="http://schemas.microsoft.com/office/drawing/2014/main" id="{C4EE6784-3BB5-4117-9644-E5133C02E2A6}"/>
              </a:ext>
            </a:extLst>
          </p:cNvPr>
          <p:cNvSpPr>
            <a:spLocks noGrp="1"/>
          </p:cNvSpPr>
          <p:nvPr>
            <p:ph idx="1"/>
          </p:nvPr>
        </p:nvSpPr>
        <p:spPr>
          <a:xfrm>
            <a:off x="609600" y="1893699"/>
            <a:ext cx="10972800" cy="4672201"/>
          </a:xfrm>
        </p:spPr>
        <p:txBody>
          <a:bodyPr>
            <a:normAutofit fontScale="85000" lnSpcReduction="20000"/>
          </a:bodyPr>
          <a:lstStyle/>
          <a:p>
            <a:r>
              <a:rPr lang="nl-NL"/>
              <a:t>Validatie classificering (</a:t>
            </a:r>
            <a:r>
              <a:rPr lang="nl-NL" sz="2100" i="1"/>
              <a:t>bron: Reportnet European </a:t>
            </a:r>
            <a:r>
              <a:rPr lang="nl-NL" sz="2100" i="1" err="1"/>
              <a:t>Environmental</a:t>
            </a:r>
            <a:r>
              <a:rPr lang="nl-NL" sz="2100" i="1"/>
              <a:t> Agency</a:t>
            </a:r>
            <a:r>
              <a:rPr lang="nl-NL"/>
              <a:t>)</a:t>
            </a:r>
          </a:p>
          <a:p>
            <a:pPr lvl="1"/>
            <a:r>
              <a:rPr lang="nl-NL" b="1" err="1">
                <a:solidFill>
                  <a:srgbClr val="FF0000"/>
                </a:solidFill>
              </a:rPr>
              <a:t>Blockers</a:t>
            </a:r>
            <a:r>
              <a:rPr lang="nl-NL" b="1">
                <a:solidFill>
                  <a:srgbClr val="FF0000"/>
                </a:solidFill>
              </a:rPr>
              <a:t> (Blokkades)</a:t>
            </a:r>
            <a:br>
              <a:rPr lang="nl-NL">
                <a:solidFill>
                  <a:srgbClr val="FF0000"/>
                </a:solidFill>
              </a:rPr>
            </a:br>
            <a:r>
              <a:rPr lang="en-US"/>
              <a:t>Blocker messages indicate that the detected error will prevent data submission (data release is not possible).</a:t>
            </a:r>
          </a:p>
          <a:p>
            <a:pPr lvl="1"/>
            <a:r>
              <a:rPr lang="nl-NL" b="1">
                <a:solidFill>
                  <a:srgbClr val="FF0000"/>
                </a:solidFill>
              </a:rPr>
              <a:t>Error (Fouten)</a:t>
            </a:r>
            <a:br>
              <a:rPr lang="nl-NL"/>
            </a:br>
            <a:r>
              <a:rPr lang="en-US"/>
              <a:t>Error messages indicate issues that clearly need corrective action by the data reporter</a:t>
            </a:r>
            <a:endParaRPr lang="nl-NL"/>
          </a:p>
          <a:p>
            <a:pPr lvl="1"/>
            <a:r>
              <a:rPr lang="nl-NL" b="1" err="1">
                <a:solidFill>
                  <a:srgbClr val="FFC000"/>
                </a:solidFill>
              </a:rPr>
              <a:t>Warning</a:t>
            </a:r>
            <a:r>
              <a:rPr lang="nl-NL" b="1">
                <a:solidFill>
                  <a:srgbClr val="FFC000"/>
                </a:solidFill>
              </a:rPr>
              <a:t> (Waarschuwing)</a:t>
            </a:r>
            <a:br>
              <a:rPr lang="nl-NL"/>
            </a:br>
            <a:r>
              <a:rPr lang="en-US"/>
              <a:t>Warning messages indicate issues that may be an error. Data reporters are expected to double-check relevant records.</a:t>
            </a:r>
            <a:endParaRPr lang="nl-NL"/>
          </a:p>
          <a:p>
            <a:pPr lvl="1"/>
            <a:r>
              <a:rPr lang="nl-NL" b="1">
                <a:solidFill>
                  <a:srgbClr val="00B050"/>
                </a:solidFill>
              </a:rPr>
              <a:t>Info</a:t>
            </a:r>
            <a:r>
              <a:rPr lang="en-US">
                <a:solidFill>
                  <a:srgbClr val="00B050"/>
                </a:solidFill>
              </a:rPr>
              <a:t> </a:t>
            </a:r>
            <a:br>
              <a:rPr lang="en-US">
                <a:solidFill>
                  <a:srgbClr val="00B050"/>
                </a:solidFill>
              </a:rPr>
            </a:br>
            <a:r>
              <a:rPr lang="en-US"/>
              <a:t>Informative message. Neutral or statistical feedback about the delivery, e.g. number of species reported.</a:t>
            </a:r>
            <a:endParaRPr lang="nl-NL"/>
          </a:p>
          <a:p>
            <a:pPr lvl="1"/>
            <a:endParaRPr lang="nl-NL"/>
          </a:p>
          <a:p>
            <a:r>
              <a:rPr lang="nl-NL"/>
              <a:t>In ons eigen databeheer: geïnspireerd door de EU crosschecks</a:t>
            </a:r>
          </a:p>
          <a:p>
            <a:pPr lvl="1"/>
            <a:r>
              <a:rPr lang="nl-NL"/>
              <a:t>Blokkades voorkomen door controles op </a:t>
            </a:r>
            <a:r>
              <a:rPr lang="nl-NL" err="1"/>
              <a:t>Aquo</a:t>
            </a:r>
            <a:r>
              <a:rPr lang="nl-NL"/>
              <a:t>-standaard bij datalevering </a:t>
            </a:r>
          </a:p>
          <a:p>
            <a:endParaRPr lang="nl-NL"/>
          </a:p>
        </p:txBody>
      </p:sp>
      <p:pic>
        <p:nvPicPr>
          <p:cNvPr id="5" name="Picture 2" descr="Aquo-standaard | Informatiehuis Water">
            <a:extLst>
              <a:ext uri="{FF2B5EF4-FFF2-40B4-BE49-F238E27FC236}">
                <a16:creationId xmlns:a16="http://schemas.microsoft.com/office/drawing/2014/main" id="{E2071AFF-9CEB-2B6A-2F6A-036674FF0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553" y="5620393"/>
            <a:ext cx="853347" cy="56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651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B5821F-9DFE-435E-AEEF-6AA072103954}"/>
              </a:ext>
            </a:extLst>
          </p:cNvPr>
          <p:cNvSpPr>
            <a:spLocks noGrp="1"/>
          </p:cNvSpPr>
          <p:nvPr>
            <p:ph type="title"/>
          </p:nvPr>
        </p:nvSpPr>
        <p:spPr/>
        <p:txBody>
          <a:bodyPr/>
          <a:lstStyle/>
          <a:p>
            <a:r>
              <a:rPr lang="nl-NL"/>
              <a:t>IHW: Valideren data niveau 2 – ‘bedrijfsregels’</a:t>
            </a:r>
          </a:p>
        </p:txBody>
      </p:sp>
      <p:pic>
        <p:nvPicPr>
          <p:cNvPr id="5" name="Afbeelding 4">
            <a:extLst>
              <a:ext uri="{FF2B5EF4-FFF2-40B4-BE49-F238E27FC236}">
                <a16:creationId xmlns:a16="http://schemas.microsoft.com/office/drawing/2014/main" id="{EDAA8663-3C05-4BB9-92A3-92DD916DF80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24366" y="1535243"/>
            <a:ext cx="10596529" cy="5187697"/>
          </a:xfrm>
          <a:prstGeom prst="rect">
            <a:avLst/>
          </a:prstGeom>
        </p:spPr>
      </p:pic>
    </p:spTree>
    <p:extLst>
      <p:ext uri="{BB962C8B-B14F-4D97-AF65-F5344CB8AC3E}">
        <p14:creationId xmlns:p14="http://schemas.microsoft.com/office/powerpoint/2010/main" val="229854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E0E24-641E-44F5-B76A-3F8593E01C0D}"/>
              </a:ext>
            </a:extLst>
          </p:cNvPr>
          <p:cNvSpPr>
            <a:spLocks noGrp="1"/>
          </p:cNvSpPr>
          <p:nvPr>
            <p:ph type="title"/>
          </p:nvPr>
        </p:nvSpPr>
        <p:spPr/>
        <p:txBody>
          <a:bodyPr/>
          <a:lstStyle/>
          <a:p>
            <a:r>
              <a:rPr lang="nl-NL">
                <a:latin typeface="+mj-lt"/>
              </a:rPr>
              <a:t>IHW Datavalidatie raamwerk</a:t>
            </a:r>
          </a:p>
        </p:txBody>
      </p:sp>
      <p:sp>
        <p:nvSpPr>
          <p:cNvPr id="4" name="Rechthoek: afgeronde hoeken 3">
            <a:extLst>
              <a:ext uri="{FF2B5EF4-FFF2-40B4-BE49-F238E27FC236}">
                <a16:creationId xmlns:a16="http://schemas.microsoft.com/office/drawing/2014/main" id="{56FE05C5-65EA-4C71-9349-905C965943E8}"/>
              </a:ext>
            </a:extLst>
          </p:cNvPr>
          <p:cNvSpPr/>
          <p:nvPr/>
        </p:nvSpPr>
        <p:spPr>
          <a:xfrm>
            <a:off x="1891991" y="1525980"/>
            <a:ext cx="8229600" cy="5164752"/>
          </a:xfrm>
          <a:prstGeom prst="roundRect">
            <a:avLst>
              <a:gd name="adj" fmla="val 5440"/>
            </a:avLst>
          </a:prstGeom>
          <a:solidFill>
            <a:srgbClr val="DDDDDD"/>
          </a:solidFill>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algn="ctr" defTabSz="914400">
              <a:defRPr/>
            </a:pPr>
            <a:r>
              <a:rPr lang="nl-NL" sz="2400" b="1">
                <a:solidFill>
                  <a:prstClr val="white">
                    <a:lumMod val="50000"/>
                  </a:prstClr>
                </a:solidFill>
                <a:latin typeface="Arial" panose="020B0604020202020204" pitchFamily="34" charset="0"/>
                <a:cs typeface="Arial" panose="020B0604020202020204" pitchFamily="34" charset="0"/>
              </a:rPr>
              <a:t>Datavalidatie protocol</a:t>
            </a:r>
          </a:p>
        </p:txBody>
      </p:sp>
      <p:sp>
        <p:nvSpPr>
          <p:cNvPr id="5" name="Rechthoek: afgeronde hoeken 4">
            <a:extLst>
              <a:ext uri="{FF2B5EF4-FFF2-40B4-BE49-F238E27FC236}">
                <a16:creationId xmlns:a16="http://schemas.microsoft.com/office/drawing/2014/main" id="{08BDC7D0-6EE2-4DAB-97A2-A546F114C6F0}"/>
              </a:ext>
            </a:extLst>
          </p:cNvPr>
          <p:cNvSpPr/>
          <p:nvPr/>
        </p:nvSpPr>
        <p:spPr>
          <a:xfrm>
            <a:off x="9255189" y="2141033"/>
            <a:ext cx="1025915" cy="3371678"/>
          </a:xfrm>
          <a:prstGeom prst="roundRect">
            <a:avLst/>
          </a:prstGeom>
        </p:spPr>
        <p:style>
          <a:lnRef idx="1">
            <a:schemeClr val="accent3"/>
          </a:lnRef>
          <a:fillRef idx="2">
            <a:schemeClr val="accent3"/>
          </a:fillRef>
          <a:effectRef idx="1">
            <a:schemeClr val="accent3"/>
          </a:effectRef>
          <a:fontRef idx="minor">
            <a:schemeClr val="dk1"/>
          </a:fontRef>
        </p:style>
        <p:txBody>
          <a:bodyPr lIns="36000" tIns="36000" rIns="36000" bIns="36000" rtlCol="0" anchor="t"/>
          <a:lstStyle/>
          <a:p>
            <a:pPr defTabSz="914400">
              <a:defRPr/>
            </a:pPr>
            <a:r>
              <a:rPr lang="nl-NL">
                <a:solidFill>
                  <a:prstClr val="black"/>
                </a:solidFill>
                <a:latin typeface="Arial" panose="020B0604020202020204" pitchFamily="34" charset="0"/>
                <a:cs typeface="Arial" panose="020B0604020202020204" pitchFamily="34" charset="0"/>
              </a:rPr>
              <a:t>Bestemming</a:t>
            </a:r>
          </a:p>
        </p:txBody>
      </p:sp>
      <p:sp>
        <p:nvSpPr>
          <p:cNvPr id="6" name="Rechthoek: afgeronde hoeken 5">
            <a:extLst>
              <a:ext uri="{FF2B5EF4-FFF2-40B4-BE49-F238E27FC236}">
                <a16:creationId xmlns:a16="http://schemas.microsoft.com/office/drawing/2014/main" id="{745355A4-EFB9-4767-8FAE-55389955823D}"/>
              </a:ext>
            </a:extLst>
          </p:cNvPr>
          <p:cNvSpPr/>
          <p:nvPr/>
        </p:nvSpPr>
        <p:spPr>
          <a:xfrm>
            <a:off x="1607343" y="2141033"/>
            <a:ext cx="1025915" cy="3371678"/>
          </a:xfrm>
          <a:prstGeom prst="roundRect">
            <a:avLst/>
          </a:prstGeom>
        </p:spPr>
        <p:style>
          <a:lnRef idx="1">
            <a:schemeClr val="accent2"/>
          </a:lnRef>
          <a:fillRef idx="2">
            <a:schemeClr val="accent2"/>
          </a:fillRef>
          <a:effectRef idx="1">
            <a:schemeClr val="accent2"/>
          </a:effectRef>
          <a:fontRef idx="minor">
            <a:schemeClr val="dk1"/>
          </a:fontRef>
        </p:style>
        <p:txBody>
          <a:bodyPr lIns="36000" tIns="36000" rIns="36000" bIns="36000" rtlCol="0" anchor="t"/>
          <a:lstStyle/>
          <a:p>
            <a:pPr algn="r" defTabSz="914400">
              <a:defRPr/>
            </a:pPr>
            <a:r>
              <a:rPr lang="nl-NL">
                <a:solidFill>
                  <a:prstClr val="black"/>
                </a:solidFill>
                <a:latin typeface="Arial" panose="020B0604020202020204" pitchFamily="34" charset="0"/>
                <a:cs typeface="Arial" panose="020B0604020202020204" pitchFamily="34" charset="0"/>
              </a:rPr>
              <a:t>Bron</a:t>
            </a:r>
          </a:p>
        </p:txBody>
      </p:sp>
      <p:sp>
        <p:nvSpPr>
          <p:cNvPr id="7" name="Rechthoek: afgeronde hoeken 6">
            <a:extLst>
              <a:ext uri="{FF2B5EF4-FFF2-40B4-BE49-F238E27FC236}">
                <a16:creationId xmlns:a16="http://schemas.microsoft.com/office/drawing/2014/main" id="{0911A665-DDF5-4677-ADCC-64FD3BEB7974}"/>
              </a:ext>
            </a:extLst>
          </p:cNvPr>
          <p:cNvSpPr/>
          <p:nvPr/>
        </p:nvSpPr>
        <p:spPr>
          <a:xfrm>
            <a:off x="5825478" y="2635235"/>
            <a:ext cx="2419919" cy="717395"/>
          </a:xfrm>
          <a:prstGeom prst="roundRect">
            <a:avLst/>
          </a:prstGeom>
        </p:spPr>
        <p:style>
          <a:lnRef idx="1">
            <a:schemeClr val="accent1"/>
          </a:lnRef>
          <a:fillRef idx="2">
            <a:schemeClr val="accent1"/>
          </a:fillRef>
          <a:effectRef idx="1">
            <a:schemeClr val="accent1"/>
          </a:effectRef>
          <a:fontRef idx="minor">
            <a:schemeClr val="dk1"/>
          </a:fontRef>
        </p:style>
        <p:txBody>
          <a:bodyPr lIns="36000" tIns="36000" rtlCol="0" anchor="t"/>
          <a:lstStyle/>
          <a:p>
            <a:pPr defTabSz="914400">
              <a:defRPr/>
            </a:pPr>
            <a:r>
              <a:rPr lang="nl-NL" sz="1200" err="1">
                <a:solidFill>
                  <a:srgbClr val="1F497D">
                    <a:lumMod val="50000"/>
                  </a:srgbClr>
                </a:solidFill>
                <a:latin typeface="Arial" panose="020B0604020202020204" pitchFamily="34" charset="0"/>
                <a:cs typeface="Arial" panose="020B0604020202020204" pitchFamily="34" charset="0"/>
              </a:rPr>
              <a:t>Techn</a:t>
            </a:r>
            <a:r>
              <a:rPr lang="nl-NL" sz="1200">
                <a:solidFill>
                  <a:srgbClr val="1F497D">
                    <a:lumMod val="50000"/>
                  </a:srgbClr>
                </a:solidFill>
                <a:latin typeface="Arial" panose="020B0604020202020204" pitchFamily="34" charset="0"/>
                <a:cs typeface="Arial" panose="020B0604020202020204" pitchFamily="34" charset="0"/>
              </a:rPr>
              <a:t>. standaard</a:t>
            </a:r>
          </a:p>
        </p:txBody>
      </p:sp>
      <p:sp>
        <p:nvSpPr>
          <p:cNvPr id="8" name="Rechthoek: afgeronde hoeken 7">
            <a:extLst>
              <a:ext uri="{FF2B5EF4-FFF2-40B4-BE49-F238E27FC236}">
                <a16:creationId xmlns:a16="http://schemas.microsoft.com/office/drawing/2014/main" id="{D77E4AB5-F120-47C3-8DDC-0C0A0485338A}"/>
              </a:ext>
            </a:extLst>
          </p:cNvPr>
          <p:cNvSpPr/>
          <p:nvPr/>
        </p:nvSpPr>
        <p:spPr>
          <a:xfrm>
            <a:off x="5906430" y="3776405"/>
            <a:ext cx="2304000" cy="720000"/>
          </a:xfrm>
          <a:prstGeom prst="roundRect">
            <a:avLst/>
          </a:prstGeom>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defTabSz="914400">
              <a:defRPr/>
            </a:pPr>
            <a:r>
              <a:rPr lang="nl-NL">
                <a:solidFill>
                  <a:srgbClr val="1F497D">
                    <a:lumMod val="50000"/>
                  </a:srgbClr>
                </a:solidFill>
                <a:latin typeface="Arial" panose="020B0604020202020204" pitchFamily="34" charset="0"/>
                <a:cs typeface="Arial" panose="020B0604020202020204" pitchFamily="34" charset="0"/>
              </a:rPr>
              <a:t>2. Datavalidatie-</a:t>
            </a:r>
            <a:br>
              <a:rPr lang="nl-NL">
                <a:solidFill>
                  <a:srgbClr val="1F497D">
                    <a:lumMod val="50000"/>
                  </a:srgbClr>
                </a:solidFill>
                <a:latin typeface="Arial" panose="020B0604020202020204" pitchFamily="34" charset="0"/>
                <a:cs typeface="Arial" panose="020B0604020202020204" pitchFamily="34" charset="0"/>
              </a:rPr>
            </a:br>
            <a:r>
              <a:rPr lang="nl-NL">
                <a:solidFill>
                  <a:srgbClr val="1F497D">
                    <a:lumMod val="50000"/>
                  </a:srgbClr>
                </a:solidFill>
                <a:latin typeface="Arial" panose="020B0604020202020204" pitchFamily="34" charset="0"/>
                <a:cs typeface="Arial" panose="020B0604020202020204" pitchFamily="34" charset="0"/>
              </a:rPr>
              <a:t>    regels (inhoud)</a:t>
            </a:r>
          </a:p>
        </p:txBody>
      </p:sp>
      <p:sp>
        <p:nvSpPr>
          <p:cNvPr id="9" name="Rechthoek: afgeronde hoeken 8">
            <a:extLst>
              <a:ext uri="{FF2B5EF4-FFF2-40B4-BE49-F238E27FC236}">
                <a16:creationId xmlns:a16="http://schemas.microsoft.com/office/drawing/2014/main" id="{EE8AA202-3CDF-4742-9B33-749F71992F12}"/>
              </a:ext>
            </a:extLst>
          </p:cNvPr>
          <p:cNvSpPr/>
          <p:nvPr/>
        </p:nvSpPr>
        <p:spPr>
          <a:xfrm>
            <a:off x="5906430" y="4612019"/>
            <a:ext cx="2304000" cy="720000"/>
          </a:xfrm>
          <a:prstGeom prst="roundRect">
            <a:avLst/>
          </a:prstGeom>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defTabSz="914400">
              <a:defRPr/>
            </a:pPr>
            <a:r>
              <a:rPr lang="nl-NL">
                <a:solidFill>
                  <a:srgbClr val="1F497D">
                    <a:lumMod val="50000"/>
                  </a:srgbClr>
                </a:solidFill>
                <a:latin typeface="Arial" panose="020B0604020202020204" pitchFamily="34" charset="0"/>
                <a:cs typeface="Arial" panose="020B0604020202020204" pitchFamily="34" charset="0"/>
              </a:rPr>
              <a:t>3. Datavraag</a:t>
            </a:r>
            <a:br>
              <a:rPr lang="nl-NL">
                <a:solidFill>
                  <a:srgbClr val="1F497D">
                    <a:lumMod val="50000"/>
                  </a:srgbClr>
                </a:solidFill>
                <a:latin typeface="Arial" panose="020B0604020202020204" pitchFamily="34" charset="0"/>
                <a:cs typeface="Arial" panose="020B0604020202020204" pitchFamily="34" charset="0"/>
              </a:rPr>
            </a:br>
            <a:r>
              <a:rPr lang="nl-NL">
                <a:solidFill>
                  <a:srgbClr val="1F497D">
                    <a:lumMod val="50000"/>
                  </a:srgbClr>
                </a:solidFill>
                <a:latin typeface="Arial" panose="020B0604020202020204" pitchFamily="34" charset="0"/>
                <a:cs typeface="Arial" panose="020B0604020202020204" pitchFamily="34" charset="0"/>
              </a:rPr>
              <a:t>    (uit cyclus)</a:t>
            </a:r>
          </a:p>
        </p:txBody>
      </p:sp>
      <p:sp>
        <p:nvSpPr>
          <p:cNvPr id="10" name="Rechthoek: afgeronde hoeken 9">
            <a:extLst>
              <a:ext uri="{FF2B5EF4-FFF2-40B4-BE49-F238E27FC236}">
                <a16:creationId xmlns:a16="http://schemas.microsoft.com/office/drawing/2014/main" id="{D9902595-3C31-4EC4-8510-392C38F230A1}"/>
              </a:ext>
            </a:extLst>
          </p:cNvPr>
          <p:cNvSpPr/>
          <p:nvPr/>
        </p:nvSpPr>
        <p:spPr>
          <a:xfrm>
            <a:off x="3412613" y="2648928"/>
            <a:ext cx="1044000" cy="2696786"/>
          </a:xfrm>
          <a:prstGeom prst="roundRect">
            <a:avLst/>
          </a:prstGeom>
        </p:spPr>
        <p:style>
          <a:lnRef idx="1">
            <a:schemeClr val="accent4"/>
          </a:lnRef>
          <a:fillRef idx="3">
            <a:schemeClr val="accent4"/>
          </a:fillRef>
          <a:effectRef idx="2">
            <a:schemeClr val="accent4"/>
          </a:effectRef>
          <a:fontRef idx="minor">
            <a:schemeClr val="lt1"/>
          </a:fontRef>
        </p:style>
        <p:txBody>
          <a:bodyPr lIns="0" tIns="36000" rIns="36000" bIns="36000" rtlCol="0" anchor="b"/>
          <a:lstStyle/>
          <a:p>
            <a:pPr algn="ctr" defTabSz="914400">
              <a:defRPr/>
            </a:pPr>
            <a:r>
              <a:rPr lang="nl-NL" err="1">
                <a:solidFill>
                  <a:srgbClr val="1F497D">
                    <a:lumMod val="50000"/>
                  </a:srgbClr>
                </a:solidFill>
                <a:latin typeface="Arial" panose="020B0604020202020204" pitchFamily="34" charset="0"/>
                <a:cs typeface="Arial" panose="020B0604020202020204" pitchFamily="34" charset="0"/>
              </a:rPr>
              <a:t>Beoor</a:t>
            </a:r>
            <a:r>
              <a:rPr lang="nl-NL">
                <a:solidFill>
                  <a:srgbClr val="1F497D">
                    <a:lumMod val="50000"/>
                  </a:srgbClr>
                </a:solidFill>
                <a:latin typeface="Arial" panose="020B0604020202020204" pitchFamily="34" charset="0"/>
                <a:cs typeface="Arial" panose="020B0604020202020204" pitchFamily="34" charset="0"/>
              </a:rPr>
              <a:t>-</a:t>
            </a:r>
            <a:br>
              <a:rPr lang="nl-NL">
                <a:solidFill>
                  <a:srgbClr val="1F497D">
                    <a:lumMod val="50000"/>
                  </a:srgbClr>
                </a:solidFill>
                <a:latin typeface="Arial" panose="020B0604020202020204" pitchFamily="34" charset="0"/>
                <a:cs typeface="Arial" panose="020B0604020202020204" pitchFamily="34" charset="0"/>
              </a:rPr>
            </a:br>
            <a:r>
              <a:rPr lang="nl-NL" err="1">
                <a:solidFill>
                  <a:srgbClr val="1F497D">
                    <a:lumMod val="50000"/>
                  </a:srgbClr>
                </a:solidFill>
                <a:latin typeface="Arial" panose="020B0604020202020204" pitchFamily="34" charset="0"/>
                <a:cs typeface="Arial" panose="020B0604020202020204" pitchFamily="34" charset="0"/>
              </a:rPr>
              <a:t>delaar</a:t>
            </a:r>
            <a:r>
              <a:rPr lang="nl-NL">
                <a:solidFill>
                  <a:srgbClr val="1F497D">
                    <a:lumMod val="50000"/>
                  </a:srgbClr>
                </a:solidFill>
                <a:latin typeface="Arial" panose="020B0604020202020204" pitchFamily="34" charset="0"/>
                <a:cs typeface="Arial" panose="020B0604020202020204" pitchFamily="34" charset="0"/>
              </a:rPr>
              <a:t>(s)</a:t>
            </a:r>
          </a:p>
        </p:txBody>
      </p:sp>
      <p:sp>
        <p:nvSpPr>
          <p:cNvPr id="11" name="Rechthoek: afgeronde hoeken 10">
            <a:extLst>
              <a:ext uri="{FF2B5EF4-FFF2-40B4-BE49-F238E27FC236}">
                <a16:creationId xmlns:a16="http://schemas.microsoft.com/office/drawing/2014/main" id="{663B1A07-D7A9-40CB-A6A0-7844118509C2}"/>
              </a:ext>
            </a:extLst>
          </p:cNvPr>
          <p:cNvSpPr/>
          <p:nvPr/>
        </p:nvSpPr>
        <p:spPr>
          <a:xfrm>
            <a:off x="5748456" y="2141034"/>
            <a:ext cx="2622393" cy="3371678"/>
          </a:xfrm>
          <a:prstGeom prst="roundRect">
            <a:avLst>
              <a:gd name="adj" fmla="val 6461"/>
            </a:avLst>
          </a:prstGeom>
          <a:noFill/>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defTabSz="914400">
              <a:defRPr/>
            </a:pPr>
            <a:r>
              <a:rPr lang="nl-NL">
                <a:solidFill>
                  <a:prstClr val="black"/>
                </a:solidFill>
                <a:latin typeface="Arial" panose="020B0604020202020204" pitchFamily="34" charset="0"/>
                <a:cs typeface="Arial" panose="020B0604020202020204" pitchFamily="34" charset="0"/>
              </a:rPr>
              <a:t>Criteria – </a:t>
            </a:r>
            <a:r>
              <a:rPr lang="nl-NL" b="1">
                <a:solidFill>
                  <a:prstClr val="black"/>
                </a:solidFill>
                <a:latin typeface="Arial" panose="020B0604020202020204" pitchFamily="34" charset="0"/>
                <a:cs typeface="Arial" panose="020B0604020202020204" pitchFamily="34" charset="0"/>
              </a:rPr>
              <a:t>3 niveaus</a:t>
            </a:r>
          </a:p>
        </p:txBody>
      </p:sp>
      <p:sp>
        <p:nvSpPr>
          <p:cNvPr id="12" name="Pijl: vijfhoek 11">
            <a:extLst>
              <a:ext uri="{FF2B5EF4-FFF2-40B4-BE49-F238E27FC236}">
                <a16:creationId xmlns:a16="http://schemas.microsoft.com/office/drawing/2014/main" id="{C869D283-971E-4F03-81F4-26FEE43585F5}"/>
              </a:ext>
            </a:extLst>
          </p:cNvPr>
          <p:cNvSpPr/>
          <p:nvPr/>
        </p:nvSpPr>
        <p:spPr>
          <a:xfrm>
            <a:off x="2081386" y="2586761"/>
            <a:ext cx="1260000" cy="269678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400">
              <a:defRPr/>
            </a:pPr>
            <a:r>
              <a:rPr lang="nl-NL">
                <a:solidFill>
                  <a:srgbClr val="1F497D">
                    <a:lumMod val="50000"/>
                  </a:srgbClr>
                </a:solidFill>
                <a:latin typeface="Arial" panose="020B0604020202020204" pitchFamily="34" charset="0"/>
                <a:cs typeface="Arial" panose="020B0604020202020204" pitchFamily="34" charset="0"/>
              </a:rPr>
              <a:t>Data</a:t>
            </a:r>
          </a:p>
        </p:txBody>
      </p:sp>
      <p:sp>
        <p:nvSpPr>
          <p:cNvPr id="13" name="Pijl: vijfhoek 12">
            <a:extLst>
              <a:ext uri="{FF2B5EF4-FFF2-40B4-BE49-F238E27FC236}">
                <a16:creationId xmlns:a16="http://schemas.microsoft.com/office/drawing/2014/main" id="{E41DEA18-E8C3-4D7C-89F4-39F08D27318D}"/>
              </a:ext>
            </a:extLst>
          </p:cNvPr>
          <p:cNvSpPr/>
          <p:nvPr/>
        </p:nvSpPr>
        <p:spPr>
          <a:xfrm>
            <a:off x="8322418" y="2648930"/>
            <a:ext cx="1260000" cy="2696785"/>
          </a:xfrm>
          <a:prstGeom prst="homePlate">
            <a:avLst>
              <a:gd name="adj" fmla="val 53344"/>
            </a:avLst>
          </a:prstGeom>
        </p:spPr>
        <p:style>
          <a:lnRef idx="1">
            <a:schemeClr val="accent3"/>
          </a:lnRef>
          <a:fillRef idx="3">
            <a:schemeClr val="accent3"/>
          </a:fillRef>
          <a:effectRef idx="2">
            <a:schemeClr val="accent3"/>
          </a:effectRef>
          <a:fontRef idx="minor">
            <a:schemeClr val="lt1"/>
          </a:fontRef>
        </p:style>
        <p:txBody>
          <a:bodyPr lIns="36000" tIns="36000" rIns="36000" bIns="36000" rtlCol="0" anchor="ctr"/>
          <a:lstStyle/>
          <a:p>
            <a:pPr algn="ctr" defTabSz="914400">
              <a:defRPr/>
            </a:pPr>
            <a:r>
              <a:rPr lang="nl-NL" err="1">
                <a:solidFill>
                  <a:srgbClr val="1F497D">
                    <a:lumMod val="50000"/>
                  </a:srgbClr>
                </a:solidFill>
                <a:latin typeface="Arial" panose="020B0604020202020204" pitchFamily="34" charset="0"/>
                <a:cs typeface="Arial" panose="020B0604020202020204" pitchFamily="34" charset="0"/>
              </a:rPr>
              <a:t>Gevali</a:t>
            </a:r>
            <a:r>
              <a:rPr lang="nl-NL">
                <a:solidFill>
                  <a:srgbClr val="1F497D">
                    <a:lumMod val="50000"/>
                  </a:srgbClr>
                </a:solidFill>
                <a:latin typeface="Arial" panose="020B0604020202020204" pitchFamily="34" charset="0"/>
                <a:cs typeface="Arial" panose="020B0604020202020204" pitchFamily="34" charset="0"/>
              </a:rPr>
              <a:t>-</a:t>
            </a:r>
            <a:br>
              <a:rPr lang="nl-NL">
                <a:solidFill>
                  <a:srgbClr val="1F497D">
                    <a:lumMod val="50000"/>
                  </a:srgbClr>
                </a:solidFill>
                <a:latin typeface="Arial" panose="020B0604020202020204" pitchFamily="34" charset="0"/>
                <a:cs typeface="Arial" panose="020B0604020202020204" pitchFamily="34" charset="0"/>
              </a:rPr>
            </a:br>
            <a:r>
              <a:rPr lang="nl-NL">
                <a:solidFill>
                  <a:srgbClr val="1F497D">
                    <a:lumMod val="50000"/>
                  </a:srgbClr>
                </a:solidFill>
                <a:latin typeface="Arial" panose="020B0604020202020204" pitchFamily="34" charset="0"/>
                <a:cs typeface="Arial" panose="020B0604020202020204" pitchFamily="34" charset="0"/>
              </a:rPr>
              <a:t>deerde Data</a:t>
            </a:r>
          </a:p>
        </p:txBody>
      </p:sp>
      <p:sp>
        <p:nvSpPr>
          <p:cNvPr id="14" name="Rechthoek: afgeronde hoeken 13">
            <a:extLst>
              <a:ext uri="{FF2B5EF4-FFF2-40B4-BE49-F238E27FC236}">
                <a16:creationId xmlns:a16="http://schemas.microsoft.com/office/drawing/2014/main" id="{2EEE537D-880D-4BCC-90DA-4A91F32DC5C1}"/>
              </a:ext>
            </a:extLst>
          </p:cNvPr>
          <p:cNvSpPr/>
          <p:nvPr/>
        </p:nvSpPr>
        <p:spPr>
          <a:xfrm>
            <a:off x="4577570" y="2635235"/>
            <a:ext cx="1044000" cy="2696785"/>
          </a:xfrm>
          <a:prstGeom prst="roundRect">
            <a:avLst/>
          </a:prstGeom>
        </p:spPr>
        <p:style>
          <a:lnRef idx="1">
            <a:schemeClr val="accent5"/>
          </a:lnRef>
          <a:fillRef idx="3">
            <a:schemeClr val="accent5"/>
          </a:fillRef>
          <a:effectRef idx="2">
            <a:schemeClr val="accent5"/>
          </a:effectRef>
          <a:fontRef idx="minor">
            <a:schemeClr val="lt1"/>
          </a:fontRef>
        </p:style>
        <p:txBody>
          <a:bodyPr lIns="0" tIns="36000" rIns="0" bIns="36000" rtlCol="0" anchor="b"/>
          <a:lstStyle/>
          <a:p>
            <a:pPr algn="ctr" defTabSz="914400">
              <a:defRPr/>
            </a:pPr>
            <a:r>
              <a:rPr lang="nl-NL">
                <a:solidFill>
                  <a:srgbClr val="1F497D">
                    <a:lumMod val="50000"/>
                  </a:srgbClr>
                </a:solidFill>
                <a:latin typeface="Arial" panose="020B0604020202020204" pitchFamily="34" charset="0"/>
                <a:cs typeface="Arial" panose="020B0604020202020204" pitchFamily="34" charset="0"/>
              </a:rPr>
              <a:t>Controlemethode</a:t>
            </a:r>
          </a:p>
        </p:txBody>
      </p:sp>
      <p:sp>
        <p:nvSpPr>
          <p:cNvPr id="15" name="Rechthoek: afgeronde hoeken 14">
            <a:extLst>
              <a:ext uri="{FF2B5EF4-FFF2-40B4-BE49-F238E27FC236}">
                <a16:creationId xmlns:a16="http://schemas.microsoft.com/office/drawing/2014/main" id="{BD8225CD-F8E2-491C-A110-7804548159B8}"/>
              </a:ext>
            </a:extLst>
          </p:cNvPr>
          <p:cNvSpPr/>
          <p:nvPr/>
        </p:nvSpPr>
        <p:spPr>
          <a:xfrm>
            <a:off x="3217505" y="2141033"/>
            <a:ext cx="2451964" cy="3371678"/>
          </a:xfrm>
          <a:prstGeom prst="roundRect">
            <a:avLst>
              <a:gd name="adj" fmla="val 7312"/>
            </a:avLst>
          </a:prstGeom>
          <a:noFill/>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defTabSz="914400">
              <a:defRPr/>
            </a:pPr>
            <a:r>
              <a:rPr lang="nl-NL">
                <a:solidFill>
                  <a:prstClr val="black"/>
                </a:solidFill>
                <a:latin typeface="Arial" panose="020B0604020202020204" pitchFamily="34" charset="0"/>
                <a:cs typeface="Arial" panose="020B0604020202020204" pitchFamily="34" charset="0"/>
              </a:rPr>
              <a:t>Beoordeling</a:t>
            </a:r>
          </a:p>
        </p:txBody>
      </p:sp>
      <p:sp>
        <p:nvSpPr>
          <p:cNvPr id="16" name="Pijl: gekromd omhoog 15">
            <a:extLst>
              <a:ext uri="{FF2B5EF4-FFF2-40B4-BE49-F238E27FC236}">
                <a16:creationId xmlns:a16="http://schemas.microsoft.com/office/drawing/2014/main" id="{570C8278-84D8-4C1E-A491-8F0098A0499B}"/>
              </a:ext>
            </a:extLst>
          </p:cNvPr>
          <p:cNvSpPr/>
          <p:nvPr/>
        </p:nvSpPr>
        <p:spPr>
          <a:xfrm>
            <a:off x="5595827" y="5784463"/>
            <a:ext cx="3968202" cy="781937"/>
          </a:xfrm>
          <a:prstGeom prst="curvedUpArrow">
            <a:avLst>
              <a:gd name="adj1" fmla="val 25000"/>
              <a:gd name="adj2" fmla="val 135058"/>
              <a:gd name="adj3" fmla="val 364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nl-NL">
              <a:solidFill>
                <a:prstClr val="black"/>
              </a:solidFill>
              <a:latin typeface="Arial" panose="020B0604020202020204" pitchFamily="34" charset="0"/>
              <a:cs typeface="Arial" panose="020B0604020202020204" pitchFamily="34" charset="0"/>
            </a:endParaRPr>
          </a:p>
        </p:txBody>
      </p:sp>
      <p:sp>
        <p:nvSpPr>
          <p:cNvPr id="17" name="Pijl: gekromd omhoog 16">
            <a:extLst>
              <a:ext uri="{FF2B5EF4-FFF2-40B4-BE49-F238E27FC236}">
                <a16:creationId xmlns:a16="http://schemas.microsoft.com/office/drawing/2014/main" id="{4D2B7519-224F-4411-B53F-9677A1D11EE3}"/>
              </a:ext>
            </a:extLst>
          </p:cNvPr>
          <p:cNvSpPr/>
          <p:nvPr/>
        </p:nvSpPr>
        <p:spPr>
          <a:xfrm flipH="1">
            <a:off x="1891991" y="5791211"/>
            <a:ext cx="3801524" cy="781937"/>
          </a:xfrm>
          <a:prstGeom prst="curvedUpArrow">
            <a:avLst>
              <a:gd name="adj1" fmla="val 25000"/>
              <a:gd name="adj2" fmla="val 135058"/>
              <a:gd name="adj3" fmla="val 364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nl-NL">
              <a:solidFill>
                <a:prstClr val="black"/>
              </a:solidFill>
              <a:latin typeface="Arial" panose="020B0604020202020204" pitchFamily="34" charset="0"/>
              <a:cs typeface="Arial" panose="020B0604020202020204" pitchFamily="34" charset="0"/>
            </a:endParaRPr>
          </a:p>
        </p:txBody>
      </p:sp>
      <p:sp>
        <p:nvSpPr>
          <p:cNvPr id="18" name="Rechthoek: afgeronde hoeken 17">
            <a:extLst>
              <a:ext uri="{FF2B5EF4-FFF2-40B4-BE49-F238E27FC236}">
                <a16:creationId xmlns:a16="http://schemas.microsoft.com/office/drawing/2014/main" id="{195D8423-1E4C-438F-B934-0BA4987673F0}"/>
              </a:ext>
            </a:extLst>
          </p:cNvPr>
          <p:cNvSpPr/>
          <p:nvPr/>
        </p:nvSpPr>
        <p:spPr>
          <a:xfrm>
            <a:off x="5881340" y="2928851"/>
            <a:ext cx="2304000" cy="720000"/>
          </a:xfrm>
          <a:prstGeom prst="roundRect">
            <a:avLst/>
          </a:prstGeom>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defTabSz="914400">
              <a:defRPr/>
            </a:pPr>
            <a:r>
              <a:rPr lang="nl-NL">
                <a:solidFill>
                  <a:srgbClr val="1F497D">
                    <a:lumMod val="50000"/>
                  </a:srgbClr>
                </a:solidFill>
                <a:latin typeface="Arial" panose="020B0604020202020204" pitchFamily="34" charset="0"/>
                <a:cs typeface="Arial" panose="020B0604020202020204" pitchFamily="34" charset="0"/>
              </a:rPr>
              <a:t>1. Semantische</a:t>
            </a:r>
            <a:br>
              <a:rPr lang="nl-NL">
                <a:solidFill>
                  <a:srgbClr val="1F497D">
                    <a:lumMod val="50000"/>
                  </a:srgbClr>
                </a:solidFill>
                <a:latin typeface="Arial" panose="020B0604020202020204" pitchFamily="34" charset="0"/>
                <a:cs typeface="Arial" panose="020B0604020202020204" pitchFamily="34" charset="0"/>
              </a:rPr>
            </a:br>
            <a:r>
              <a:rPr lang="nl-NL">
                <a:solidFill>
                  <a:srgbClr val="1F497D">
                    <a:lumMod val="50000"/>
                  </a:srgbClr>
                </a:solidFill>
                <a:latin typeface="Arial" panose="020B0604020202020204" pitchFamily="34" charset="0"/>
                <a:cs typeface="Arial" panose="020B0604020202020204" pitchFamily="34" charset="0"/>
              </a:rPr>
              <a:t>    standaard</a:t>
            </a:r>
          </a:p>
        </p:txBody>
      </p:sp>
      <p:pic>
        <p:nvPicPr>
          <p:cNvPr id="19" name="Picture 6" descr="Aquo_logo_nieuw">
            <a:extLst>
              <a:ext uri="{FF2B5EF4-FFF2-40B4-BE49-F238E27FC236}">
                <a16:creationId xmlns:a16="http://schemas.microsoft.com/office/drawing/2014/main" id="{2CD05F77-508C-4C05-8584-0B8A7B23FE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4284" y="3003021"/>
            <a:ext cx="526625" cy="3496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 name="Rechthoek: afgeronde hoeken 19">
            <a:extLst>
              <a:ext uri="{FF2B5EF4-FFF2-40B4-BE49-F238E27FC236}">
                <a16:creationId xmlns:a16="http://schemas.microsoft.com/office/drawing/2014/main" id="{5C6DC8F3-C7A3-4215-835F-F9866418E487}"/>
              </a:ext>
            </a:extLst>
          </p:cNvPr>
          <p:cNvSpPr/>
          <p:nvPr/>
        </p:nvSpPr>
        <p:spPr>
          <a:xfrm>
            <a:off x="3521012" y="5558151"/>
            <a:ext cx="4724384" cy="508112"/>
          </a:xfrm>
          <a:prstGeom prst="roundRect">
            <a:avLst/>
          </a:prstGeom>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defTabSz="914400">
              <a:defRPr/>
            </a:pPr>
            <a:r>
              <a:rPr lang="nl-NL">
                <a:solidFill>
                  <a:srgbClr val="1F497D">
                    <a:lumMod val="50000"/>
                  </a:srgbClr>
                </a:solidFill>
                <a:latin typeface="Arial" panose="020B0604020202020204" pitchFamily="34" charset="0"/>
                <a:cs typeface="Arial" panose="020B0604020202020204" pitchFamily="34" charset="0"/>
              </a:rPr>
              <a:t>Aanpassing data</a:t>
            </a:r>
          </a:p>
        </p:txBody>
      </p:sp>
      <p:pic>
        <p:nvPicPr>
          <p:cNvPr id="21" name="Afbeelding 39" descr="Computer">
            <a:extLst>
              <a:ext uri="{FF2B5EF4-FFF2-40B4-BE49-F238E27FC236}">
                <a16:creationId xmlns:a16="http://schemas.microsoft.com/office/drawing/2014/main" id="{C6446AD3-7E55-4AC2-967A-AAFE33DABA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524" y="2831651"/>
            <a:ext cx="914400" cy="914400"/>
          </a:xfrm>
          <a:prstGeom prst="rect">
            <a:avLst/>
          </a:prstGeom>
        </p:spPr>
      </p:pic>
      <p:pic>
        <p:nvPicPr>
          <p:cNvPr id="22" name="Afbeelding 41" descr="Staafdiagram">
            <a:extLst>
              <a:ext uri="{FF2B5EF4-FFF2-40B4-BE49-F238E27FC236}">
                <a16:creationId xmlns:a16="http://schemas.microsoft.com/office/drawing/2014/main" id="{27DEAEC8-0BBC-4432-91B9-193408D6B0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4211" y="3150849"/>
            <a:ext cx="720001" cy="720001"/>
          </a:xfrm>
          <a:prstGeom prst="rect">
            <a:avLst/>
          </a:prstGeom>
        </p:spPr>
      </p:pic>
      <p:pic>
        <p:nvPicPr>
          <p:cNvPr id="23" name="Afbeelding 45" descr="Oog">
            <a:extLst>
              <a:ext uri="{FF2B5EF4-FFF2-40B4-BE49-F238E27FC236}">
                <a16:creationId xmlns:a16="http://schemas.microsoft.com/office/drawing/2014/main" id="{62F48BBF-0A8C-4849-8892-758161769A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4495" y="4170987"/>
            <a:ext cx="720001" cy="720001"/>
          </a:xfrm>
          <a:prstGeom prst="rect">
            <a:avLst/>
          </a:prstGeom>
        </p:spPr>
      </p:pic>
      <p:pic>
        <p:nvPicPr>
          <p:cNvPr id="24" name="Afbeelding 47" descr="Tabel">
            <a:extLst>
              <a:ext uri="{FF2B5EF4-FFF2-40B4-BE49-F238E27FC236}">
                <a16:creationId xmlns:a16="http://schemas.microsoft.com/office/drawing/2014/main" id="{4232991D-EA23-42E3-9C23-33A58859AA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28368" y="2671305"/>
            <a:ext cx="593709" cy="593709"/>
          </a:xfrm>
          <a:prstGeom prst="rect">
            <a:avLst/>
          </a:prstGeom>
        </p:spPr>
      </p:pic>
      <p:pic>
        <p:nvPicPr>
          <p:cNvPr id="25" name="Afbeelding 51" descr="Hoofd met radertjes">
            <a:extLst>
              <a:ext uri="{FF2B5EF4-FFF2-40B4-BE49-F238E27FC236}">
                <a16:creationId xmlns:a16="http://schemas.microsoft.com/office/drawing/2014/main" id="{0451038A-54A0-4DD9-8BAA-D3BE6E29EB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7959" y="3780987"/>
            <a:ext cx="779999" cy="779999"/>
          </a:xfrm>
          <a:prstGeom prst="rect">
            <a:avLst/>
          </a:prstGeom>
        </p:spPr>
      </p:pic>
      <p:pic>
        <p:nvPicPr>
          <p:cNvPr id="26" name="Afbeelding 53" descr="Groep">
            <a:extLst>
              <a:ext uri="{FF2B5EF4-FFF2-40B4-BE49-F238E27FC236}">
                <a16:creationId xmlns:a16="http://schemas.microsoft.com/office/drawing/2014/main" id="{45269A27-F8CA-4C08-BF42-3FF32CA3FA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75232" y="3826872"/>
            <a:ext cx="914400" cy="914400"/>
          </a:xfrm>
          <a:prstGeom prst="rect">
            <a:avLst/>
          </a:prstGeom>
        </p:spPr>
      </p:pic>
      <p:pic>
        <p:nvPicPr>
          <p:cNvPr id="27" name="Picture 6" descr="Aquo_logo_nieuw">
            <a:extLst>
              <a:ext uri="{FF2B5EF4-FFF2-40B4-BE49-F238E27FC236}">
                <a16:creationId xmlns:a16="http://schemas.microsoft.com/office/drawing/2014/main" id="{7816E349-77A8-4DF3-88B8-B753FBB70A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7871" y="2993931"/>
            <a:ext cx="526625" cy="3496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6" descr="Aquo_logo_nieuw">
            <a:extLst>
              <a:ext uri="{FF2B5EF4-FFF2-40B4-BE49-F238E27FC236}">
                <a16:creationId xmlns:a16="http://schemas.microsoft.com/office/drawing/2014/main" id="{2DA09EA6-EBD8-4309-87AA-E733DCB89E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062" y="3004810"/>
            <a:ext cx="526625" cy="3496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74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D448AB-D527-BC6E-14F3-9F8B6CCF4DDC}"/>
              </a:ext>
            </a:extLst>
          </p:cNvPr>
          <p:cNvSpPr>
            <a:spLocks noGrp="1"/>
          </p:cNvSpPr>
          <p:nvPr>
            <p:ph type="title"/>
          </p:nvPr>
        </p:nvSpPr>
        <p:spPr/>
        <p:txBody>
          <a:bodyPr/>
          <a:lstStyle/>
          <a:p>
            <a:r>
              <a:rPr lang="nl-NL" err="1">
                <a:latin typeface="+mj-lt"/>
              </a:rPr>
              <a:t>Datavalidatieregels</a:t>
            </a:r>
            <a:endParaRPr lang="nl-NL">
              <a:latin typeface="+mj-lt"/>
            </a:endParaRPr>
          </a:p>
        </p:txBody>
      </p:sp>
      <p:graphicFrame>
        <p:nvGraphicFramePr>
          <p:cNvPr id="4" name="Tijdelijke aanduiding voor inhoud 3">
            <a:extLst>
              <a:ext uri="{FF2B5EF4-FFF2-40B4-BE49-F238E27FC236}">
                <a16:creationId xmlns:a16="http://schemas.microsoft.com/office/drawing/2014/main" id="{2CDCEA2F-69B1-89B0-8FF4-5DB0549FD0AF}"/>
              </a:ext>
            </a:extLst>
          </p:cNvPr>
          <p:cNvGraphicFramePr>
            <a:graphicFrameLocks noGrp="1"/>
          </p:cNvGraphicFramePr>
          <p:nvPr>
            <p:ph idx="1"/>
          </p:nvPr>
        </p:nvGraphicFramePr>
        <p:xfrm>
          <a:off x="5033818" y="0"/>
          <a:ext cx="7417722" cy="6918124"/>
        </p:xfrm>
        <a:graphic>
          <a:graphicData uri="http://schemas.openxmlformats.org/drawingml/2006/table">
            <a:tbl>
              <a:tblPr firstRow="1" bandRow="1">
                <a:tableStyleId>{5C22544A-7EE6-4342-B048-85BDC9FD1C3A}</a:tableStyleId>
              </a:tblPr>
              <a:tblGrid>
                <a:gridCol w="2912172">
                  <a:extLst>
                    <a:ext uri="{9D8B030D-6E8A-4147-A177-3AD203B41FA5}">
                      <a16:colId xmlns:a16="http://schemas.microsoft.com/office/drawing/2014/main" val="622507860"/>
                    </a:ext>
                  </a:extLst>
                </a:gridCol>
                <a:gridCol w="2252775">
                  <a:extLst>
                    <a:ext uri="{9D8B030D-6E8A-4147-A177-3AD203B41FA5}">
                      <a16:colId xmlns:a16="http://schemas.microsoft.com/office/drawing/2014/main" val="2118665350"/>
                    </a:ext>
                  </a:extLst>
                </a:gridCol>
                <a:gridCol w="2252775">
                  <a:extLst>
                    <a:ext uri="{9D8B030D-6E8A-4147-A177-3AD203B41FA5}">
                      <a16:colId xmlns:a16="http://schemas.microsoft.com/office/drawing/2014/main" val="409869239"/>
                    </a:ext>
                  </a:extLst>
                </a:gridCol>
              </a:tblGrid>
              <a:tr h="189182">
                <a:tc>
                  <a:txBody>
                    <a:bodyPr/>
                    <a:lstStyle/>
                    <a:p>
                      <a:pPr fontAlgn="auto" hangingPunct="1">
                        <a:lnSpc>
                          <a:spcPct val="107000"/>
                        </a:lnSpc>
                      </a:pPr>
                      <a:r>
                        <a:rPr lang="nl-NL" sz="1600">
                          <a:effectLst/>
                          <a:latin typeface="+mj-lt"/>
                          <a:ea typeface="Times New Roman" panose="02020603050405020304" pitchFamily="18" charset="0"/>
                          <a:cs typeface="Times New Roman" panose="02020603050405020304" pitchFamily="18" charset="0"/>
                        </a:rPr>
                        <a:t>IM-metingen kolom</a:t>
                      </a:r>
                    </a:p>
                  </a:txBody>
                  <a:tcPr marL="29495" marR="29495" marT="0" marB="0" anchor="ctr"/>
                </a:tc>
                <a:tc>
                  <a:txBody>
                    <a:bodyPr/>
                    <a:lstStyle/>
                    <a:p>
                      <a:pPr fontAlgn="auto" hangingPunct="1">
                        <a:lnSpc>
                          <a:spcPct val="107000"/>
                        </a:lnSpc>
                      </a:pPr>
                      <a:r>
                        <a:rPr lang="nl-NL" sz="1600">
                          <a:effectLst/>
                          <a:latin typeface="+mj-lt"/>
                        </a:rPr>
                        <a:t>Meetwaarde chemisch</a:t>
                      </a:r>
                      <a:endParaRPr lang="nl-NL" sz="1600">
                        <a:effectLst/>
                        <a:latin typeface="+mj-lt"/>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latin typeface="+mj-lt"/>
                        </a:rPr>
                        <a:t>Meetwaarde biologisch</a:t>
                      </a:r>
                      <a:endParaRPr lang="nl-NL" sz="1600">
                        <a:effectLst/>
                        <a:latin typeface="+mj-lt"/>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591536016"/>
                  </a:ext>
                </a:extLst>
              </a:tr>
              <a:tr h="309223">
                <a:tc>
                  <a:txBody>
                    <a:bodyPr/>
                    <a:lstStyle/>
                    <a:p>
                      <a:pPr fontAlgn="auto" hangingPunct="1">
                        <a:lnSpc>
                          <a:spcPct val="107000"/>
                        </a:lnSpc>
                      </a:pPr>
                      <a:r>
                        <a:rPr lang="nl-NL" sz="1600">
                          <a:effectLst/>
                        </a:rPr>
                        <a:t>Meetobject.Namespace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NL00</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NL37</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600806146"/>
                  </a:ext>
                </a:extLst>
              </a:tr>
              <a:tr h="309223">
                <a:tc>
                  <a:txBody>
                    <a:bodyPr/>
                    <a:lstStyle/>
                    <a:p>
                      <a:pPr fontAlgn="auto" hangingPunct="1">
                        <a:lnSpc>
                          <a:spcPct val="107000"/>
                        </a:lnSpc>
                      </a:pPr>
                      <a:r>
                        <a:rPr lang="nl-NL" sz="1600">
                          <a:effectLst/>
                        </a:rPr>
                        <a:t>Meetobject.lokaalID</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dirty="0">
                          <a:effectLst/>
                        </a:rPr>
                        <a:t>0001BD</a:t>
                      </a:r>
                      <a:endParaRPr lang="nl-NL" sz="16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AKM20</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039630328"/>
                  </a:ext>
                </a:extLst>
              </a:tr>
              <a:tr h="309223">
                <a:tc>
                  <a:txBody>
                    <a:bodyPr/>
                    <a:lstStyle/>
                    <a:p>
                      <a:pPr fontAlgn="auto" hangingPunct="1">
                        <a:lnSpc>
                          <a:spcPct val="107000"/>
                        </a:lnSpc>
                      </a:pPr>
                      <a:r>
                        <a:rPr lang="nl-NL" sz="1600">
                          <a:effectLst/>
                        </a:rPr>
                        <a:t>Namespace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NL99</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NL37</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801840441"/>
                  </a:ext>
                </a:extLst>
              </a:tr>
              <a:tr h="367603">
                <a:tc>
                  <a:txBody>
                    <a:bodyPr/>
                    <a:lstStyle/>
                    <a:p>
                      <a:pPr fontAlgn="auto" hangingPunct="1">
                        <a:lnSpc>
                          <a:spcPct val="107000"/>
                        </a:lnSpc>
                      </a:pPr>
                      <a:r>
                        <a:rPr lang="nl-NL" sz="1600">
                          <a:effectLst/>
                        </a:rPr>
                        <a:t>Monster.lokaalID</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MN137</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AKM20_2023ZE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9957517"/>
                  </a:ext>
                </a:extLst>
              </a:tr>
              <a:tr h="309223">
                <a:tc>
                  <a:txBody>
                    <a:bodyPr/>
                    <a:lstStyle/>
                    <a:p>
                      <a:pPr fontAlgn="auto" hangingPunct="1">
                        <a:lnSpc>
                          <a:spcPct val="107000"/>
                        </a:lnSpc>
                      </a:pPr>
                      <a:r>
                        <a:rPr lang="nl-NL" sz="1600">
                          <a:effectLst/>
                        </a:rPr>
                        <a:t>MonsterCompartiment.code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tc>
                <a:tc>
                  <a:txBody>
                    <a:bodyPr/>
                    <a:lstStyle/>
                    <a:p>
                      <a:pPr fontAlgn="auto" hangingPunct="1">
                        <a:lnSpc>
                          <a:spcPct val="107000"/>
                        </a:lnSpc>
                      </a:pPr>
                      <a:r>
                        <a:rPr lang="nl-NL" sz="1600">
                          <a:effectLst/>
                        </a:rPr>
                        <a:t>OW</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549230707"/>
                  </a:ext>
                </a:extLst>
              </a:tr>
              <a:tr h="309223">
                <a:tc>
                  <a:txBody>
                    <a:bodyPr/>
                    <a:lstStyle/>
                    <a:p>
                      <a:pPr fontAlgn="auto" hangingPunct="1">
                        <a:lnSpc>
                          <a:spcPct val="107000"/>
                        </a:lnSpc>
                      </a:pPr>
                      <a:r>
                        <a:rPr lang="nl-NL" sz="1600">
                          <a:effectLst/>
                        </a:rPr>
                        <a:t>Bemonsteringsapparaat.code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tc>
                <a:tc>
                  <a:txBody>
                    <a:bodyPr/>
                    <a:lstStyle/>
                    <a:p>
                      <a:pPr fontAlgn="auto" hangingPunct="1">
                        <a:lnSpc>
                          <a:spcPct val="107000"/>
                        </a:lnSpc>
                      </a:pP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588192178"/>
                  </a:ext>
                </a:extLst>
              </a:tr>
              <a:tr h="309223">
                <a:tc>
                  <a:txBody>
                    <a:bodyPr/>
                    <a:lstStyle/>
                    <a:p>
                      <a:pPr fontAlgn="auto" hangingPunct="1">
                        <a:lnSpc>
                          <a:spcPct val="107000"/>
                        </a:lnSpc>
                      </a:pPr>
                      <a:r>
                        <a:rPr lang="nl-NL" sz="1600">
                          <a:effectLst/>
                        </a:rPr>
                        <a:t>Meetwaarde.lokaalID</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401</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407</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666030184"/>
                  </a:ext>
                </a:extLst>
              </a:tr>
              <a:tr h="309223">
                <a:tc>
                  <a:txBody>
                    <a:bodyPr/>
                    <a:lstStyle/>
                    <a:p>
                      <a:pPr fontAlgn="auto" hangingPunct="1">
                        <a:lnSpc>
                          <a:spcPct val="107000"/>
                        </a:lnSpc>
                      </a:pPr>
                      <a:r>
                        <a:rPr lang="nl-NL" sz="1600">
                          <a:effectLst/>
                        </a:rPr>
                        <a:t>Resultaatdatum</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nl-NL" sz="1600">
                          <a:effectLst/>
                        </a:rPr>
                        <a:t>2023-03-23</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2023-03-16</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726053545"/>
                  </a:ext>
                </a:extLst>
              </a:tr>
              <a:tr h="309223">
                <a:tc>
                  <a:txBody>
                    <a:bodyPr/>
                    <a:lstStyle/>
                    <a:p>
                      <a:pPr fontAlgn="auto" hangingPunct="1">
                        <a:lnSpc>
                          <a:spcPct val="107000"/>
                        </a:lnSpc>
                      </a:pPr>
                      <a:r>
                        <a:rPr lang="nl-NL" sz="1600">
                          <a:effectLst/>
                        </a:rPr>
                        <a:t>Begindatum</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nl-NL" sz="1600">
                          <a:effectLst/>
                        </a:rPr>
                        <a:t>2023-03-16</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2023-03-16</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886573936"/>
                  </a:ext>
                </a:extLst>
              </a:tr>
              <a:tr h="309223">
                <a:tc>
                  <a:txBody>
                    <a:bodyPr/>
                    <a:lstStyle/>
                    <a:p>
                      <a:pPr fontAlgn="auto" hangingPunct="1">
                        <a:lnSpc>
                          <a:spcPct val="107000"/>
                        </a:lnSpc>
                      </a:pPr>
                      <a:r>
                        <a:rPr lang="nl-NL" sz="1600">
                          <a:effectLst/>
                        </a:rPr>
                        <a:t>Begintijd</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13:30:00</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tc>
                <a:extLst>
                  <a:ext uri="{0D108BD9-81ED-4DB2-BD59-A6C34878D82A}">
                    <a16:rowId xmlns:a16="http://schemas.microsoft.com/office/drawing/2014/main" val="3344492011"/>
                  </a:ext>
                </a:extLst>
              </a:tr>
              <a:tr h="309223">
                <a:tc>
                  <a:txBody>
                    <a:bodyPr/>
                    <a:lstStyle/>
                    <a:p>
                      <a:pPr fontAlgn="auto" hangingPunct="1">
                        <a:lnSpc>
                          <a:spcPct val="107000"/>
                        </a:lnSpc>
                      </a:pPr>
                      <a:r>
                        <a:rPr lang="nl-NL" sz="1600">
                          <a:effectLst/>
                        </a:rPr>
                        <a:t>Grootheid.code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CONCTTE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AANTL</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1228192564"/>
                  </a:ext>
                </a:extLst>
              </a:tr>
              <a:tr h="309223">
                <a:tc>
                  <a:txBody>
                    <a:bodyPr/>
                    <a:lstStyle/>
                    <a:p>
                      <a:pPr fontAlgn="auto" hangingPunct="1">
                        <a:lnSpc>
                          <a:spcPct val="107000"/>
                        </a:lnSpc>
                      </a:pPr>
                      <a:r>
                        <a:rPr lang="nl-NL" sz="1600">
                          <a:effectLst/>
                        </a:rPr>
                        <a:t>Parameter.code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SARS-CoV-2</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164854592"/>
                  </a:ext>
                </a:extLst>
              </a:tr>
              <a:tr h="309223">
                <a:tc>
                  <a:txBody>
                    <a:bodyPr/>
                    <a:lstStyle/>
                    <a:p>
                      <a:pPr fontAlgn="auto" hangingPunct="1">
                        <a:lnSpc>
                          <a:spcPct val="107000"/>
                        </a:lnSpc>
                      </a:pPr>
                      <a:r>
                        <a:rPr lang="nl-NL" sz="1600">
                          <a:effectLst/>
                        </a:rPr>
                        <a:t>Biotaxon.naam</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tc>
                <a:tc>
                  <a:txBody>
                    <a:bodyPr/>
                    <a:lstStyle/>
                    <a:p>
                      <a:pPr fontAlgn="auto" hangingPunct="1">
                        <a:lnSpc>
                          <a:spcPct val="107000"/>
                        </a:lnSpc>
                      </a:pPr>
                      <a:r>
                        <a:rPr lang="nl-NL" sz="1600">
                          <a:effectLst/>
                        </a:rPr>
                        <a:t>Rhodeus sericeus</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314346822"/>
                  </a:ext>
                </a:extLst>
              </a:tr>
              <a:tr h="309223">
                <a:tc>
                  <a:txBody>
                    <a:bodyPr/>
                    <a:lstStyle/>
                    <a:p>
                      <a:pPr fontAlgn="auto" hangingPunct="1">
                        <a:lnSpc>
                          <a:spcPct val="107000"/>
                        </a:lnSpc>
                      </a:pPr>
                      <a:r>
                        <a:rPr lang="nl-NL" sz="1600">
                          <a:effectLst/>
                        </a:rPr>
                        <a:t>Hoedanigheid.code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NVT</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NVT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393804833"/>
                  </a:ext>
                </a:extLst>
              </a:tr>
              <a:tr h="309223">
                <a:tc>
                  <a:txBody>
                    <a:bodyPr/>
                    <a:lstStyle/>
                    <a:p>
                      <a:pPr fontAlgn="auto" hangingPunct="1">
                        <a:lnSpc>
                          <a:spcPct val="107000"/>
                        </a:lnSpc>
                      </a:pPr>
                      <a:r>
                        <a:rPr lang="nl-NL" sz="1600">
                          <a:effectLst/>
                        </a:rPr>
                        <a:t>AnalyseCompartiment.code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OW</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OW</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316897561"/>
                  </a:ext>
                </a:extLst>
              </a:tr>
              <a:tr h="309223">
                <a:tc>
                  <a:txBody>
                    <a:bodyPr/>
                    <a:lstStyle/>
                    <a:p>
                      <a:pPr fontAlgn="auto" hangingPunct="1">
                        <a:lnSpc>
                          <a:spcPct val="107000"/>
                        </a:lnSpc>
                      </a:pPr>
                      <a:r>
                        <a:rPr lang="nl-NL" sz="1600">
                          <a:effectLst/>
                        </a:rPr>
                        <a:t>Numeriekewaarde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0.03</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5.3</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327895750"/>
                  </a:ext>
                </a:extLst>
              </a:tr>
              <a:tr h="309223">
                <a:tc>
                  <a:txBody>
                    <a:bodyPr/>
                    <a:lstStyle/>
                    <a:p>
                      <a:pPr fontAlgn="auto" hangingPunct="1">
                        <a:lnSpc>
                          <a:spcPct val="107000"/>
                        </a:lnSpc>
                      </a:pPr>
                      <a:r>
                        <a:rPr lang="nl-NL" sz="1600">
                          <a:effectLst/>
                        </a:rPr>
                        <a:t>Eenheid.code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dirty="0" err="1">
                          <a:effectLst/>
                        </a:rPr>
                        <a:t>ng</a:t>
                      </a:r>
                      <a:r>
                        <a:rPr lang="nl-NL" sz="1600" dirty="0">
                          <a:effectLst/>
                        </a:rPr>
                        <a:t>/l</a:t>
                      </a:r>
                      <a:endParaRPr lang="nl-NL" sz="16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n/l</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1595188938"/>
                  </a:ext>
                </a:extLst>
              </a:tr>
              <a:tr h="309223">
                <a:tc>
                  <a:txBody>
                    <a:bodyPr/>
                    <a:lstStyle/>
                    <a:p>
                      <a:pPr fontAlgn="auto" hangingPunct="1">
                        <a:lnSpc>
                          <a:spcPct val="107000"/>
                        </a:lnSpc>
                      </a:pPr>
                      <a:r>
                        <a:rPr lang="nl-NL" sz="1600">
                          <a:effectLst/>
                        </a:rPr>
                        <a:t>Lengteklasse.code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VL-004cm</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VL-009cm</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782667617"/>
                  </a:ext>
                </a:extLst>
              </a:tr>
              <a:tr h="309223">
                <a:tc>
                  <a:txBody>
                    <a:bodyPr/>
                    <a:lstStyle/>
                    <a:p>
                      <a:pPr fontAlgn="auto" hangingPunct="1">
                        <a:lnSpc>
                          <a:spcPct val="107000"/>
                        </a:lnSpc>
                      </a:pPr>
                      <a:r>
                        <a:rPr lang="nl-NL" sz="1600">
                          <a:effectLst/>
                        </a:rPr>
                        <a:t>Levensvorm.code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 </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LV-SOL</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928059574"/>
                  </a:ext>
                </a:extLst>
              </a:tr>
              <a:tr h="367603">
                <a:tc>
                  <a:txBody>
                    <a:bodyPr/>
                    <a:lstStyle/>
                    <a:p>
                      <a:pPr fontAlgn="auto" hangingPunct="1">
                        <a:lnSpc>
                          <a:spcPct val="107000"/>
                        </a:lnSpc>
                      </a:pPr>
                      <a:r>
                        <a:rPr lang="nl-NL" sz="1600">
                          <a:effectLst/>
                        </a:rPr>
                        <a:t>Waardebewerkingsmethode.code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NVT</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NVT</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3207805638"/>
                  </a:ext>
                </a:extLst>
              </a:tr>
              <a:tr h="367603">
                <a:tc>
                  <a:txBody>
                    <a:bodyPr/>
                    <a:lstStyle/>
                    <a:p>
                      <a:pPr fontAlgn="auto" hangingPunct="1">
                        <a:lnSpc>
                          <a:spcPct val="107000"/>
                        </a:lnSpc>
                      </a:pPr>
                      <a:r>
                        <a:rPr lang="nl-NL" sz="1600">
                          <a:effectLst/>
                        </a:rPr>
                        <a:t>Waardebepalingsmethode.code</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a:effectLst/>
                        </a:rPr>
                        <a:t>ISO-12345</a:t>
                      </a:r>
                      <a:endParaRPr lang="nl-NL" sz="160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tc>
                  <a:txBody>
                    <a:bodyPr/>
                    <a:lstStyle/>
                    <a:p>
                      <a:pPr fontAlgn="auto" hangingPunct="1">
                        <a:lnSpc>
                          <a:spcPct val="107000"/>
                        </a:lnSpc>
                      </a:pPr>
                      <a:r>
                        <a:rPr lang="nl-NL" sz="1600" dirty="0">
                          <a:effectLst/>
                        </a:rPr>
                        <a:t>HH-W13A:2010</a:t>
                      </a:r>
                      <a:endParaRPr lang="nl-NL" sz="16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29495" marR="29495" marT="0" marB="0" anchor="ctr"/>
                </a:tc>
                <a:extLst>
                  <a:ext uri="{0D108BD9-81ED-4DB2-BD59-A6C34878D82A}">
                    <a16:rowId xmlns:a16="http://schemas.microsoft.com/office/drawing/2014/main" val="2613953921"/>
                  </a:ext>
                </a:extLst>
              </a:tr>
            </a:tbl>
          </a:graphicData>
        </a:graphic>
      </p:graphicFrame>
      <p:sp>
        <p:nvSpPr>
          <p:cNvPr id="5" name="Tijdelijke aanduiding voor inhoud 2">
            <a:extLst>
              <a:ext uri="{FF2B5EF4-FFF2-40B4-BE49-F238E27FC236}">
                <a16:creationId xmlns:a16="http://schemas.microsoft.com/office/drawing/2014/main" id="{DBF80AC0-520B-3A4A-B166-741F7C5547D8}"/>
              </a:ext>
            </a:extLst>
          </p:cNvPr>
          <p:cNvSpPr txBox="1">
            <a:spLocks/>
          </p:cNvSpPr>
          <p:nvPr/>
        </p:nvSpPr>
        <p:spPr>
          <a:xfrm>
            <a:off x="249382" y="1727558"/>
            <a:ext cx="4784435" cy="50426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14285"/>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rgbClr val="014285"/>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rgbClr val="014285"/>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rgbClr val="014285"/>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rgbClr val="014285"/>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600" dirty="0">
                <a:latin typeface="+mj-lt"/>
              </a:rPr>
              <a:t>Twee meetwaarden</a:t>
            </a:r>
            <a:br>
              <a:rPr lang="nl-NL" sz="2600" dirty="0">
                <a:latin typeface="+mj-lt"/>
              </a:rPr>
            </a:br>
            <a:r>
              <a:rPr lang="nl-NL" sz="2600" dirty="0">
                <a:latin typeface="+mj-lt"/>
              </a:rPr>
              <a:t>chemisch en biologisch</a:t>
            </a:r>
          </a:p>
          <a:p>
            <a:r>
              <a:rPr lang="nl-NL" sz="2600" dirty="0">
                <a:latin typeface="+mj-lt"/>
              </a:rPr>
              <a:t>Conform </a:t>
            </a:r>
            <a:r>
              <a:rPr lang="nl-NL" sz="2600" dirty="0" err="1">
                <a:latin typeface="+mj-lt"/>
              </a:rPr>
              <a:t>Aquo</a:t>
            </a:r>
            <a:r>
              <a:rPr lang="nl-NL" sz="2600" dirty="0">
                <a:latin typeface="+mj-lt"/>
              </a:rPr>
              <a:t>-standaard:</a:t>
            </a:r>
            <a:br>
              <a:rPr lang="nl-NL" sz="2600" dirty="0">
                <a:latin typeface="+mj-lt"/>
              </a:rPr>
            </a:br>
            <a:r>
              <a:rPr lang="nl-NL" sz="2600" dirty="0" err="1">
                <a:latin typeface="+mj-lt"/>
              </a:rPr>
              <a:t>Niv</a:t>
            </a:r>
            <a:r>
              <a:rPr lang="nl-NL" sz="2600" dirty="0">
                <a:latin typeface="+mj-lt"/>
              </a:rPr>
              <a:t>. 1: Semantisch valide!</a:t>
            </a:r>
          </a:p>
          <a:p>
            <a:pPr lvl="1"/>
            <a:r>
              <a:rPr lang="nl-NL" sz="2200" dirty="0">
                <a:latin typeface="+mj-lt"/>
              </a:rPr>
              <a:t>Domeinwaarden</a:t>
            </a:r>
          </a:p>
          <a:p>
            <a:pPr lvl="1"/>
            <a:r>
              <a:rPr lang="nl-NL" sz="2200" dirty="0">
                <a:latin typeface="+mj-lt"/>
              </a:rPr>
              <a:t>IM Metingen</a:t>
            </a:r>
          </a:p>
          <a:p>
            <a:pPr marL="457200" lvl="1" indent="0">
              <a:buNone/>
            </a:pPr>
            <a:r>
              <a:rPr lang="nl-NL" sz="2200" i="1" dirty="0">
                <a:latin typeface="+mj-lt"/>
              </a:rPr>
              <a:t>Dus geen blokkades bij levering</a:t>
            </a:r>
          </a:p>
          <a:p>
            <a:endParaRPr lang="nl-NL" sz="2600" dirty="0">
              <a:latin typeface="+mj-lt"/>
            </a:endParaRPr>
          </a:p>
          <a:p>
            <a:r>
              <a:rPr lang="nl-NL" sz="2600" b="1" i="1" dirty="0">
                <a:latin typeface="+mj-lt"/>
              </a:rPr>
              <a:t>Vraag:</a:t>
            </a:r>
            <a:r>
              <a:rPr lang="nl-NL" sz="2600" b="1" dirty="0">
                <a:latin typeface="+mj-lt"/>
              </a:rPr>
              <a:t> </a:t>
            </a:r>
            <a:br>
              <a:rPr lang="nl-NL" sz="2600" b="1" dirty="0">
                <a:latin typeface="+mj-lt"/>
              </a:rPr>
            </a:br>
            <a:r>
              <a:rPr lang="nl-NL" sz="2600" b="1" dirty="0">
                <a:latin typeface="+mj-lt"/>
              </a:rPr>
              <a:t>Welke </a:t>
            </a:r>
            <a:r>
              <a:rPr lang="nl-NL" sz="2600" b="1" dirty="0" err="1">
                <a:latin typeface="+mj-lt"/>
              </a:rPr>
              <a:t>Datavalidatiesregels</a:t>
            </a:r>
            <a:r>
              <a:rPr lang="nl-NL" sz="2600" b="1" dirty="0">
                <a:latin typeface="+mj-lt"/>
              </a:rPr>
              <a:t> </a:t>
            </a:r>
            <a:br>
              <a:rPr lang="nl-NL" sz="2600" b="1" dirty="0">
                <a:latin typeface="+mj-lt"/>
              </a:rPr>
            </a:br>
            <a:r>
              <a:rPr lang="nl-NL" sz="2600" b="1" dirty="0">
                <a:latin typeface="+mj-lt"/>
              </a:rPr>
              <a:t>zijn er mogelijk?</a:t>
            </a:r>
            <a:endParaRPr lang="nl-NL" b="1" dirty="0">
              <a:latin typeface="+mj-lt"/>
            </a:endParaRPr>
          </a:p>
          <a:p>
            <a:endParaRPr lang="nl-NL" dirty="0"/>
          </a:p>
          <a:p>
            <a:endParaRPr lang="nl-NL" dirty="0"/>
          </a:p>
          <a:p>
            <a:endParaRPr lang="nl-NL" dirty="0"/>
          </a:p>
        </p:txBody>
      </p:sp>
      <p:pic>
        <p:nvPicPr>
          <p:cNvPr id="6" name="Picture 2" descr="Aquo-standaard | Informatiehuis Water">
            <a:extLst>
              <a:ext uri="{FF2B5EF4-FFF2-40B4-BE49-F238E27FC236}">
                <a16:creationId xmlns:a16="http://schemas.microsoft.com/office/drawing/2014/main" id="{2EAE962F-5B97-D877-5944-186795AF6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353" y="3503771"/>
            <a:ext cx="1072310" cy="7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4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9B2CC0-A180-4A7C-AF8F-D6F10CC3072E}"/>
              </a:ext>
            </a:extLst>
          </p:cNvPr>
          <p:cNvSpPr>
            <a:spLocks noGrp="1"/>
          </p:cNvSpPr>
          <p:nvPr>
            <p:ph type="title"/>
          </p:nvPr>
        </p:nvSpPr>
        <p:spPr/>
        <p:txBody>
          <a:bodyPr>
            <a:normAutofit/>
          </a:bodyPr>
          <a:lstStyle/>
          <a:p>
            <a:r>
              <a:rPr lang="nl-NL" dirty="0">
                <a:latin typeface="+mj-lt"/>
              </a:rPr>
              <a:t>Voorbeeld Landelijke Enquête Waterkwaliteit</a:t>
            </a:r>
          </a:p>
        </p:txBody>
      </p:sp>
      <p:sp>
        <p:nvSpPr>
          <p:cNvPr id="3" name="Tijdelijke aanduiding voor inhoud 2">
            <a:extLst>
              <a:ext uri="{FF2B5EF4-FFF2-40B4-BE49-F238E27FC236}">
                <a16:creationId xmlns:a16="http://schemas.microsoft.com/office/drawing/2014/main" id="{C4EE6784-3BB5-4117-9644-E5133C02E2A6}"/>
              </a:ext>
            </a:extLst>
          </p:cNvPr>
          <p:cNvSpPr>
            <a:spLocks noGrp="1"/>
          </p:cNvSpPr>
          <p:nvPr>
            <p:ph idx="1"/>
          </p:nvPr>
        </p:nvSpPr>
        <p:spPr>
          <a:xfrm>
            <a:off x="609599" y="1545975"/>
            <a:ext cx="5486401" cy="5159625"/>
          </a:xfrm>
        </p:spPr>
        <p:txBody>
          <a:bodyPr>
            <a:normAutofit/>
          </a:bodyPr>
          <a:lstStyle/>
          <a:p>
            <a:r>
              <a:rPr lang="nl-NL" dirty="0" err="1">
                <a:latin typeface="+mj-lt"/>
              </a:rPr>
              <a:t>Datavalidaties</a:t>
            </a:r>
            <a:r>
              <a:rPr lang="nl-NL" dirty="0">
                <a:latin typeface="+mj-lt"/>
              </a:rPr>
              <a:t> Meetpunten</a:t>
            </a:r>
          </a:p>
          <a:p>
            <a:pPr lvl="1"/>
            <a:r>
              <a:rPr lang="nl-NL" dirty="0">
                <a:latin typeface="+mj-lt"/>
              </a:rPr>
              <a:t>Consistentie met andere datasets</a:t>
            </a:r>
          </a:p>
          <a:p>
            <a:pPr lvl="1"/>
            <a:r>
              <a:rPr lang="nl-NL" dirty="0">
                <a:latin typeface="+mj-lt"/>
              </a:rPr>
              <a:t>Geometrische </a:t>
            </a:r>
            <a:r>
              <a:rPr lang="nl-NL" dirty="0" err="1">
                <a:latin typeface="+mj-lt"/>
              </a:rPr>
              <a:t>validaties</a:t>
            </a:r>
            <a:r>
              <a:rPr lang="nl-NL" dirty="0">
                <a:latin typeface="+mj-lt"/>
              </a:rPr>
              <a:t> op meetpunten</a:t>
            </a:r>
          </a:p>
          <a:p>
            <a:pPr lvl="2"/>
            <a:r>
              <a:rPr lang="nl-NL" dirty="0">
                <a:latin typeface="+mj-lt"/>
              </a:rPr>
              <a:t>Liggen ze in Nederland?</a:t>
            </a:r>
          </a:p>
          <a:p>
            <a:pPr lvl="2"/>
            <a:r>
              <a:rPr lang="nl-NL" dirty="0">
                <a:latin typeface="+mj-lt"/>
              </a:rPr>
              <a:t>Liggen ze in het water?</a:t>
            </a:r>
          </a:p>
          <a:p>
            <a:pPr lvl="2"/>
            <a:r>
              <a:rPr lang="nl-NL" dirty="0">
                <a:latin typeface="+mj-lt"/>
              </a:rPr>
              <a:t>Ligt er 1 of meer op één XY-locatie?</a:t>
            </a:r>
          </a:p>
          <a:p>
            <a:pPr lvl="1"/>
            <a:r>
              <a:rPr lang="nl-NL" dirty="0">
                <a:latin typeface="+mj-lt"/>
              </a:rPr>
              <a:t>Statistische analyses</a:t>
            </a:r>
          </a:p>
          <a:p>
            <a:pPr lvl="2"/>
            <a:r>
              <a:rPr lang="nl-NL" dirty="0">
                <a:latin typeface="+mj-lt"/>
              </a:rPr>
              <a:t>Datakwantiteit per jaar per meetpunt, parameters</a:t>
            </a:r>
          </a:p>
          <a:p>
            <a:pPr lvl="2"/>
            <a:r>
              <a:rPr lang="nl-NL" dirty="0">
                <a:latin typeface="+mj-lt"/>
              </a:rPr>
              <a:t>Etc.</a:t>
            </a:r>
          </a:p>
          <a:p>
            <a:pPr lvl="1"/>
            <a:endParaRPr lang="nl-NL" dirty="0"/>
          </a:p>
          <a:p>
            <a:pPr lvl="2"/>
            <a:endParaRPr lang="nl-NL" dirty="0"/>
          </a:p>
          <a:p>
            <a:pPr lvl="2"/>
            <a:endParaRPr lang="nl-NL" dirty="0"/>
          </a:p>
          <a:p>
            <a:pPr lvl="2"/>
            <a:endParaRPr lang="nl-NL" dirty="0"/>
          </a:p>
          <a:p>
            <a:pPr lvl="2"/>
            <a:endParaRPr lang="nl-NL" dirty="0"/>
          </a:p>
          <a:p>
            <a:pPr lvl="2"/>
            <a:endParaRPr lang="nl-NL" dirty="0"/>
          </a:p>
          <a:p>
            <a:endParaRPr lang="nl-NL" dirty="0"/>
          </a:p>
          <a:p>
            <a:pPr marL="0" indent="0">
              <a:buNone/>
            </a:pPr>
            <a:endParaRPr lang="nl-NL" dirty="0"/>
          </a:p>
          <a:p>
            <a:pPr lvl="1"/>
            <a:endParaRPr lang="nl-NL" dirty="0"/>
          </a:p>
        </p:txBody>
      </p:sp>
      <p:pic>
        <p:nvPicPr>
          <p:cNvPr id="5" name="Afbeelding 4">
            <a:extLst>
              <a:ext uri="{FF2B5EF4-FFF2-40B4-BE49-F238E27FC236}">
                <a16:creationId xmlns:a16="http://schemas.microsoft.com/office/drawing/2014/main" id="{AB001037-B3C6-23FF-E668-AF76C38F0CB9}"/>
              </a:ext>
            </a:extLst>
          </p:cNvPr>
          <p:cNvPicPr>
            <a:picLocks noChangeAspect="1"/>
          </p:cNvPicPr>
          <p:nvPr/>
        </p:nvPicPr>
        <p:blipFill>
          <a:blip r:embed="rId3"/>
          <a:stretch>
            <a:fillRect/>
          </a:stretch>
        </p:blipFill>
        <p:spPr>
          <a:xfrm>
            <a:off x="6440129" y="1545975"/>
            <a:ext cx="4208206" cy="5159625"/>
          </a:xfrm>
          <a:prstGeom prst="rect">
            <a:avLst/>
          </a:prstGeom>
        </p:spPr>
      </p:pic>
    </p:spTree>
    <p:extLst>
      <p:ext uri="{BB962C8B-B14F-4D97-AF65-F5344CB8AC3E}">
        <p14:creationId xmlns:p14="http://schemas.microsoft.com/office/powerpoint/2010/main" val="261523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E0D86-9E34-4127-8642-63D0E58310E8}"/>
              </a:ext>
            </a:extLst>
          </p:cNvPr>
          <p:cNvSpPr>
            <a:spLocks noGrp="1"/>
          </p:cNvSpPr>
          <p:nvPr>
            <p:ph type="title"/>
          </p:nvPr>
        </p:nvSpPr>
        <p:spPr/>
        <p:txBody>
          <a:bodyPr>
            <a:normAutofit/>
          </a:bodyPr>
          <a:lstStyle/>
          <a:p>
            <a:r>
              <a:rPr lang="nl-NL" dirty="0">
                <a:effectLst>
                  <a:outerShdw blurRad="38100" dist="38100" dir="2700000" algn="tl">
                    <a:srgbClr val="000000">
                      <a:alpha val="43137"/>
                    </a:srgbClr>
                  </a:outerShdw>
                </a:effectLst>
                <a:latin typeface="+mj-lt"/>
              </a:rPr>
              <a:t>Informatiehuis Water</a:t>
            </a:r>
          </a:p>
        </p:txBody>
      </p:sp>
      <p:pic>
        <p:nvPicPr>
          <p:cNvPr id="10" name="Afbeelding 9" descr="Afbeelding met zitten&#10;&#10;Automatisch gegenereerde beschrijving">
            <a:extLst>
              <a:ext uri="{FF2B5EF4-FFF2-40B4-BE49-F238E27FC236}">
                <a16:creationId xmlns:a16="http://schemas.microsoft.com/office/drawing/2014/main" id="{438691F9-F084-4A83-86B8-436C3B734A5C}"/>
              </a:ext>
            </a:extLst>
          </p:cNvPr>
          <p:cNvPicPr>
            <a:picLocks noChangeAspect="1"/>
          </p:cNvPicPr>
          <p:nvPr/>
        </p:nvPicPr>
        <p:blipFill>
          <a:blip r:embed="rId3"/>
          <a:stretch>
            <a:fillRect/>
          </a:stretch>
        </p:blipFill>
        <p:spPr>
          <a:xfrm>
            <a:off x="2213214" y="1615446"/>
            <a:ext cx="8530683" cy="1225365"/>
          </a:xfrm>
          <a:prstGeom prst="rect">
            <a:avLst/>
          </a:prstGeom>
        </p:spPr>
      </p:pic>
      <p:sp>
        <p:nvSpPr>
          <p:cNvPr id="5" name="Tijdelijke aanduiding voor inhoud 4">
            <a:extLst>
              <a:ext uri="{FF2B5EF4-FFF2-40B4-BE49-F238E27FC236}">
                <a16:creationId xmlns:a16="http://schemas.microsoft.com/office/drawing/2014/main" id="{91FBB841-2047-4B8A-B794-1A1B609BF45E}"/>
              </a:ext>
            </a:extLst>
          </p:cNvPr>
          <p:cNvSpPr>
            <a:spLocks noGrp="1"/>
          </p:cNvSpPr>
          <p:nvPr>
            <p:ph idx="1"/>
          </p:nvPr>
        </p:nvSpPr>
        <p:spPr>
          <a:xfrm>
            <a:off x="5439747" y="2971888"/>
            <a:ext cx="6551947" cy="3556646"/>
          </a:xfrm>
        </p:spPr>
        <p:txBody>
          <a:bodyPr>
            <a:normAutofit fontScale="92500" lnSpcReduction="20000"/>
          </a:bodyPr>
          <a:lstStyle/>
          <a:p>
            <a:pPr marL="0" indent="0" defTabSz="685725">
              <a:buNone/>
              <a:defRPr/>
            </a:pPr>
            <a:r>
              <a:rPr lang="nl-NL" dirty="0">
                <a:solidFill>
                  <a:schemeClr val="tx2">
                    <a:lumMod val="60000"/>
                    <a:lumOff val="40000"/>
                  </a:schemeClr>
                </a:solidFill>
                <a:effectLst>
                  <a:outerShdw blurRad="38100" dist="38100" dir="2700000" algn="tl">
                    <a:srgbClr val="000000">
                      <a:alpha val="43137"/>
                    </a:srgbClr>
                  </a:outerShdw>
                </a:effectLst>
              </a:rPr>
              <a:t>Visie: 	</a:t>
            </a:r>
            <a:r>
              <a:rPr lang="nl-NL" dirty="0">
                <a:solidFill>
                  <a:schemeClr val="tx2">
                    <a:lumMod val="60000"/>
                    <a:lumOff val="40000"/>
                  </a:schemeClr>
                </a:solidFill>
              </a:rPr>
              <a:t>het Informatiehuis Water is binnen de watersector de onbetwiste en centrale facilitator van waterinformatie </a:t>
            </a:r>
          </a:p>
          <a:p>
            <a:pPr marL="0" indent="0" defTabSz="685725">
              <a:buNone/>
              <a:defRPr/>
            </a:pPr>
            <a:r>
              <a:rPr lang="nl-NL" dirty="0">
                <a:solidFill>
                  <a:schemeClr val="tx2">
                    <a:lumMod val="60000"/>
                    <a:lumOff val="40000"/>
                  </a:schemeClr>
                </a:solidFill>
                <a:effectLst>
                  <a:outerShdw blurRad="38100" dist="38100" dir="2700000" algn="tl">
                    <a:srgbClr val="000000">
                      <a:alpha val="43137"/>
                    </a:srgbClr>
                  </a:outerShdw>
                </a:effectLst>
              </a:rPr>
              <a:t>Missie:	</a:t>
            </a:r>
            <a:r>
              <a:rPr lang="nl-NL" dirty="0">
                <a:solidFill>
                  <a:schemeClr val="tx2">
                    <a:lumMod val="60000"/>
                    <a:lumOff val="40000"/>
                  </a:schemeClr>
                </a:solidFill>
              </a:rPr>
              <a:t>het Informatiehuis Water ontzorgt waterbeheerders en beleidsmakers bij het uitwisselen van waterinformatie</a:t>
            </a:r>
          </a:p>
          <a:p>
            <a:pPr marL="0" indent="0" defTabSz="685725">
              <a:buNone/>
              <a:defRPr/>
            </a:pPr>
            <a:endParaRPr lang="nl-NL" dirty="0">
              <a:solidFill>
                <a:schemeClr val="tx2">
                  <a:lumMod val="60000"/>
                  <a:lumOff val="40000"/>
                </a:schemeClr>
              </a:solidFill>
            </a:endParaRPr>
          </a:p>
          <a:p>
            <a:pPr marL="0" indent="0" defTabSz="685725">
              <a:buNone/>
              <a:defRPr/>
            </a:pPr>
            <a:r>
              <a:rPr lang="nl-NL" dirty="0">
                <a:solidFill>
                  <a:schemeClr val="tx2">
                    <a:lumMod val="60000"/>
                    <a:lumOff val="40000"/>
                  </a:schemeClr>
                </a:solidFill>
              </a:rPr>
              <a:t>Basis: wettelijke verplichtingen van alle waterbeheerders </a:t>
            </a:r>
            <a:r>
              <a:rPr lang="nl-NL" sz="2000" dirty="0">
                <a:solidFill>
                  <a:schemeClr val="tx2">
                    <a:lumMod val="60000"/>
                    <a:lumOff val="40000"/>
                  </a:schemeClr>
                </a:solidFill>
              </a:rPr>
              <a:t>(zoals Kaderrichtlijn Water, Waterwet)</a:t>
            </a:r>
          </a:p>
          <a:p>
            <a:pPr marL="0" indent="0">
              <a:buNone/>
            </a:pPr>
            <a:endParaRPr lang="nl-NL" dirty="0"/>
          </a:p>
        </p:txBody>
      </p:sp>
      <p:grpSp>
        <p:nvGrpSpPr>
          <p:cNvPr id="12" name="Groep 11">
            <a:extLst>
              <a:ext uri="{FF2B5EF4-FFF2-40B4-BE49-F238E27FC236}">
                <a16:creationId xmlns:a16="http://schemas.microsoft.com/office/drawing/2014/main" id="{EBF38BA1-D759-4801-85A9-9FD1B01EFD2F}"/>
              </a:ext>
            </a:extLst>
          </p:cNvPr>
          <p:cNvGrpSpPr/>
          <p:nvPr/>
        </p:nvGrpSpPr>
        <p:grpSpPr>
          <a:xfrm rot="2884983">
            <a:off x="7552321" y="755638"/>
            <a:ext cx="3325666" cy="665835"/>
            <a:chOff x="5717603" y="914652"/>
            <a:chExt cx="3325666" cy="665835"/>
          </a:xfrm>
        </p:grpSpPr>
        <p:sp>
          <p:nvSpPr>
            <p:cNvPr id="9" name="Lint: gekromd en omhoog gekanteld 8">
              <a:extLst>
                <a:ext uri="{FF2B5EF4-FFF2-40B4-BE49-F238E27FC236}">
                  <a16:creationId xmlns:a16="http://schemas.microsoft.com/office/drawing/2014/main" id="{645B8A93-CDF5-4CE8-A7A4-20ED1A386C5E}"/>
                </a:ext>
              </a:extLst>
            </p:cNvPr>
            <p:cNvSpPr/>
            <p:nvPr/>
          </p:nvSpPr>
          <p:spPr>
            <a:xfrm rot="20255380">
              <a:off x="5717603" y="925012"/>
              <a:ext cx="3325666" cy="655475"/>
            </a:xfrm>
            <a:prstGeom prst="ellipseRibbon2">
              <a:avLst>
                <a:gd name="adj1" fmla="val 25000"/>
                <a:gd name="adj2" fmla="val 64815"/>
                <a:gd name="adj3"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4CF720DA-7697-4A91-9B8E-CDD6C561C725}"/>
                </a:ext>
              </a:extLst>
            </p:cNvPr>
            <p:cNvSpPr/>
            <p:nvPr/>
          </p:nvSpPr>
          <p:spPr>
            <a:xfrm rot="20333240">
              <a:off x="6433971" y="914652"/>
              <a:ext cx="2125840" cy="452761"/>
            </a:xfrm>
            <a:prstGeom prst="rect">
              <a:avLst/>
            </a:prstGeom>
            <a:noFill/>
          </p:spPr>
          <p:txBody>
            <a:bodyPr wrap="none" lIns="91440" tIns="45720" rIns="91440" bIns="45720" numCol="1">
              <a:prstTxWarp prst="textCanUp">
                <a:avLst/>
              </a:prstTxWarp>
              <a:spAutoFit/>
            </a:bodyPr>
            <a:lstStyle/>
            <a:p>
              <a:pPr algn="ctr"/>
              <a:r>
                <a:rPr lang="nl-NL" sz="5400" b="1" i="1" dirty="0" err="1">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since</a:t>
              </a:r>
              <a:r>
                <a:rPr lang="nl-NL" sz="5400" b="1" i="1" dirty="0">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2011  </a:t>
              </a:r>
              <a:endParaRPr lang="nl-NL" sz="5400" b="1" dirty="0">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grpSp>
      <p:sp>
        <p:nvSpPr>
          <p:cNvPr id="3" name="Tijdelijke aanduiding voor inhoud 2">
            <a:extLst>
              <a:ext uri="{FF2B5EF4-FFF2-40B4-BE49-F238E27FC236}">
                <a16:creationId xmlns:a16="http://schemas.microsoft.com/office/drawing/2014/main" id="{D3AE162B-5197-1D12-7F9F-908598D009DC}"/>
              </a:ext>
            </a:extLst>
          </p:cNvPr>
          <p:cNvSpPr txBox="1">
            <a:spLocks/>
          </p:cNvSpPr>
          <p:nvPr/>
        </p:nvSpPr>
        <p:spPr>
          <a:xfrm>
            <a:off x="361090" y="6459118"/>
            <a:ext cx="4229572" cy="3704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nl-NL" sz="1600" dirty="0">
                <a:latin typeface="+mn-lt"/>
              </a:rPr>
              <a:t>Zusje: Informatiehuis Marien </a:t>
            </a:r>
            <a:r>
              <a:rPr lang="en-US" sz="1600" dirty="0">
                <a:latin typeface="+mn-lt"/>
              </a:rPr>
              <a:t>(</a:t>
            </a:r>
            <a:r>
              <a:rPr lang="en-US" sz="1600" dirty="0" err="1">
                <a:latin typeface="+mn-lt"/>
              </a:rPr>
              <a:t>sinds</a:t>
            </a:r>
            <a:r>
              <a:rPr lang="en-US" sz="1600" dirty="0">
                <a:latin typeface="+mn-lt"/>
              </a:rPr>
              <a:t> 2012)</a:t>
            </a:r>
            <a:r>
              <a:rPr lang="nl-NL" sz="1600" dirty="0">
                <a:latin typeface="+mn-lt"/>
              </a:rPr>
              <a:t> </a:t>
            </a:r>
          </a:p>
        </p:txBody>
      </p:sp>
      <p:sp>
        <p:nvSpPr>
          <p:cNvPr id="4" name="Subtitel 2">
            <a:extLst>
              <a:ext uri="{FF2B5EF4-FFF2-40B4-BE49-F238E27FC236}">
                <a16:creationId xmlns:a16="http://schemas.microsoft.com/office/drawing/2014/main" id="{414097B6-376F-F542-5BFD-9A0FF9C22B63}"/>
              </a:ext>
            </a:extLst>
          </p:cNvPr>
          <p:cNvSpPr txBox="1">
            <a:spLocks/>
          </p:cNvSpPr>
          <p:nvPr/>
        </p:nvSpPr>
        <p:spPr>
          <a:xfrm>
            <a:off x="200306" y="3615425"/>
            <a:ext cx="5498257" cy="300834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2800" kern="1200">
                <a:solidFill>
                  <a:schemeClr val="tx1">
                    <a:tint val="75000"/>
                  </a:schemeClr>
                </a:solidFill>
                <a:latin typeface="Century Gothic"/>
                <a:ea typeface="+mn-ea"/>
                <a:cs typeface="Century Gothic"/>
              </a:defRPr>
            </a:lvl1pPr>
            <a:lvl2pPr marL="457200" indent="0" algn="ctr" defTabSz="457200" rtl="0" eaLnBrk="1" latinLnBrk="0" hangingPunct="1">
              <a:spcBef>
                <a:spcPct val="20000"/>
              </a:spcBef>
              <a:buFont typeface="Arial"/>
              <a:buNone/>
              <a:defRPr sz="2400" kern="1200">
                <a:solidFill>
                  <a:schemeClr val="tx1">
                    <a:tint val="75000"/>
                  </a:schemeClr>
                </a:solidFill>
                <a:latin typeface="Century Gothic"/>
                <a:ea typeface="+mn-ea"/>
                <a:cs typeface="Century Gothic"/>
              </a:defRPr>
            </a:lvl2pPr>
            <a:lvl3pPr marL="914400" indent="0" algn="ctr" defTabSz="457200" rtl="0" eaLnBrk="1" latinLnBrk="0" hangingPunct="1">
              <a:spcBef>
                <a:spcPct val="20000"/>
              </a:spcBef>
              <a:buFont typeface="Arial"/>
              <a:buNone/>
              <a:defRPr sz="2000" kern="1200">
                <a:solidFill>
                  <a:schemeClr val="tx1">
                    <a:tint val="75000"/>
                  </a:schemeClr>
                </a:solidFill>
                <a:latin typeface="Century Gothic"/>
                <a:ea typeface="+mn-ea"/>
                <a:cs typeface="Century Gothic"/>
              </a:defRPr>
            </a:lvl3pPr>
            <a:lvl4pPr marL="1371600" indent="0" algn="ctr" defTabSz="457200" rtl="0" eaLnBrk="1" latinLnBrk="0" hangingPunct="1">
              <a:spcBef>
                <a:spcPct val="20000"/>
              </a:spcBef>
              <a:buFont typeface="Arial"/>
              <a:buNone/>
              <a:defRPr sz="1800" kern="1200">
                <a:solidFill>
                  <a:schemeClr val="tx1">
                    <a:tint val="75000"/>
                  </a:schemeClr>
                </a:solidFill>
                <a:latin typeface="Century Gothic"/>
                <a:ea typeface="+mn-ea"/>
                <a:cs typeface="Century Gothic"/>
              </a:defRPr>
            </a:lvl4pPr>
            <a:lvl5pPr marL="1828800" indent="0" algn="ctr" defTabSz="457200" rtl="0" eaLnBrk="1" latinLnBrk="0" hangingPunct="1">
              <a:spcBef>
                <a:spcPct val="20000"/>
              </a:spcBef>
              <a:buFont typeface="Arial"/>
              <a:buNone/>
              <a:defRPr sz="1600" kern="1200">
                <a:solidFill>
                  <a:schemeClr val="tx1">
                    <a:tint val="75000"/>
                  </a:schemeClr>
                </a:solidFill>
                <a:latin typeface="Century Gothic"/>
                <a:ea typeface="+mn-ea"/>
                <a:cs typeface="Century Gothic"/>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Wingdings" panose="05000000000000000000" pitchFamily="2" charset="2"/>
              <a:buChar char="Ø"/>
            </a:pPr>
            <a:r>
              <a:rPr lang="en-US" sz="1800" dirty="0">
                <a:solidFill>
                  <a:srgbClr val="0298FF"/>
                </a:solidFill>
                <a:latin typeface="Arial" panose="020B0604020202020204" pitchFamily="34" charset="0"/>
                <a:cs typeface="Arial" panose="020B0604020202020204" pitchFamily="34" charset="0"/>
              </a:rPr>
              <a:t>Water Information and Data Centre</a:t>
            </a:r>
          </a:p>
          <a:p>
            <a:pPr marL="285750" indent="-285750" algn="l">
              <a:buFont typeface="Wingdings" panose="05000000000000000000" pitchFamily="2" charset="2"/>
              <a:buChar char="Ø"/>
            </a:pPr>
            <a:r>
              <a:rPr lang="nl-NL" sz="1800" dirty="0" err="1">
                <a:solidFill>
                  <a:srgbClr val="0298FF"/>
                </a:solidFill>
                <a:latin typeface="Arial" panose="020B0604020202020204" pitchFamily="34" charset="0"/>
                <a:cs typeface="Arial" panose="020B0604020202020204" pitchFamily="34" charset="0"/>
              </a:rPr>
              <a:t>Informacijski</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centar</a:t>
            </a:r>
            <a:r>
              <a:rPr lang="nl-NL" sz="1800" dirty="0">
                <a:solidFill>
                  <a:srgbClr val="0298FF"/>
                </a:solidFill>
                <a:latin typeface="Arial" panose="020B0604020202020204" pitchFamily="34" charset="0"/>
                <a:cs typeface="Arial" panose="020B0604020202020204" pitchFamily="34" charset="0"/>
              </a:rPr>
              <a:t> o </a:t>
            </a:r>
            <a:r>
              <a:rPr lang="nl-NL" sz="1800" dirty="0" err="1">
                <a:solidFill>
                  <a:srgbClr val="0298FF"/>
                </a:solidFill>
                <a:latin typeface="Arial" panose="020B0604020202020204" pitchFamily="34" charset="0"/>
                <a:cs typeface="Arial" panose="020B0604020202020204" pitchFamily="34" charset="0"/>
              </a:rPr>
              <a:t>vodi</a:t>
            </a:r>
            <a:endParaRPr lang="nl-NL" sz="1800" dirty="0">
              <a:solidFill>
                <a:srgbClr val="0298FF"/>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nl-NL" sz="1800" dirty="0" err="1">
                <a:solidFill>
                  <a:srgbClr val="0298FF"/>
                </a:solidFill>
                <a:latin typeface="Arial" panose="020B0604020202020204" pitchFamily="34" charset="0"/>
                <a:cs typeface="Arial" panose="020B0604020202020204" pitchFamily="34" charset="0"/>
              </a:rPr>
              <a:t>Centro</a:t>
            </a:r>
            <a:r>
              <a:rPr lang="nl-NL" sz="1800" dirty="0">
                <a:solidFill>
                  <a:srgbClr val="0298FF"/>
                </a:solidFill>
                <a:latin typeface="Arial" panose="020B0604020202020204" pitchFamily="34" charset="0"/>
                <a:cs typeface="Arial" panose="020B0604020202020204" pitchFamily="34" charset="0"/>
              </a:rPr>
              <a:t> di </a:t>
            </a:r>
            <a:r>
              <a:rPr lang="nl-NL" sz="1800" dirty="0" err="1">
                <a:solidFill>
                  <a:srgbClr val="0298FF"/>
                </a:solidFill>
                <a:latin typeface="Arial" panose="020B0604020202020204" pitchFamily="34" charset="0"/>
                <a:cs typeface="Arial" panose="020B0604020202020204" pitchFamily="34" charset="0"/>
              </a:rPr>
              <a:t>informazioni</a:t>
            </a:r>
            <a:r>
              <a:rPr lang="nl-NL" sz="1800" dirty="0">
                <a:solidFill>
                  <a:srgbClr val="0298FF"/>
                </a:solidFill>
                <a:latin typeface="Arial" panose="020B0604020202020204" pitchFamily="34" charset="0"/>
                <a:cs typeface="Arial" panose="020B0604020202020204" pitchFamily="34" charset="0"/>
              </a:rPr>
              <a:t> e </a:t>
            </a:r>
            <a:r>
              <a:rPr lang="nl-NL" sz="1800" dirty="0" err="1">
                <a:solidFill>
                  <a:srgbClr val="0298FF"/>
                </a:solidFill>
                <a:latin typeface="Arial" panose="020B0604020202020204" pitchFamily="34" charset="0"/>
                <a:cs typeface="Arial" panose="020B0604020202020204" pitchFamily="34" charset="0"/>
              </a:rPr>
              <a:t>dati</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aquatici</a:t>
            </a:r>
            <a:r>
              <a:rPr lang="nl-NL" sz="1800" dirty="0">
                <a:solidFill>
                  <a:srgbClr val="0298FF"/>
                </a:solidFill>
                <a:latin typeface="Arial" panose="020B0604020202020204" pitchFamily="34" charset="0"/>
                <a:cs typeface="Arial" panose="020B0604020202020204" pitchFamily="34" charset="0"/>
              </a:rPr>
              <a:t> </a:t>
            </a:r>
          </a:p>
          <a:p>
            <a:pPr marL="285750" indent="-285750" algn="l">
              <a:buFont typeface="Wingdings" panose="05000000000000000000" pitchFamily="2" charset="2"/>
              <a:buChar char="Ø"/>
            </a:pPr>
            <a:r>
              <a:rPr lang="ar-AE" sz="1800" dirty="0">
                <a:solidFill>
                  <a:srgbClr val="0298FF"/>
                </a:solidFill>
              </a:rPr>
              <a:t>ماء</a:t>
            </a:r>
            <a:r>
              <a:rPr lang="nl-NL" sz="1800" dirty="0">
                <a:solidFill>
                  <a:srgbClr val="0298FF"/>
                </a:solidFill>
              </a:rPr>
              <a:t> </a:t>
            </a:r>
            <a:r>
              <a:rPr lang="ar-AE" sz="1800" dirty="0">
                <a:solidFill>
                  <a:srgbClr val="0298FF"/>
                </a:solidFill>
              </a:rPr>
              <a:t>من</a:t>
            </a:r>
            <a:r>
              <a:rPr lang="nl-NL" sz="1800" dirty="0">
                <a:solidFill>
                  <a:srgbClr val="0298FF"/>
                </a:solidFill>
              </a:rPr>
              <a:t> </a:t>
            </a:r>
            <a:r>
              <a:rPr lang="ar-AE" sz="1800" dirty="0">
                <a:solidFill>
                  <a:srgbClr val="0298FF"/>
                </a:solidFill>
              </a:rPr>
              <a:t>معلومات</a:t>
            </a:r>
            <a:r>
              <a:rPr lang="nl-NL" sz="1800" dirty="0">
                <a:solidFill>
                  <a:srgbClr val="0298FF"/>
                </a:solidFill>
              </a:rPr>
              <a:t> </a:t>
            </a:r>
            <a:r>
              <a:rPr lang="ar-AE" sz="1800" dirty="0">
                <a:solidFill>
                  <a:srgbClr val="0298FF"/>
                </a:solidFill>
              </a:rPr>
              <a:t>إلى</a:t>
            </a:r>
            <a:r>
              <a:rPr lang="nl-NL" sz="1800" dirty="0">
                <a:solidFill>
                  <a:srgbClr val="0298FF"/>
                </a:solidFill>
              </a:rPr>
              <a:t> </a:t>
            </a:r>
            <a:r>
              <a:rPr lang="ar-AE" sz="1800" dirty="0">
                <a:solidFill>
                  <a:srgbClr val="0298FF"/>
                </a:solidFill>
              </a:rPr>
              <a:t>منظمة</a:t>
            </a:r>
            <a:endParaRPr lang="nl-NL" sz="1800" dirty="0">
              <a:solidFill>
                <a:srgbClr val="0298FF"/>
              </a:solidFill>
            </a:endParaRPr>
          </a:p>
          <a:p>
            <a:pPr marL="285750" indent="-285750" algn="l">
              <a:buFont typeface="Wingdings" panose="05000000000000000000" pitchFamily="2" charset="2"/>
              <a:buChar char="Ø"/>
            </a:pPr>
            <a:r>
              <a:rPr lang="nl-NL" sz="1800" dirty="0" err="1">
                <a:solidFill>
                  <a:srgbClr val="0298FF"/>
                </a:solidFill>
                <a:latin typeface="Arial" panose="020B0604020202020204" pitchFamily="34" charset="0"/>
                <a:cs typeface="Arial" panose="020B0604020202020204" pitchFamily="34" charset="0"/>
              </a:rPr>
              <a:t>Informaciok</a:t>
            </a:r>
            <a:r>
              <a:rPr lang="nl-NL" sz="1800" dirty="0">
                <a:solidFill>
                  <a:srgbClr val="0298FF"/>
                </a:solidFill>
                <a:latin typeface="Arial" panose="020B0604020202020204" pitchFamily="34" charset="0"/>
                <a:cs typeface="Arial" panose="020B0604020202020204" pitchFamily="34" charset="0"/>
              </a:rPr>
              <a:t> a </a:t>
            </a:r>
            <a:r>
              <a:rPr lang="nl-NL" sz="1800" dirty="0" err="1">
                <a:solidFill>
                  <a:srgbClr val="0298FF"/>
                </a:solidFill>
                <a:latin typeface="Arial" panose="020B0604020202020204" pitchFamily="34" charset="0"/>
                <a:cs typeface="Arial" panose="020B0604020202020204" pitchFamily="34" charset="0"/>
              </a:rPr>
              <a:t>felszini</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vizekrol</a:t>
            </a:r>
            <a:endParaRPr lang="nl-NL" sz="1800" dirty="0">
              <a:solidFill>
                <a:srgbClr val="0298FF"/>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nl-NL" sz="1800" dirty="0" err="1">
                <a:solidFill>
                  <a:srgbClr val="0298FF"/>
                </a:solidFill>
                <a:latin typeface="Arial" panose="020B0604020202020204" pitchFamily="34" charset="0"/>
                <a:cs typeface="Arial" panose="020B0604020202020204" pitchFamily="34" charset="0"/>
              </a:rPr>
              <a:t>Informativen</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centar</a:t>
            </a:r>
            <a:r>
              <a:rPr lang="nl-NL" sz="1800" dirty="0">
                <a:solidFill>
                  <a:srgbClr val="0298FF"/>
                </a:solidFill>
                <a:latin typeface="Arial" panose="020B0604020202020204" pitchFamily="34" charset="0"/>
                <a:cs typeface="Arial" panose="020B0604020202020204" pitchFamily="34" charset="0"/>
              </a:rPr>
              <a:t> za </a:t>
            </a:r>
            <a:r>
              <a:rPr lang="nl-NL" sz="1800" dirty="0" err="1">
                <a:solidFill>
                  <a:srgbClr val="0298FF"/>
                </a:solidFill>
                <a:latin typeface="Arial" panose="020B0604020202020204" pitchFamily="34" charset="0"/>
                <a:cs typeface="Arial" panose="020B0604020202020204" pitchFamily="34" charset="0"/>
              </a:rPr>
              <a:t>vodi</a:t>
            </a:r>
            <a:endParaRPr lang="nl-NL" sz="1800" dirty="0">
              <a:solidFill>
                <a:srgbClr val="0298FF"/>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nl-NL" sz="1800" dirty="0">
                <a:solidFill>
                  <a:srgbClr val="0298FF"/>
                </a:solidFill>
                <a:latin typeface="Arial" panose="020B0604020202020204" pitchFamily="34" charset="0"/>
                <a:cs typeface="Arial" panose="020B0604020202020204" pitchFamily="34" charset="0"/>
              </a:rPr>
              <a:t>Centre </a:t>
            </a:r>
            <a:r>
              <a:rPr lang="nl-NL" sz="1800" dirty="0" err="1">
                <a:solidFill>
                  <a:srgbClr val="0298FF"/>
                </a:solidFill>
                <a:latin typeface="Arial" panose="020B0604020202020204" pitchFamily="34" charset="0"/>
                <a:cs typeface="Arial" panose="020B0604020202020204" pitchFamily="34" charset="0"/>
              </a:rPr>
              <a:t>d’Informations</a:t>
            </a:r>
            <a:r>
              <a:rPr lang="nl-NL" sz="1800" dirty="0">
                <a:solidFill>
                  <a:srgbClr val="0298FF"/>
                </a:solidFill>
                <a:latin typeface="Arial" panose="020B0604020202020204" pitchFamily="34" charset="0"/>
                <a:cs typeface="Arial" panose="020B0604020202020204" pitchFamily="34" charset="0"/>
              </a:rPr>
              <a:t> et de </a:t>
            </a:r>
            <a:r>
              <a:rPr lang="nl-NL" sz="1800" dirty="0" err="1">
                <a:solidFill>
                  <a:srgbClr val="0298FF"/>
                </a:solidFill>
                <a:latin typeface="Arial" panose="020B0604020202020204" pitchFamily="34" charset="0"/>
                <a:cs typeface="Arial" panose="020B0604020202020204" pitchFamily="34" charset="0"/>
              </a:rPr>
              <a:t>données</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sur</a:t>
            </a:r>
            <a:r>
              <a:rPr lang="nl-NL" sz="1800" dirty="0">
                <a:solidFill>
                  <a:srgbClr val="0298FF"/>
                </a:solidFill>
                <a:latin typeface="Arial" panose="020B0604020202020204" pitchFamily="34" charset="0"/>
                <a:cs typeface="Arial" panose="020B0604020202020204" pitchFamily="34" charset="0"/>
              </a:rPr>
              <a:t> </a:t>
            </a:r>
            <a:r>
              <a:rPr lang="nl-NL" sz="1800" dirty="0" err="1">
                <a:solidFill>
                  <a:srgbClr val="0298FF"/>
                </a:solidFill>
                <a:latin typeface="Arial" panose="020B0604020202020204" pitchFamily="34" charset="0"/>
                <a:cs typeface="Arial" panose="020B0604020202020204" pitchFamily="34" charset="0"/>
              </a:rPr>
              <a:t>l’eau</a:t>
            </a:r>
            <a:endParaRPr lang="nl-NL" sz="1800" dirty="0">
              <a:solidFill>
                <a:srgbClr val="0298FF"/>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hi-IN" sz="1800" dirty="0">
                <a:solidFill>
                  <a:srgbClr val="0298FF"/>
                </a:solidFill>
                <a:latin typeface="Arial" panose="020B0604020202020204" pitchFamily="34" charset="0"/>
                <a:cs typeface="Arial" panose="020B0604020202020204" pitchFamily="34" charset="0"/>
              </a:rPr>
              <a:t>पानी सूचना र डाटा को लागी केन्द्र</a:t>
            </a:r>
            <a:endParaRPr lang="nl-NL" sz="2000" dirty="0">
              <a:solidFill>
                <a:srgbClr val="0298FF"/>
              </a:solidFill>
              <a:latin typeface="Arial" panose="020B0604020202020204" pitchFamily="34" charset="0"/>
              <a:cs typeface="Arial" panose="020B0604020202020204" pitchFamily="34" charset="0"/>
            </a:endParaRPr>
          </a:p>
          <a:p>
            <a:pPr algn="r"/>
            <a:endParaRPr lang="nl-NL" sz="1400" dirty="0">
              <a:solidFill>
                <a:srgbClr val="0298FF"/>
              </a:solidFill>
              <a:latin typeface="+mn-lt"/>
            </a:endParaRPr>
          </a:p>
        </p:txBody>
      </p:sp>
    </p:spTree>
    <p:extLst>
      <p:ext uri="{BB962C8B-B14F-4D97-AF65-F5344CB8AC3E}">
        <p14:creationId xmlns:p14="http://schemas.microsoft.com/office/powerpoint/2010/main" val="3305848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D7842-0A19-1372-E3CC-9EA8CE3D14EC}"/>
              </a:ext>
            </a:extLst>
          </p:cNvPr>
          <p:cNvSpPr>
            <a:spLocks noGrp="1"/>
          </p:cNvSpPr>
          <p:nvPr>
            <p:ph type="title"/>
          </p:nvPr>
        </p:nvSpPr>
        <p:spPr/>
        <p:txBody>
          <a:bodyPr/>
          <a:lstStyle/>
          <a:p>
            <a:r>
              <a:rPr lang="nl-NL" dirty="0"/>
              <a:t>Structuur en flexibiliteit combineren</a:t>
            </a:r>
          </a:p>
        </p:txBody>
      </p:sp>
      <p:graphicFrame>
        <p:nvGraphicFramePr>
          <p:cNvPr id="4" name="Diagram 3">
            <a:extLst>
              <a:ext uri="{FF2B5EF4-FFF2-40B4-BE49-F238E27FC236}">
                <a16:creationId xmlns:a16="http://schemas.microsoft.com/office/drawing/2014/main" id="{5348C4C3-4049-9CBE-F839-23613407F524}"/>
              </a:ext>
            </a:extLst>
          </p:cNvPr>
          <p:cNvGraphicFramePr/>
          <p:nvPr>
            <p:extLst>
              <p:ext uri="{D42A27DB-BD31-4B8C-83A1-F6EECF244321}">
                <p14:modId xmlns:p14="http://schemas.microsoft.com/office/powerpoint/2010/main" val="3816779963"/>
              </p:ext>
            </p:extLst>
          </p:nvPr>
        </p:nvGraphicFramePr>
        <p:xfrm>
          <a:off x="2032000" y="2593040"/>
          <a:ext cx="8128000" cy="3995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Rechte verbindingslijn met pijl 5">
            <a:extLst>
              <a:ext uri="{FF2B5EF4-FFF2-40B4-BE49-F238E27FC236}">
                <a16:creationId xmlns:a16="http://schemas.microsoft.com/office/drawing/2014/main" id="{D38455E3-88C1-6E80-8BC3-622C856E7A64}"/>
              </a:ext>
            </a:extLst>
          </p:cNvPr>
          <p:cNvCxnSpPr>
            <a:cxnSpLocks/>
          </p:cNvCxnSpPr>
          <p:nvPr/>
        </p:nvCxnSpPr>
        <p:spPr>
          <a:xfrm>
            <a:off x="4815840" y="3239444"/>
            <a:ext cx="1447308" cy="50664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ijdelijke aanduiding voor inhoud 2">
            <a:extLst>
              <a:ext uri="{FF2B5EF4-FFF2-40B4-BE49-F238E27FC236}">
                <a16:creationId xmlns:a16="http://schemas.microsoft.com/office/drawing/2014/main" id="{97671EBA-B4CD-1765-5BF7-F5534C6FC0C9}"/>
              </a:ext>
            </a:extLst>
          </p:cNvPr>
          <p:cNvSpPr>
            <a:spLocks noGrp="1"/>
          </p:cNvSpPr>
          <p:nvPr>
            <p:ph idx="1"/>
          </p:nvPr>
        </p:nvSpPr>
        <p:spPr>
          <a:xfrm>
            <a:off x="609600" y="1893700"/>
            <a:ext cx="10972800" cy="825474"/>
          </a:xfrm>
        </p:spPr>
        <p:txBody>
          <a:bodyPr>
            <a:normAutofit/>
          </a:bodyPr>
          <a:lstStyle/>
          <a:p>
            <a:r>
              <a:rPr lang="nl-NL" dirty="0"/>
              <a:t>Validatieregels opnemen in database</a:t>
            </a:r>
          </a:p>
        </p:txBody>
      </p:sp>
    </p:spTree>
    <p:extLst>
      <p:ext uri="{BB962C8B-B14F-4D97-AF65-F5344CB8AC3E}">
        <p14:creationId xmlns:p14="http://schemas.microsoft.com/office/powerpoint/2010/main" val="261573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D7842-0A19-1372-E3CC-9EA8CE3D14EC}"/>
              </a:ext>
            </a:extLst>
          </p:cNvPr>
          <p:cNvSpPr>
            <a:spLocks noGrp="1"/>
          </p:cNvSpPr>
          <p:nvPr>
            <p:ph type="title"/>
          </p:nvPr>
        </p:nvSpPr>
        <p:spPr/>
        <p:txBody>
          <a:bodyPr/>
          <a:lstStyle/>
          <a:p>
            <a:r>
              <a:rPr lang="nl-NL"/>
              <a:t>Eenvoudig naar gebruikersvriendelijk rapport</a:t>
            </a:r>
          </a:p>
        </p:txBody>
      </p:sp>
      <p:graphicFrame>
        <p:nvGraphicFramePr>
          <p:cNvPr id="7" name="Tijdelijke aanduiding voor inhoud 6">
            <a:extLst>
              <a:ext uri="{FF2B5EF4-FFF2-40B4-BE49-F238E27FC236}">
                <a16:creationId xmlns:a16="http://schemas.microsoft.com/office/drawing/2014/main" id="{69B158FB-ED09-FFDF-0134-3C0FD17D52D4}"/>
              </a:ext>
            </a:extLst>
          </p:cNvPr>
          <p:cNvGraphicFramePr>
            <a:graphicFrameLocks noGrp="1"/>
          </p:cNvGraphicFramePr>
          <p:nvPr>
            <p:ph idx="1"/>
          </p:nvPr>
        </p:nvGraphicFramePr>
        <p:xfrm>
          <a:off x="0" y="1501293"/>
          <a:ext cx="12192000" cy="527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2" descr="Cirkel met pijl met effen opvulling">
            <a:extLst>
              <a:ext uri="{FF2B5EF4-FFF2-40B4-BE49-F238E27FC236}">
                <a16:creationId xmlns:a16="http://schemas.microsoft.com/office/drawing/2014/main" id="{92F115F9-EFC4-AB28-018D-C7CAC92FF7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841" y="3986573"/>
            <a:ext cx="3057817" cy="3057817"/>
          </a:xfrm>
          <a:prstGeom prst="rect">
            <a:avLst/>
          </a:prstGeom>
        </p:spPr>
      </p:pic>
    </p:spTree>
    <p:extLst>
      <p:ext uri="{BB962C8B-B14F-4D97-AF65-F5344CB8AC3E}">
        <p14:creationId xmlns:p14="http://schemas.microsoft.com/office/powerpoint/2010/main" val="320506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1E82AE0A-BBCA-9644-77B6-96D0B4D0A4A2}"/>
              </a:ext>
            </a:extLst>
          </p:cNvPr>
          <p:cNvPicPr>
            <a:picLocks noChangeAspect="1"/>
          </p:cNvPicPr>
          <p:nvPr/>
        </p:nvPicPr>
        <p:blipFill>
          <a:blip r:embed="rId3"/>
          <a:stretch>
            <a:fillRect/>
          </a:stretch>
        </p:blipFill>
        <p:spPr>
          <a:xfrm>
            <a:off x="113721" y="448733"/>
            <a:ext cx="4015348" cy="2219635"/>
          </a:xfrm>
          <a:prstGeom prst="rect">
            <a:avLst/>
          </a:prstGeom>
        </p:spPr>
      </p:pic>
      <p:pic>
        <p:nvPicPr>
          <p:cNvPr id="7" name="Afbeelding 6">
            <a:extLst>
              <a:ext uri="{FF2B5EF4-FFF2-40B4-BE49-F238E27FC236}">
                <a16:creationId xmlns:a16="http://schemas.microsoft.com/office/drawing/2014/main" id="{6C7E40F1-0C7A-2316-6814-85E3D87837F8}"/>
              </a:ext>
            </a:extLst>
          </p:cNvPr>
          <p:cNvPicPr>
            <a:picLocks noChangeAspect="1"/>
          </p:cNvPicPr>
          <p:nvPr/>
        </p:nvPicPr>
        <p:blipFill rotWithShape="1">
          <a:blip r:embed="rId4"/>
          <a:srcRect b="65052"/>
          <a:stretch/>
        </p:blipFill>
        <p:spPr>
          <a:xfrm>
            <a:off x="4129071" y="448734"/>
            <a:ext cx="3933858" cy="2396806"/>
          </a:xfrm>
          <a:prstGeom prst="rect">
            <a:avLst/>
          </a:prstGeom>
        </p:spPr>
      </p:pic>
      <p:sp>
        <p:nvSpPr>
          <p:cNvPr id="8" name="Tekstvak 7">
            <a:extLst>
              <a:ext uri="{FF2B5EF4-FFF2-40B4-BE49-F238E27FC236}">
                <a16:creationId xmlns:a16="http://schemas.microsoft.com/office/drawing/2014/main" id="{605A6AC0-9B93-9E7C-FB59-9DDD74D1F76E}"/>
              </a:ext>
            </a:extLst>
          </p:cNvPr>
          <p:cNvSpPr txBox="1"/>
          <p:nvPr/>
        </p:nvSpPr>
        <p:spPr>
          <a:xfrm>
            <a:off x="659071" y="0"/>
            <a:ext cx="2924647" cy="369332"/>
          </a:xfrm>
          <a:prstGeom prst="rect">
            <a:avLst/>
          </a:prstGeom>
          <a:noFill/>
        </p:spPr>
        <p:txBody>
          <a:bodyPr wrap="none" rtlCol="0">
            <a:spAutoFit/>
          </a:bodyPr>
          <a:lstStyle/>
          <a:p>
            <a:r>
              <a:rPr lang="nl-NL"/>
              <a:t>(1) Individuele validatiequery</a:t>
            </a:r>
          </a:p>
        </p:txBody>
      </p:sp>
      <p:sp>
        <p:nvSpPr>
          <p:cNvPr id="9" name="Tekstvak 8">
            <a:extLst>
              <a:ext uri="{FF2B5EF4-FFF2-40B4-BE49-F238E27FC236}">
                <a16:creationId xmlns:a16="http://schemas.microsoft.com/office/drawing/2014/main" id="{9DEA4D00-51F7-2FFC-8ECD-DCB094A35353}"/>
              </a:ext>
            </a:extLst>
          </p:cNvPr>
          <p:cNvSpPr txBox="1"/>
          <p:nvPr/>
        </p:nvSpPr>
        <p:spPr>
          <a:xfrm>
            <a:off x="4660637" y="0"/>
            <a:ext cx="2918363" cy="369332"/>
          </a:xfrm>
          <a:prstGeom prst="rect">
            <a:avLst/>
          </a:prstGeom>
          <a:noFill/>
        </p:spPr>
        <p:txBody>
          <a:bodyPr wrap="none" rtlCol="0">
            <a:spAutoFit/>
          </a:bodyPr>
          <a:lstStyle/>
          <a:p>
            <a:r>
              <a:rPr lang="nl-NL"/>
              <a:t>(2) View met validatiequery’s</a:t>
            </a:r>
          </a:p>
        </p:txBody>
      </p:sp>
      <p:pic>
        <p:nvPicPr>
          <p:cNvPr id="10" name="Afbeelding 9">
            <a:extLst>
              <a:ext uri="{FF2B5EF4-FFF2-40B4-BE49-F238E27FC236}">
                <a16:creationId xmlns:a16="http://schemas.microsoft.com/office/drawing/2014/main" id="{271BC14C-8ED7-8DF1-0498-704F53067CCB}"/>
              </a:ext>
            </a:extLst>
          </p:cNvPr>
          <p:cNvPicPr>
            <a:picLocks noChangeAspect="1"/>
          </p:cNvPicPr>
          <p:nvPr/>
        </p:nvPicPr>
        <p:blipFill>
          <a:blip r:embed="rId5"/>
          <a:stretch>
            <a:fillRect/>
          </a:stretch>
        </p:blipFill>
        <p:spPr>
          <a:xfrm>
            <a:off x="7991455" y="369117"/>
            <a:ext cx="3933859" cy="2291973"/>
          </a:xfrm>
          <a:prstGeom prst="rect">
            <a:avLst/>
          </a:prstGeom>
        </p:spPr>
      </p:pic>
      <p:sp>
        <p:nvSpPr>
          <p:cNvPr id="11" name="Tekstvak 10">
            <a:extLst>
              <a:ext uri="{FF2B5EF4-FFF2-40B4-BE49-F238E27FC236}">
                <a16:creationId xmlns:a16="http://schemas.microsoft.com/office/drawing/2014/main" id="{1D2BD7D0-8DDD-4225-FB2B-496FFF183889}"/>
              </a:ext>
            </a:extLst>
          </p:cNvPr>
          <p:cNvSpPr txBox="1"/>
          <p:nvPr/>
        </p:nvSpPr>
        <p:spPr>
          <a:xfrm>
            <a:off x="8952596" y="0"/>
            <a:ext cx="2011576" cy="369332"/>
          </a:xfrm>
          <a:prstGeom prst="rect">
            <a:avLst/>
          </a:prstGeom>
          <a:noFill/>
        </p:spPr>
        <p:txBody>
          <a:bodyPr wrap="none" rtlCol="0">
            <a:spAutoFit/>
          </a:bodyPr>
          <a:lstStyle/>
          <a:p>
            <a:r>
              <a:rPr lang="nl-NL"/>
              <a:t>(3) FME workbench</a:t>
            </a:r>
          </a:p>
        </p:txBody>
      </p:sp>
      <p:pic>
        <p:nvPicPr>
          <p:cNvPr id="12" name="Afbeelding 11">
            <a:extLst>
              <a:ext uri="{FF2B5EF4-FFF2-40B4-BE49-F238E27FC236}">
                <a16:creationId xmlns:a16="http://schemas.microsoft.com/office/drawing/2014/main" id="{350AB915-F420-4F18-948D-C5ED53FE5D66}"/>
              </a:ext>
            </a:extLst>
          </p:cNvPr>
          <p:cNvPicPr>
            <a:picLocks noChangeAspect="1"/>
          </p:cNvPicPr>
          <p:nvPr/>
        </p:nvPicPr>
        <p:blipFill>
          <a:blip r:embed="rId6"/>
          <a:stretch>
            <a:fillRect/>
          </a:stretch>
        </p:blipFill>
        <p:spPr>
          <a:xfrm>
            <a:off x="6324600" y="3789417"/>
            <a:ext cx="5867400" cy="3068583"/>
          </a:xfrm>
          <a:prstGeom prst="rect">
            <a:avLst/>
          </a:prstGeom>
        </p:spPr>
      </p:pic>
      <p:pic>
        <p:nvPicPr>
          <p:cNvPr id="13" name="Afbeelding 12">
            <a:extLst>
              <a:ext uri="{FF2B5EF4-FFF2-40B4-BE49-F238E27FC236}">
                <a16:creationId xmlns:a16="http://schemas.microsoft.com/office/drawing/2014/main" id="{957945C3-1C51-69C1-5708-7CFA75924D0E}"/>
              </a:ext>
            </a:extLst>
          </p:cNvPr>
          <p:cNvPicPr>
            <a:picLocks noChangeAspect="1"/>
          </p:cNvPicPr>
          <p:nvPr/>
        </p:nvPicPr>
        <p:blipFill>
          <a:blip r:embed="rId7"/>
          <a:stretch>
            <a:fillRect/>
          </a:stretch>
        </p:blipFill>
        <p:spPr>
          <a:xfrm>
            <a:off x="0" y="3912083"/>
            <a:ext cx="6119819" cy="2945917"/>
          </a:xfrm>
          <a:prstGeom prst="rect">
            <a:avLst/>
          </a:prstGeom>
        </p:spPr>
      </p:pic>
      <p:cxnSp>
        <p:nvCxnSpPr>
          <p:cNvPr id="14" name="Rechte verbindingslijn met pijl 13">
            <a:extLst>
              <a:ext uri="{FF2B5EF4-FFF2-40B4-BE49-F238E27FC236}">
                <a16:creationId xmlns:a16="http://schemas.microsoft.com/office/drawing/2014/main" id="{FB86AD30-90BE-B292-9C0A-E68CD41733E7}"/>
              </a:ext>
            </a:extLst>
          </p:cNvPr>
          <p:cNvCxnSpPr>
            <a:stCxn id="8" idx="3"/>
            <a:endCxn id="9" idx="1"/>
          </p:cNvCxnSpPr>
          <p:nvPr/>
        </p:nvCxnSpPr>
        <p:spPr>
          <a:xfrm>
            <a:off x="3583718" y="184666"/>
            <a:ext cx="1076919"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AFB277A6-0216-5591-A783-5CCE7FCF528B}"/>
              </a:ext>
            </a:extLst>
          </p:cNvPr>
          <p:cNvCxnSpPr>
            <a:cxnSpLocks/>
            <a:stCxn id="9" idx="3"/>
            <a:endCxn id="11" idx="1"/>
          </p:cNvCxnSpPr>
          <p:nvPr/>
        </p:nvCxnSpPr>
        <p:spPr>
          <a:xfrm>
            <a:off x="7579000" y="184666"/>
            <a:ext cx="1373596"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8D532F06-0B0F-D0C2-336F-8DFE88D0B961}"/>
              </a:ext>
            </a:extLst>
          </p:cNvPr>
          <p:cNvCxnSpPr>
            <a:cxnSpLocks/>
            <a:stCxn id="10" idx="2"/>
            <a:endCxn id="18" idx="0"/>
          </p:cNvCxnSpPr>
          <p:nvPr/>
        </p:nvCxnSpPr>
        <p:spPr>
          <a:xfrm flipH="1">
            <a:off x="9258880" y="2661090"/>
            <a:ext cx="699505" cy="7679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7A5396CE-8627-064B-EE56-64DCB5822C56}"/>
              </a:ext>
            </a:extLst>
          </p:cNvPr>
          <p:cNvCxnSpPr>
            <a:cxnSpLocks/>
            <a:stCxn id="10" idx="2"/>
            <a:endCxn id="19" idx="3"/>
          </p:cNvCxnSpPr>
          <p:nvPr/>
        </p:nvCxnSpPr>
        <p:spPr>
          <a:xfrm flipH="1">
            <a:off x="3924729" y="2661090"/>
            <a:ext cx="6033656" cy="952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3B154DCE-6346-B328-2EED-6AD4F1E40DAD}"/>
              </a:ext>
            </a:extLst>
          </p:cNvPr>
          <p:cNvSpPr txBox="1"/>
          <p:nvPr/>
        </p:nvSpPr>
        <p:spPr>
          <a:xfrm>
            <a:off x="8354594" y="3429000"/>
            <a:ext cx="1808572" cy="369332"/>
          </a:xfrm>
          <a:prstGeom prst="rect">
            <a:avLst/>
          </a:prstGeom>
          <a:noFill/>
        </p:spPr>
        <p:txBody>
          <a:bodyPr wrap="none" rtlCol="0">
            <a:spAutoFit/>
          </a:bodyPr>
          <a:lstStyle/>
          <a:p>
            <a:r>
              <a:rPr lang="nl-NL"/>
              <a:t>(4) HTML rapport</a:t>
            </a:r>
          </a:p>
        </p:txBody>
      </p:sp>
      <p:sp>
        <p:nvSpPr>
          <p:cNvPr id="19" name="Tekstvak 18">
            <a:extLst>
              <a:ext uri="{FF2B5EF4-FFF2-40B4-BE49-F238E27FC236}">
                <a16:creationId xmlns:a16="http://schemas.microsoft.com/office/drawing/2014/main" id="{8B72E384-012E-7FC9-E726-21349806259F}"/>
              </a:ext>
            </a:extLst>
          </p:cNvPr>
          <p:cNvSpPr txBox="1"/>
          <p:nvPr/>
        </p:nvSpPr>
        <p:spPr>
          <a:xfrm>
            <a:off x="2195088" y="3429000"/>
            <a:ext cx="1729641" cy="369332"/>
          </a:xfrm>
          <a:prstGeom prst="rect">
            <a:avLst/>
          </a:prstGeom>
          <a:noFill/>
        </p:spPr>
        <p:txBody>
          <a:bodyPr wrap="none" rtlCol="0">
            <a:spAutoFit/>
          </a:bodyPr>
          <a:lstStyle/>
          <a:p>
            <a:r>
              <a:rPr lang="nl-NL"/>
              <a:t>(4) Excel rapport</a:t>
            </a:r>
          </a:p>
        </p:txBody>
      </p:sp>
      <p:pic>
        <p:nvPicPr>
          <p:cNvPr id="21" name="Graphic 20" descr="Cirkel met pijl met effen opvulling">
            <a:extLst>
              <a:ext uri="{FF2B5EF4-FFF2-40B4-BE49-F238E27FC236}">
                <a16:creationId xmlns:a16="http://schemas.microsoft.com/office/drawing/2014/main" id="{6E9EA62E-79BD-8897-9414-AE0A13FA42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60239" y="1757629"/>
            <a:ext cx="1806922" cy="1806922"/>
          </a:xfrm>
          <a:prstGeom prst="rect">
            <a:avLst/>
          </a:prstGeom>
        </p:spPr>
      </p:pic>
    </p:spTree>
    <p:extLst>
      <p:ext uri="{BB962C8B-B14F-4D97-AF65-F5344CB8AC3E}">
        <p14:creationId xmlns:p14="http://schemas.microsoft.com/office/powerpoint/2010/main" val="33858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282330D-1057-6A33-5E93-373BA738599D}"/>
              </a:ext>
            </a:extLst>
          </p:cNvPr>
          <p:cNvPicPr>
            <a:picLocks noChangeAspect="1"/>
          </p:cNvPicPr>
          <p:nvPr/>
        </p:nvPicPr>
        <p:blipFill>
          <a:blip r:embed="rId2"/>
          <a:stretch>
            <a:fillRect/>
          </a:stretch>
        </p:blipFill>
        <p:spPr>
          <a:xfrm>
            <a:off x="0" y="0"/>
            <a:ext cx="9227127" cy="6858000"/>
          </a:xfrm>
          <a:prstGeom prst="rect">
            <a:avLst/>
          </a:prstGeom>
        </p:spPr>
      </p:pic>
      <p:sp>
        <p:nvSpPr>
          <p:cNvPr id="7" name="Rechthoek 6">
            <a:extLst>
              <a:ext uri="{FF2B5EF4-FFF2-40B4-BE49-F238E27FC236}">
                <a16:creationId xmlns:a16="http://schemas.microsoft.com/office/drawing/2014/main" id="{71310DDB-C39A-C414-81CB-7AA3B20DE1F3}"/>
              </a:ext>
            </a:extLst>
          </p:cNvPr>
          <p:cNvSpPr/>
          <p:nvPr/>
        </p:nvSpPr>
        <p:spPr>
          <a:xfrm>
            <a:off x="152400" y="116541"/>
            <a:ext cx="8794376" cy="10130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05FC5C1A-1B3E-D60D-80BB-38AD9CD53A18}"/>
              </a:ext>
            </a:extLst>
          </p:cNvPr>
          <p:cNvSpPr/>
          <p:nvPr/>
        </p:nvSpPr>
        <p:spPr>
          <a:xfrm>
            <a:off x="152399" y="1559857"/>
            <a:ext cx="8794375" cy="140746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C444A510-406C-A3E3-0A05-A5E4BECD4A0F}"/>
              </a:ext>
            </a:extLst>
          </p:cNvPr>
          <p:cNvSpPr/>
          <p:nvPr/>
        </p:nvSpPr>
        <p:spPr>
          <a:xfrm>
            <a:off x="152398" y="3186952"/>
            <a:ext cx="8794375" cy="355450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1" name="Rechte verbindingslijn met pijl 10">
            <a:extLst>
              <a:ext uri="{FF2B5EF4-FFF2-40B4-BE49-F238E27FC236}">
                <a16:creationId xmlns:a16="http://schemas.microsoft.com/office/drawing/2014/main" id="{1C3010F6-075D-9A72-5032-990281154E99}"/>
              </a:ext>
            </a:extLst>
          </p:cNvPr>
          <p:cNvCxnSpPr>
            <a:stCxn id="7" idx="3"/>
          </p:cNvCxnSpPr>
          <p:nvPr/>
        </p:nvCxnSpPr>
        <p:spPr>
          <a:xfrm flipV="1">
            <a:off x="8946776" y="609600"/>
            <a:ext cx="591671" cy="13447"/>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cxnSp>
        <p:nvCxnSpPr>
          <p:cNvPr id="12" name="Rechte verbindingslijn met pijl 11">
            <a:extLst>
              <a:ext uri="{FF2B5EF4-FFF2-40B4-BE49-F238E27FC236}">
                <a16:creationId xmlns:a16="http://schemas.microsoft.com/office/drawing/2014/main" id="{D245340D-3924-9B38-DBD3-BD67308C8494}"/>
              </a:ext>
            </a:extLst>
          </p:cNvPr>
          <p:cNvCxnSpPr/>
          <p:nvPr/>
        </p:nvCxnSpPr>
        <p:spPr>
          <a:xfrm flipV="1">
            <a:off x="8946776" y="2250140"/>
            <a:ext cx="591671" cy="13447"/>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cxnSp>
        <p:nvCxnSpPr>
          <p:cNvPr id="13" name="Rechte verbindingslijn met pijl 12">
            <a:extLst>
              <a:ext uri="{FF2B5EF4-FFF2-40B4-BE49-F238E27FC236}">
                <a16:creationId xmlns:a16="http://schemas.microsoft.com/office/drawing/2014/main" id="{35D7C68B-B07E-B0B7-8127-D1B83C7A8864}"/>
              </a:ext>
            </a:extLst>
          </p:cNvPr>
          <p:cNvCxnSpPr/>
          <p:nvPr/>
        </p:nvCxnSpPr>
        <p:spPr>
          <a:xfrm flipV="1">
            <a:off x="8931291" y="5011270"/>
            <a:ext cx="591671" cy="13447"/>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14" name="Tekstvak 13">
            <a:extLst>
              <a:ext uri="{FF2B5EF4-FFF2-40B4-BE49-F238E27FC236}">
                <a16:creationId xmlns:a16="http://schemas.microsoft.com/office/drawing/2014/main" id="{3BC3E658-0E25-B222-3A98-F94956A2B0A8}"/>
              </a:ext>
            </a:extLst>
          </p:cNvPr>
          <p:cNvSpPr txBox="1"/>
          <p:nvPr/>
        </p:nvSpPr>
        <p:spPr>
          <a:xfrm>
            <a:off x="9681882" y="438381"/>
            <a:ext cx="2129365" cy="369332"/>
          </a:xfrm>
          <a:prstGeom prst="rect">
            <a:avLst/>
          </a:prstGeom>
          <a:noFill/>
        </p:spPr>
        <p:txBody>
          <a:bodyPr wrap="none" rtlCol="0">
            <a:spAutoFit/>
          </a:bodyPr>
          <a:lstStyle/>
          <a:p>
            <a:r>
              <a:rPr lang="nl-NL" dirty="0"/>
              <a:t>Validatierapport titel</a:t>
            </a:r>
          </a:p>
        </p:txBody>
      </p:sp>
      <p:sp>
        <p:nvSpPr>
          <p:cNvPr id="15" name="Tekstvak 14">
            <a:extLst>
              <a:ext uri="{FF2B5EF4-FFF2-40B4-BE49-F238E27FC236}">
                <a16:creationId xmlns:a16="http://schemas.microsoft.com/office/drawing/2014/main" id="{61B2D9AD-CADA-3591-3C9A-4E06AD056BE3}"/>
              </a:ext>
            </a:extLst>
          </p:cNvPr>
          <p:cNvSpPr txBox="1"/>
          <p:nvPr/>
        </p:nvSpPr>
        <p:spPr>
          <a:xfrm>
            <a:off x="9681882" y="2065474"/>
            <a:ext cx="2357719" cy="646331"/>
          </a:xfrm>
          <a:prstGeom prst="rect">
            <a:avLst/>
          </a:prstGeom>
          <a:noFill/>
        </p:spPr>
        <p:txBody>
          <a:bodyPr wrap="square" rtlCol="0">
            <a:spAutoFit/>
          </a:bodyPr>
          <a:lstStyle/>
          <a:p>
            <a:r>
              <a:rPr lang="nl-NL" dirty="0"/>
              <a:t>Validatierapport toelichting</a:t>
            </a:r>
          </a:p>
        </p:txBody>
      </p:sp>
      <p:sp>
        <p:nvSpPr>
          <p:cNvPr id="16" name="Tekstvak 15">
            <a:extLst>
              <a:ext uri="{FF2B5EF4-FFF2-40B4-BE49-F238E27FC236}">
                <a16:creationId xmlns:a16="http://schemas.microsoft.com/office/drawing/2014/main" id="{C73295D9-1BBE-9623-B24E-241E4D0CB9D1}"/>
              </a:ext>
            </a:extLst>
          </p:cNvPr>
          <p:cNvSpPr txBox="1"/>
          <p:nvPr/>
        </p:nvSpPr>
        <p:spPr>
          <a:xfrm>
            <a:off x="9681882" y="4840051"/>
            <a:ext cx="1548822" cy="369332"/>
          </a:xfrm>
          <a:prstGeom prst="rect">
            <a:avLst/>
          </a:prstGeom>
          <a:noFill/>
        </p:spPr>
        <p:txBody>
          <a:bodyPr wrap="none" rtlCol="0">
            <a:spAutoFit/>
          </a:bodyPr>
          <a:lstStyle/>
          <a:p>
            <a:r>
              <a:rPr lang="nl-NL" dirty="0"/>
              <a:t>Query op view</a:t>
            </a:r>
          </a:p>
        </p:txBody>
      </p:sp>
    </p:spTree>
    <p:extLst>
      <p:ext uri="{BB962C8B-B14F-4D97-AF65-F5344CB8AC3E}">
        <p14:creationId xmlns:p14="http://schemas.microsoft.com/office/powerpoint/2010/main" val="139779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EA057AE9-DC36-AE09-CE5A-C625310454D8}"/>
              </a:ext>
            </a:extLst>
          </p:cNvPr>
          <p:cNvPicPr>
            <a:picLocks noChangeAspect="1"/>
          </p:cNvPicPr>
          <p:nvPr/>
        </p:nvPicPr>
        <p:blipFill rotWithShape="1">
          <a:blip r:embed="rId3"/>
          <a:srcRect b="14933"/>
          <a:stretch/>
        </p:blipFill>
        <p:spPr>
          <a:xfrm>
            <a:off x="263378" y="1012567"/>
            <a:ext cx="9597796" cy="5833897"/>
          </a:xfrm>
          <a:prstGeom prst="rect">
            <a:avLst/>
          </a:prstGeom>
        </p:spPr>
      </p:pic>
      <p:sp>
        <p:nvSpPr>
          <p:cNvPr id="7" name="Rechthoek 6">
            <a:extLst>
              <a:ext uri="{FF2B5EF4-FFF2-40B4-BE49-F238E27FC236}">
                <a16:creationId xmlns:a16="http://schemas.microsoft.com/office/drawing/2014/main" id="{71310DDB-C39A-C414-81CB-7AA3B20DE1F3}"/>
              </a:ext>
            </a:extLst>
          </p:cNvPr>
          <p:cNvSpPr/>
          <p:nvPr/>
        </p:nvSpPr>
        <p:spPr>
          <a:xfrm>
            <a:off x="263378" y="1219200"/>
            <a:ext cx="582706" cy="3143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1" name="Rechte verbindingslijn met pijl 10">
            <a:extLst>
              <a:ext uri="{FF2B5EF4-FFF2-40B4-BE49-F238E27FC236}">
                <a16:creationId xmlns:a16="http://schemas.microsoft.com/office/drawing/2014/main" id="{1C3010F6-075D-9A72-5032-990281154E99}"/>
              </a:ext>
            </a:extLst>
          </p:cNvPr>
          <p:cNvCxnSpPr>
            <a:cxnSpLocks/>
            <a:stCxn id="7" idx="0"/>
            <a:endCxn id="14" idx="2"/>
          </p:cNvCxnSpPr>
          <p:nvPr/>
        </p:nvCxnSpPr>
        <p:spPr>
          <a:xfrm flipV="1">
            <a:off x="554731" y="792718"/>
            <a:ext cx="0" cy="426482"/>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14" name="Tekstvak 13">
            <a:extLst>
              <a:ext uri="{FF2B5EF4-FFF2-40B4-BE49-F238E27FC236}">
                <a16:creationId xmlns:a16="http://schemas.microsoft.com/office/drawing/2014/main" id="{3BC3E658-0E25-B222-3A98-F94956A2B0A8}"/>
              </a:ext>
            </a:extLst>
          </p:cNvPr>
          <p:cNvSpPr txBox="1"/>
          <p:nvPr/>
        </p:nvSpPr>
        <p:spPr>
          <a:xfrm>
            <a:off x="53999" y="146387"/>
            <a:ext cx="1001464" cy="646331"/>
          </a:xfrm>
          <a:prstGeom prst="rect">
            <a:avLst/>
          </a:prstGeom>
          <a:noFill/>
        </p:spPr>
        <p:txBody>
          <a:bodyPr wrap="square" rtlCol="0">
            <a:spAutoFit/>
          </a:bodyPr>
          <a:lstStyle/>
          <a:p>
            <a:pPr algn="ctr"/>
            <a:r>
              <a:rPr lang="nl-NL" dirty="0"/>
              <a:t>Validatie ID</a:t>
            </a:r>
          </a:p>
        </p:txBody>
      </p:sp>
      <p:sp>
        <p:nvSpPr>
          <p:cNvPr id="32" name="Rechthoek 31">
            <a:extLst>
              <a:ext uri="{FF2B5EF4-FFF2-40B4-BE49-F238E27FC236}">
                <a16:creationId xmlns:a16="http://schemas.microsoft.com/office/drawing/2014/main" id="{36822C2A-FC23-BEAC-904B-1C689675782A}"/>
              </a:ext>
            </a:extLst>
          </p:cNvPr>
          <p:cNvSpPr/>
          <p:nvPr/>
        </p:nvSpPr>
        <p:spPr>
          <a:xfrm>
            <a:off x="985330" y="1219200"/>
            <a:ext cx="6383658" cy="3143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3" name="Rechte verbindingslijn met pijl 32">
            <a:extLst>
              <a:ext uri="{FF2B5EF4-FFF2-40B4-BE49-F238E27FC236}">
                <a16:creationId xmlns:a16="http://schemas.microsoft.com/office/drawing/2014/main" id="{FBCA34B3-81A2-9736-05E5-42B4FDE1C575}"/>
              </a:ext>
            </a:extLst>
          </p:cNvPr>
          <p:cNvCxnSpPr>
            <a:cxnSpLocks/>
            <a:stCxn id="32" idx="0"/>
            <a:endCxn id="34" idx="2"/>
          </p:cNvCxnSpPr>
          <p:nvPr/>
        </p:nvCxnSpPr>
        <p:spPr>
          <a:xfrm flipV="1">
            <a:off x="4177159" y="792718"/>
            <a:ext cx="0" cy="426482"/>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34" name="Tekstvak 33">
            <a:extLst>
              <a:ext uri="{FF2B5EF4-FFF2-40B4-BE49-F238E27FC236}">
                <a16:creationId xmlns:a16="http://schemas.microsoft.com/office/drawing/2014/main" id="{7B7D9413-1688-CC81-5DC1-92429163A565}"/>
              </a:ext>
            </a:extLst>
          </p:cNvPr>
          <p:cNvSpPr txBox="1"/>
          <p:nvPr/>
        </p:nvSpPr>
        <p:spPr>
          <a:xfrm>
            <a:off x="3553768" y="146387"/>
            <a:ext cx="1246781" cy="646331"/>
          </a:xfrm>
          <a:prstGeom prst="rect">
            <a:avLst/>
          </a:prstGeom>
          <a:noFill/>
        </p:spPr>
        <p:txBody>
          <a:bodyPr wrap="square" rtlCol="0">
            <a:spAutoFit/>
          </a:bodyPr>
          <a:lstStyle/>
          <a:p>
            <a:pPr algn="ctr"/>
            <a:r>
              <a:rPr lang="nl-NL"/>
              <a:t>Validatie titel</a:t>
            </a:r>
          </a:p>
        </p:txBody>
      </p:sp>
      <p:sp>
        <p:nvSpPr>
          <p:cNvPr id="43" name="Rechthoek 42">
            <a:extLst>
              <a:ext uri="{FF2B5EF4-FFF2-40B4-BE49-F238E27FC236}">
                <a16:creationId xmlns:a16="http://schemas.microsoft.com/office/drawing/2014/main" id="{76952647-91A9-D724-1E5D-5F436B2E931B}"/>
              </a:ext>
            </a:extLst>
          </p:cNvPr>
          <p:cNvSpPr/>
          <p:nvPr/>
        </p:nvSpPr>
        <p:spPr>
          <a:xfrm>
            <a:off x="7508234" y="1219200"/>
            <a:ext cx="1590942" cy="3143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4" name="Rechte verbindingslijn met pijl 43">
            <a:extLst>
              <a:ext uri="{FF2B5EF4-FFF2-40B4-BE49-F238E27FC236}">
                <a16:creationId xmlns:a16="http://schemas.microsoft.com/office/drawing/2014/main" id="{3E765874-C63C-ED05-22CE-6DEEB1F5E2BA}"/>
              </a:ext>
            </a:extLst>
          </p:cNvPr>
          <p:cNvCxnSpPr>
            <a:cxnSpLocks/>
            <a:stCxn id="43" idx="0"/>
            <a:endCxn id="45" idx="2"/>
          </p:cNvCxnSpPr>
          <p:nvPr/>
        </p:nvCxnSpPr>
        <p:spPr>
          <a:xfrm flipV="1">
            <a:off x="8303705" y="803612"/>
            <a:ext cx="0" cy="415588"/>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45" name="Tekstvak 44">
            <a:extLst>
              <a:ext uri="{FF2B5EF4-FFF2-40B4-BE49-F238E27FC236}">
                <a16:creationId xmlns:a16="http://schemas.microsoft.com/office/drawing/2014/main" id="{BA3361FA-B6E6-1263-EC2F-683E6DFC368E}"/>
              </a:ext>
            </a:extLst>
          </p:cNvPr>
          <p:cNvSpPr txBox="1"/>
          <p:nvPr/>
        </p:nvSpPr>
        <p:spPr>
          <a:xfrm>
            <a:off x="7626347" y="157281"/>
            <a:ext cx="1354715" cy="646331"/>
          </a:xfrm>
          <a:prstGeom prst="rect">
            <a:avLst/>
          </a:prstGeom>
          <a:noFill/>
        </p:spPr>
        <p:txBody>
          <a:bodyPr wrap="square" rtlCol="0">
            <a:spAutoFit/>
          </a:bodyPr>
          <a:lstStyle/>
          <a:p>
            <a:pPr algn="ctr"/>
            <a:r>
              <a:rPr lang="nl-NL" dirty="0"/>
              <a:t>Validatie niveau</a:t>
            </a:r>
          </a:p>
        </p:txBody>
      </p:sp>
      <p:sp>
        <p:nvSpPr>
          <p:cNvPr id="50" name="Rechthoek 49">
            <a:extLst>
              <a:ext uri="{FF2B5EF4-FFF2-40B4-BE49-F238E27FC236}">
                <a16:creationId xmlns:a16="http://schemas.microsoft.com/office/drawing/2014/main" id="{03AF0DE8-3AC8-B1B4-64A6-0C87778A2847}"/>
              </a:ext>
            </a:extLst>
          </p:cNvPr>
          <p:cNvSpPr/>
          <p:nvPr/>
        </p:nvSpPr>
        <p:spPr>
          <a:xfrm>
            <a:off x="263377" y="1533525"/>
            <a:ext cx="9404493" cy="44015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Rechte verbindingslijn met pijl 50">
            <a:extLst>
              <a:ext uri="{FF2B5EF4-FFF2-40B4-BE49-F238E27FC236}">
                <a16:creationId xmlns:a16="http://schemas.microsoft.com/office/drawing/2014/main" id="{BB87DFE1-E03A-750D-C265-A0E6BB6A4A9B}"/>
              </a:ext>
            </a:extLst>
          </p:cNvPr>
          <p:cNvCxnSpPr>
            <a:cxnSpLocks/>
            <a:stCxn id="50" idx="3"/>
            <a:endCxn id="57" idx="1"/>
          </p:cNvCxnSpPr>
          <p:nvPr/>
        </p:nvCxnSpPr>
        <p:spPr>
          <a:xfrm flipV="1">
            <a:off x="9667870" y="1753604"/>
            <a:ext cx="828680" cy="1"/>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57" name="Tekstvak 56">
            <a:extLst>
              <a:ext uri="{FF2B5EF4-FFF2-40B4-BE49-F238E27FC236}">
                <a16:creationId xmlns:a16="http://schemas.microsoft.com/office/drawing/2014/main" id="{CACA852C-676E-A9EF-5AB3-ADFDC10969DD}"/>
              </a:ext>
            </a:extLst>
          </p:cNvPr>
          <p:cNvSpPr txBox="1"/>
          <p:nvPr/>
        </p:nvSpPr>
        <p:spPr>
          <a:xfrm>
            <a:off x="10496550" y="1430438"/>
            <a:ext cx="1695450" cy="646331"/>
          </a:xfrm>
          <a:prstGeom prst="rect">
            <a:avLst/>
          </a:prstGeom>
          <a:noFill/>
        </p:spPr>
        <p:txBody>
          <a:bodyPr wrap="square" rtlCol="0">
            <a:spAutoFit/>
          </a:bodyPr>
          <a:lstStyle/>
          <a:p>
            <a:r>
              <a:rPr lang="nl-NL" dirty="0"/>
              <a:t>Validatie toelichting</a:t>
            </a:r>
          </a:p>
        </p:txBody>
      </p:sp>
      <p:sp>
        <p:nvSpPr>
          <p:cNvPr id="63" name="Rechthoek 62">
            <a:extLst>
              <a:ext uri="{FF2B5EF4-FFF2-40B4-BE49-F238E27FC236}">
                <a16:creationId xmlns:a16="http://schemas.microsoft.com/office/drawing/2014/main" id="{0492A61E-F786-BA68-F295-FBF8833500FE}"/>
              </a:ext>
            </a:extLst>
          </p:cNvPr>
          <p:cNvSpPr/>
          <p:nvPr/>
        </p:nvSpPr>
        <p:spPr>
          <a:xfrm>
            <a:off x="263376" y="1973684"/>
            <a:ext cx="9597796" cy="474461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64" name="Rechte verbindingslijn met pijl 63">
            <a:extLst>
              <a:ext uri="{FF2B5EF4-FFF2-40B4-BE49-F238E27FC236}">
                <a16:creationId xmlns:a16="http://schemas.microsoft.com/office/drawing/2014/main" id="{B871DAB2-B112-EBC9-B232-000B1AE80B7B}"/>
              </a:ext>
            </a:extLst>
          </p:cNvPr>
          <p:cNvCxnSpPr>
            <a:cxnSpLocks/>
            <a:stCxn id="63" idx="3"/>
            <a:endCxn id="65" idx="1"/>
          </p:cNvCxnSpPr>
          <p:nvPr/>
        </p:nvCxnSpPr>
        <p:spPr>
          <a:xfrm>
            <a:off x="9861172" y="4345992"/>
            <a:ext cx="1152530" cy="5768"/>
          </a:xfrm>
          <a:prstGeom prst="straightConnector1">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cxnSp>
      <p:sp>
        <p:nvSpPr>
          <p:cNvPr id="65" name="Tekstvak 64">
            <a:extLst>
              <a:ext uri="{FF2B5EF4-FFF2-40B4-BE49-F238E27FC236}">
                <a16:creationId xmlns:a16="http://schemas.microsoft.com/office/drawing/2014/main" id="{5D334382-7A16-5107-6885-228CAD561729}"/>
              </a:ext>
            </a:extLst>
          </p:cNvPr>
          <p:cNvSpPr txBox="1"/>
          <p:nvPr/>
        </p:nvSpPr>
        <p:spPr>
          <a:xfrm>
            <a:off x="11013702" y="4028594"/>
            <a:ext cx="1178298" cy="646331"/>
          </a:xfrm>
          <a:prstGeom prst="rect">
            <a:avLst/>
          </a:prstGeom>
          <a:noFill/>
        </p:spPr>
        <p:txBody>
          <a:bodyPr wrap="square" rtlCol="0">
            <a:spAutoFit/>
          </a:bodyPr>
          <a:lstStyle/>
          <a:p>
            <a:r>
              <a:rPr lang="nl-NL" dirty="0"/>
              <a:t>Query resultaat</a:t>
            </a:r>
          </a:p>
        </p:txBody>
      </p:sp>
    </p:spTree>
    <p:extLst>
      <p:ext uri="{BB962C8B-B14F-4D97-AF65-F5344CB8AC3E}">
        <p14:creationId xmlns:p14="http://schemas.microsoft.com/office/powerpoint/2010/main" val="401371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32" grpId="0" animBg="1"/>
      <p:bldP spid="34" grpId="0"/>
      <p:bldP spid="43" grpId="0" animBg="1"/>
      <p:bldP spid="45" grpId="0"/>
      <p:bldP spid="50" grpId="0" animBg="1"/>
      <p:bldP spid="57" grpId="0"/>
      <p:bldP spid="63" grpId="0" animBg="1"/>
      <p:bldP spid="6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CA317-52B8-37C8-D248-B27CF9886F90}"/>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294CD0D5-1C62-683D-261F-7FEE16298306}"/>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BA5FFEAC-9C29-715A-A3D2-DC7F82324FC0}"/>
              </a:ext>
            </a:extLst>
          </p:cNvPr>
          <p:cNvPicPr>
            <a:picLocks noChangeAspect="1"/>
          </p:cNvPicPr>
          <p:nvPr/>
        </p:nvPicPr>
        <p:blipFill>
          <a:blip r:embed="rId2"/>
          <a:stretch>
            <a:fillRect/>
          </a:stretch>
        </p:blipFill>
        <p:spPr>
          <a:xfrm>
            <a:off x="506881" y="0"/>
            <a:ext cx="11178238" cy="6858000"/>
          </a:xfrm>
          <a:prstGeom prst="rect">
            <a:avLst/>
          </a:prstGeom>
        </p:spPr>
      </p:pic>
    </p:spTree>
    <p:extLst>
      <p:ext uri="{BB962C8B-B14F-4D97-AF65-F5344CB8AC3E}">
        <p14:creationId xmlns:p14="http://schemas.microsoft.com/office/powerpoint/2010/main" val="293742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680B8-D7D9-5079-4A72-2553D8B654BC}"/>
              </a:ext>
            </a:extLst>
          </p:cNvPr>
          <p:cNvSpPr>
            <a:spLocks noGrp="1"/>
          </p:cNvSpPr>
          <p:nvPr>
            <p:ph type="title"/>
          </p:nvPr>
        </p:nvSpPr>
        <p:spPr/>
        <p:txBody>
          <a:bodyPr/>
          <a:lstStyle/>
          <a:p>
            <a:r>
              <a:rPr lang="nl-NL">
                <a:latin typeface="+mj-lt"/>
              </a:rPr>
              <a:t>Snelle groei van </a:t>
            </a:r>
            <a:r>
              <a:rPr lang="nl-NL" err="1">
                <a:latin typeface="+mj-lt"/>
              </a:rPr>
              <a:t>validaties</a:t>
            </a:r>
            <a:r>
              <a:rPr lang="nl-NL">
                <a:latin typeface="+mj-lt"/>
              </a:rPr>
              <a:t> door flexibiliteit</a:t>
            </a:r>
          </a:p>
        </p:txBody>
      </p:sp>
      <p:sp>
        <p:nvSpPr>
          <p:cNvPr id="3" name="Tijdelijke aanduiding voor inhoud 2">
            <a:extLst>
              <a:ext uri="{FF2B5EF4-FFF2-40B4-BE49-F238E27FC236}">
                <a16:creationId xmlns:a16="http://schemas.microsoft.com/office/drawing/2014/main" id="{B973814B-3626-1EF6-31AD-A19895FA29E2}"/>
              </a:ext>
            </a:extLst>
          </p:cNvPr>
          <p:cNvSpPr>
            <a:spLocks noGrp="1"/>
          </p:cNvSpPr>
          <p:nvPr>
            <p:ph idx="1"/>
          </p:nvPr>
        </p:nvSpPr>
        <p:spPr>
          <a:xfrm>
            <a:off x="352901" y="1893699"/>
            <a:ext cx="5486400" cy="4232465"/>
          </a:xfrm>
        </p:spPr>
        <p:txBody>
          <a:bodyPr>
            <a:normAutofit fontScale="85000" lnSpcReduction="20000"/>
          </a:bodyPr>
          <a:lstStyle/>
          <a:p>
            <a:r>
              <a:rPr lang="nl-NL">
                <a:latin typeface="+mj-lt"/>
              </a:rPr>
              <a:t>Inmiddels meer dan 300 </a:t>
            </a:r>
            <a:r>
              <a:rPr lang="nl-NL" err="1">
                <a:latin typeface="+mj-lt"/>
              </a:rPr>
              <a:t>validaties</a:t>
            </a:r>
            <a:endParaRPr lang="nl-NL">
              <a:latin typeface="+mj-lt"/>
            </a:endParaRPr>
          </a:p>
          <a:p>
            <a:r>
              <a:rPr lang="nl-NL">
                <a:latin typeface="+mj-lt"/>
              </a:rPr>
              <a:t>Verdeeld over 27 controlerapporten</a:t>
            </a:r>
          </a:p>
          <a:p>
            <a:pPr lvl="1"/>
            <a:r>
              <a:rPr lang="nl-NL">
                <a:latin typeface="+mj-lt"/>
              </a:rPr>
              <a:t>Monitoringprogramma GW </a:t>
            </a:r>
          </a:p>
          <a:p>
            <a:pPr lvl="1"/>
            <a:r>
              <a:rPr lang="nl-NL">
                <a:latin typeface="+mj-lt"/>
              </a:rPr>
              <a:t>Monitoringprogramma OW</a:t>
            </a:r>
          </a:p>
          <a:p>
            <a:pPr lvl="1"/>
            <a:r>
              <a:rPr lang="nl-NL">
                <a:latin typeface="+mj-lt"/>
              </a:rPr>
              <a:t>Landelijke Enquête </a:t>
            </a:r>
            <a:r>
              <a:rPr lang="nl-NL" err="1">
                <a:latin typeface="+mj-lt"/>
              </a:rPr>
              <a:t>Waterkw</a:t>
            </a:r>
            <a:r>
              <a:rPr lang="nl-NL">
                <a:latin typeface="+mj-lt"/>
              </a:rPr>
              <a:t>. - 2023</a:t>
            </a:r>
          </a:p>
          <a:p>
            <a:pPr lvl="1"/>
            <a:r>
              <a:rPr lang="nl-NL">
                <a:latin typeface="+mj-lt"/>
              </a:rPr>
              <a:t>Landelijke Enquête </a:t>
            </a:r>
            <a:r>
              <a:rPr lang="nl-NL" err="1">
                <a:latin typeface="+mj-lt"/>
              </a:rPr>
              <a:t>Waterkw</a:t>
            </a:r>
            <a:r>
              <a:rPr lang="nl-NL">
                <a:latin typeface="+mj-lt"/>
              </a:rPr>
              <a:t>. - historie</a:t>
            </a:r>
          </a:p>
          <a:p>
            <a:pPr lvl="1"/>
            <a:r>
              <a:rPr lang="nl-NL">
                <a:latin typeface="+mj-lt"/>
              </a:rPr>
              <a:t>KRW Toestandsbeoordeling 2023</a:t>
            </a:r>
          </a:p>
          <a:p>
            <a:pPr lvl="1"/>
            <a:r>
              <a:rPr lang="nl-NL">
                <a:latin typeface="+mj-lt"/>
              </a:rPr>
              <a:t>Maatlatten implementatie - TWN</a:t>
            </a:r>
          </a:p>
          <a:p>
            <a:pPr lvl="1"/>
            <a:r>
              <a:rPr lang="nl-NL">
                <a:latin typeface="+mj-lt"/>
              </a:rPr>
              <a:t>-&gt; </a:t>
            </a:r>
            <a:r>
              <a:rPr lang="nl-NL" err="1">
                <a:latin typeface="+mj-lt"/>
              </a:rPr>
              <a:t>TaxaWaterbeheerNederland</a:t>
            </a:r>
            <a:r>
              <a:rPr lang="nl-NL">
                <a:latin typeface="+mj-lt"/>
              </a:rPr>
              <a:t> (TWN)</a:t>
            </a:r>
          </a:p>
          <a:p>
            <a:pPr lvl="1"/>
            <a:r>
              <a:rPr lang="nl-NL">
                <a:latin typeface="+mj-lt"/>
              </a:rPr>
              <a:t>…</a:t>
            </a:r>
          </a:p>
          <a:p>
            <a:endParaRPr lang="nl-NL">
              <a:latin typeface="+mj-lt"/>
            </a:endParaRPr>
          </a:p>
          <a:p>
            <a:r>
              <a:rPr lang="nl-NL">
                <a:latin typeface="+mj-lt"/>
              </a:rPr>
              <a:t>Elke dag meer!</a:t>
            </a:r>
          </a:p>
        </p:txBody>
      </p:sp>
      <p:pic>
        <p:nvPicPr>
          <p:cNvPr id="5" name="Afbeelding 4">
            <a:extLst>
              <a:ext uri="{FF2B5EF4-FFF2-40B4-BE49-F238E27FC236}">
                <a16:creationId xmlns:a16="http://schemas.microsoft.com/office/drawing/2014/main" id="{94921420-F02E-B9A3-95E2-B5AFF3733736}"/>
              </a:ext>
            </a:extLst>
          </p:cNvPr>
          <p:cNvPicPr>
            <a:picLocks noChangeAspect="1"/>
          </p:cNvPicPr>
          <p:nvPr/>
        </p:nvPicPr>
        <p:blipFill rotWithShape="1">
          <a:blip r:embed="rId3"/>
          <a:srcRect b="30037"/>
          <a:stretch/>
        </p:blipFill>
        <p:spPr>
          <a:xfrm>
            <a:off x="5839301" y="1893699"/>
            <a:ext cx="6352699" cy="4000774"/>
          </a:xfrm>
          <a:prstGeom prst="rect">
            <a:avLst/>
          </a:prstGeom>
          <a:effectLst/>
        </p:spPr>
      </p:pic>
      <p:sp>
        <p:nvSpPr>
          <p:cNvPr id="7" name="Rechthoek 6">
            <a:extLst>
              <a:ext uri="{FF2B5EF4-FFF2-40B4-BE49-F238E27FC236}">
                <a16:creationId xmlns:a16="http://schemas.microsoft.com/office/drawing/2014/main" id="{C2E98A35-9AC2-E9EE-DBA9-D69345B4B1C6}"/>
              </a:ext>
            </a:extLst>
          </p:cNvPr>
          <p:cNvSpPr/>
          <p:nvPr/>
        </p:nvSpPr>
        <p:spPr>
          <a:xfrm>
            <a:off x="5839301" y="4009931"/>
            <a:ext cx="6352699" cy="1884542"/>
          </a:xfrm>
          <a:prstGeom prst="rect">
            <a:avLst/>
          </a:prstGeom>
          <a:gradFill>
            <a:gsLst>
              <a:gs pos="0">
                <a:schemeClr val="bg1"/>
              </a:gs>
              <a:gs pos="100000">
                <a:schemeClr val="accent1">
                  <a:tint val="50000"/>
                  <a:shade val="100000"/>
                  <a:satMod val="350000"/>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33359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hoek: afgeronde hoeken 63">
            <a:extLst>
              <a:ext uri="{FF2B5EF4-FFF2-40B4-BE49-F238E27FC236}">
                <a16:creationId xmlns:a16="http://schemas.microsoft.com/office/drawing/2014/main" id="{6D5E5FE1-0F87-9839-E227-F6F553429012}"/>
              </a:ext>
            </a:extLst>
          </p:cNvPr>
          <p:cNvSpPr/>
          <p:nvPr/>
        </p:nvSpPr>
        <p:spPr>
          <a:xfrm>
            <a:off x="917111" y="6170773"/>
            <a:ext cx="1119187" cy="633413"/>
          </a:xfrm>
          <a:prstGeom prst="roundRect">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Geo</a:t>
            </a:r>
            <a:r>
              <a:rPr lang="nl-NL" sz="1100"/>
              <a:t>-Informatie</a:t>
            </a:r>
          </a:p>
        </p:txBody>
      </p:sp>
      <p:sp>
        <p:nvSpPr>
          <p:cNvPr id="3" name="Rechthoek: afgeronde hoeken 2">
            <a:extLst>
              <a:ext uri="{FF2B5EF4-FFF2-40B4-BE49-F238E27FC236}">
                <a16:creationId xmlns:a16="http://schemas.microsoft.com/office/drawing/2014/main" id="{771092D1-7343-6E90-2CA7-22DEE5D32FCA}"/>
              </a:ext>
            </a:extLst>
          </p:cNvPr>
          <p:cNvSpPr/>
          <p:nvPr/>
        </p:nvSpPr>
        <p:spPr>
          <a:xfrm>
            <a:off x="1296214" y="5366735"/>
            <a:ext cx="1119187" cy="6334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Drinkwater</a:t>
            </a:r>
          </a:p>
          <a:p>
            <a:pPr algn="ctr"/>
            <a:r>
              <a:rPr lang="nl-NL" sz="1100"/>
              <a:t>Schelpdier</a:t>
            </a:r>
          </a:p>
        </p:txBody>
      </p:sp>
      <p:sp>
        <p:nvSpPr>
          <p:cNvPr id="42" name="Rechthoek: afgeronde hoeken 41">
            <a:extLst>
              <a:ext uri="{FF2B5EF4-FFF2-40B4-BE49-F238E27FC236}">
                <a16:creationId xmlns:a16="http://schemas.microsoft.com/office/drawing/2014/main" id="{58E5A795-D888-C78A-ABA6-070A5AC8F730}"/>
              </a:ext>
            </a:extLst>
          </p:cNvPr>
          <p:cNvSpPr/>
          <p:nvPr/>
        </p:nvSpPr>
        <p:spPr>
          <a:xfrm>
            <a:off x="1275915" y="4265285"/>
            <a:ext cx="1119187" cy="6334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Meetpunten</a:t>
            </a:r>
          </a:p>
        </p:txBody>
      </p:sp>
      <p:sp>
        <p:nvSpPr>
          <p:cNvPr id="33" name="Rechthoek: afgeronde hoeken 32">
            <a:extLst>
              <a:ext uri="{FF2B5EF4-FFF2-40B4-BE49-F238E27FC236}">
                <a16:creationId xmlns:a16="http://schemas.microsoft.com/office/drawing/2014/main" id="{0F34DEB0-6D9C-0E2E-A289-65FD62EF6B2F}"/>
              </a:ext>
            </a:extLst>
          </p:cNvPr>
          <p:cNvSpPr/>
          <p:nvPr/>
        </p:nvSpPr>
        <p:spPr>
          <a:xfrm>
            <a:off x="7200556" y="3417609"/>
            <a:ext cx="1119187" cy="6334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Ref. </a:t>
            </a:r>
            <a:r>
              <a:rPr lang="nl-NL" sz="1100" err="1"/>
              <a:t>Docs</a:t>
            </a:r>
            <a:endParaRPr lang="nl-NL" sz="1100"/>
          </a:p>
          <a:p>
            <a:pPr algn="ctr"/>
            <a:r>
              <a:rPr lang="nl-NL" sz="1100"/>
              <a:t>TWN</a:t>
            </a:r>
          </a:p>
        </p:txBody>
      </p:sp>
      <p:sp>
        <p:nvSpPr>
          <p:cNvPr id="4" name="Rechthoek: afgeronde hoeken 3">
            <a:extLst>
              <a:ext uri="{FF2B5EF4-FFF2-40B4-BE49-F238E27FC236}">
                <a16:creationId xmlns:a16="http://schemas.microsoft.com/office/drawing/2014/main" id="{FFEF42DE-96E1-C539-C127-749FFD521EC7}"/>
              </a:ext>
            </a:extLst>
          </p:cNvPr>
          <p:cNvSpPr/>
          <p:nvPr/>
        </p:nvSpPr>
        <p:spPr>
          <a:xfrm>
            <a:off x="5582078" y="6145927"/>
            <a:ext cx="915059" cy="3549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LEW</a:t>
            </a:r>
          </a:p>
        </p:txBody>
      </p:sp>
      <p:sp>
        <p:nvSpPr>
          <p:cNvPr id="8" name="Rechthoek: afgeronde hoeken 7">
            <a:extLst>
              <a:ext uri="{FF2B5EF4-FFF2-40B4-BE49-F238E27FC236}">
                <a16:creationId xmlns:a16="http://schemas.microsoft.com/office/drawing/2014/main" id="{24758806-CB25-B802-04AC-8C3C350FE5D1}"/>
              </a:ext>
            </a:extLst>
          </p:cNvPr>
          <p:cNvSpPr/>
          <p:nvPr/>
        </p:nvSpPr>
        <p:spPr>
          <a:xfrm>
            <a:off x="1058010" y="3813814"/>
            <a:ext cx="1119187" cy="633413"/>
          </a:xfrm>
          <a:prstGeom prst="roundRect">
            <a:avLst/>
          </a:prstGeom>
          <a:solidFill>
            <a:schemeClr val="accent1">
              <a:lumMod val="75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Monitoring</a:t>
            </a:r>
          </a:p>
          <a:p>
            <a:pPr algn="ctr"/>
            <a:r>
              <a:rPr lang="nl-NL" sz="1100"/>
              <a:t>Locaties</a:t>
            </a:r>
          </a:p>
        </p:txBody>
      </p:sp>
      <p:sp>
        <p:nvSpPr>
          <p:cNvPr id="10" name="Rechthoek: afgeronde hoeken 9">
            <a:extLst>
              <a:ext uri="{FF2B5EF4-FFF2-40B4-BE49-F238E27FC236}">
                <a16:creationId xmlns:a16="http://schemas.microsoft.com/office/drawing/2014/main" id="{E9A458FD-3671-67DE-5E2E-26D60504E5CB}"/>
              </a:ext>
            </a:extLst>
          </p:cNvPr>
          <p:cNvSpPr/>
          <p:nvPr/>
        </p:nvSpPr>
        <p:spPr>
          <a:xfrm>
            <a:off x="4585386" y="3822608"/>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Monitoring</a:t>
            </a:r>
          </a:p>
          <a:p>
            <a:pPr algn="ctr"/>
            <a:r>
              <a:rPr lang="nl-NL" sz="1100"/>
              <a:t>Programma</a:t>
            </a:r>
          </a:p>
        </p:txBody>
      </p:sp>
      <p:sp>
        <p:nvSpPr>
          <p:cNvPr id="11" name="Rechthoek: afgeronde hoeken 10">
            <a:extLst>
              <a:ext uri="{FF2B5EF4-FFF2-40B4-BE49-F238E27FC236}">
                <a16:creationId xmlns:a16="http://schemas.microsoft.com/office/drawing/2014/main" id="{5059F40A-1259-A27C-C47A-3D2995E5B0F4}"/>
              </a:ext>
            </a:extLst>
          </p:cNvPr>
          <p:cNvSpPr/>
          <p:nvPr/>
        </p:nvSpPr>
        <p:spPr>
          <a:xfrm>
            <a:off x="4576487" y="2962890"/>
            <a:ext cx="1119187" cy="633413"/>
          </a:xfrm>
          <a:prstGeom prst="roundRect">
            <a:avLst/>
          </a:prstGeom>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Doelen</a:t>
            </a:r>
          </a:p>
        </p:txBody>
      </p:sp>
      <p:sp>
        <p:nvSpPr>
          <p:cNvPr id="12" name="Rechthoek: afgeronde hoeken 11">
            <a:extLst>
              <a:ext uri="{FF2B5EF4-FFF2-40B4-BE49-F238E27FC236}">
                <a16:creationId xmlns:a16="http://schemas.microsoft.com/office/drawing/2014/main" id="{88A62437-19C0-ACFE-6A83-D53C35CEC266}"/>
              </a:ext>
            </a:extLst>
          </p:cNvPr>
          <p:cNvSpPr/>
          <p:nvPr/>
        </p:nvSpPr>
        <p:spPr>
          <a:xfrm>
            <a:off x="8095768" y="6056568"/>
            <a:ext cx="1119187" cy="633413"/>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SoE</a:t>
            </a:r>
            <a:endParaRPr lang="nl-NL" sz="1100"/>
          </a:p>
          <a:p>
            <a:pPr algn="ctr"/>
            <a:r>
              <a:rPr lang="nl-NL" sz="1100"/>
              <a:t>WISE-6 </a:t>
            </a:r>
          </a:p>
          <a:p>
            <a:pPr algn="ctr"/>
            <a:r>
              <a:rPr lang="nl-NL" sz="1100"/>
              <a:t>Chemie</a:t>
            </a:r>
          </a:p>
        </p:txBody>
      </p:sp>
      <p:sp>
        <p:nvSpPr>
          <p:cNvPr id="13" name="Rechthoek: afgeronde hoeken 12">
            <a:extLst>
              <a:ext uri="{FF2B5EF4-FFF2-40B4-BE49-F238E27FC236}">
                <a16:creationId xmlns:a16="http://schemas.microsoft.com/office/drawing/2014/main" id="{4A114686-4997-E453-8B8F-FC4E92AA2695}"/>
              </a:ext>
            </a:extLst>
          </p:cNvPr>
          <p:cNvSpPr/>
          <p:nvPr/>
        </p:nvSpPr>
        <p:spPr>
          <a:xfrm>
            <a:off x="8644382" y="5373302"/>
            <a:ext cx="1119187" cy="633413"/>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SoE</a:t>
            </a:r>
            <a:endParaRPr lang="nl-NL" sz="1100"/>
          </a:p>
          <a:p>
            <a:pPr algn="ctr"/>
            <a:r>
              <a:rPr lang="nl-NL" sz="1100"/>
              <a:t>WISE-2 </a:t>
            </a:r>
          </a:p>
          <a:p>
            <a:pPr algn="ctr"/>
            <a:r>
              <a:rPr lang="nl-NL" sz="1100" err="1"/>
              <a:t>Biology</a:t>
            </a:r>
            <a:endParaRPr lang="nl-NL" sz="1100"/>
          </a:p>
        </p:txBody>
      </p:sp>
      <p:sp>
        <p:nvSpPr>
          <p:cNvPr id="15" name="Rechthoek: afgeronde hoeken 14">
            <a:extLst>
              <a:ext uri="{FF2B5EF4-FFF2-40B4-BE49-F238E27FC236}">
                <a16:creationId xmlns:a16="http://schemas.microsoft.com/office/drawing/2014/main" id="{DCB38F08-C012-A18F-5D35-19ACA8ADFEC3}"/>
              </a:ext>
            </a:extLst>
          </p:cNvPr>
          <p:cNvSpPr/>
          <p:nvPr/>
        </p:nvSpPr>
        <p:spPr>
          <a:xfrm>
            <a:off x="1056146" y="2371691"/>
            <a:ext cx="1119187" cy="633413"/>
          </a:xfrm>
          <a:prstGeom prst="roundRect">
            <a:avLst/>
          </a:prstGeom>
          <a:solidFill>
            <a:schemeClr val="accent1">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a:t>
            </a:r>
          </a:p>
          <a:p>
            <a:pPr algn="ctr"/>
            <a:r>
              <a:rPr lang="nl-NL" sz="1100"/>
              <a:t>Water-lichamen</a:t>
            </a:r>
          </a:p>
        </p:txBody>
      </p:sp>
      <p:sp>
        <p:nvSpPr>
          <p:cNvPr id="16" name="Rechthoek: afgeronde hoeken 15">
            <a:extLst>
              <a:ext uri="{FF2B5EF4-FFF2-40B4-BE49-F238E27FC236}">
                <a16:creationId xmlns:a16="http://schemas.microsoft.com/office/drawing/2014/main" id="{62700137-55A8-C110-7D92-6AB3EE39E72F}"/>
              </a:ext>
            </a:extLst>
          </p:cNvPr>
          <p:cNvSpPr/>
          <p:nvPr/>
        </p:nvSpPr>
        <p:spPr>
          <a:xfrm>
            <a:off x="359329" y="5006558"/>
            <a:ext cx="1119187" cy="633413"/>
          </a:xfrm>
          <a:prstGeom prst="roundRect">
            <a:avLst/>
          </a:prstGeom>
          <a:solidFill>
            <a:schemeClr val="accent1">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Beschermd</a:t>
            </a:r>
          </a:p>
          <a:p>
            <a:pPr algn="ctr"/>
            <a:r>
              <a:rPr lang="nl-NL" sz="1100"/>
              <a:t>Gebied</a:t>
            </a:r>
          </a:p>
        </p:txBody>
      </p:sp>
      <p:sp>
        <p:nvSpPr>
          <p:cNvPr id="17" name="Rechthoek: afgeronde hoeken 16">
            <a:extLst>
              <a:ext uri="{FF2B5EF4-FFF2-40B4-BE49-F238E27FC236}">
                <a16:creationId xmlns:a16="http://schemas.microsoft.com/office/drawing/2014/main" id="{27BF3C34-8B22-7735-70D0-A9D4F9B70E3B}"/>
              </a:ext>
            </a:extLst>
          </p:cNvPr>
          <p:cNvSpPr/>
          <p:nvPr/>
        </p:nvSpPr>
        <p:spPr>
          <a:xfrm>
            <a:off x="1055719" y="320380"/>
            <a:ext cx="1119187" cy="633413"/>
          </a:xfrm>
          <a:prstGeom prst="roundRect">
            <a:avLst/>
          </a:prstGeom>
          <a:solidFill>
            <a:schemeClr val="accent1">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a:t>
            </a:r>
          </a:p>
          <a:p>
            <a:pPr algn="ctr"/>
            <a:r>
              <a:rPr lang="nl-NL" sz="1100"/>
              <a:t>Stroomgebied-district</a:t>
            </a:r>
          </a:p>
        </p:txBody>
      </p:sp>
      <p:sp>
        <p:nvSpPr>
          <p:cNvPr id="18" name="Rechthoek: afgeronde hoeken 17">
            <a:extLst>
              <a:ext uri="{FF2B5EF4-FFF2-40B4-BE49-F238E27FC236}">
                <a16:creationId xmlns:a16="http://schemas.microsoft.com/office/drawing/2014/main" id="{8BA5A155-1C49-76DD-0D32-41C6D8449614}"/>
              </a:ext>
            </a:extLst>
          </p:cNvPr>
          <p:cNvSpPr/>
          <p:nvPr/>
        </p:nvSpPr>
        <p:spPr>
          <a:xfrm>
            <a:off x="7996565" y="1445171"/>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Maatregelen</a:t>
            </a:r>
          </a:p>
        </p:txBody>
      </p:sp>
      <p:sp>
        <p:nvSpPr>
          <p:cNvPr id="19" name="Rechthoek: afgeronde hoeken 18">
            <a:extLst>
              <a:ext uri="{FF2B5EF4-FFF2-40B4-BE49-F238E27FC236}">
                <a16:creationId xmlns:a16="http://schemas.microsoft.com/office/drawing/2014/main" id="{6385EF26-5A5E-E98E-57DE-EA4BE54C8DC7}"/>
              </a:ext>
            </a:extLst>
          </p:cNvPr>
          <p:cNvSpPr/>
          <p:nvPr/>
        </p:nvSpPr>
        <p:spPr>
          <a:xfrm>
            <a:off x="9496514" y="1459549"/>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a:t>
            </a:r>
          </a:p>
          <a:p>
            <a:pPr algn="ctr"/>
            <a:r>
              <a:rPr lang="nl-NL" sz="1100"/>
              <a:t>Voortgang Maatregelen</a:t>
            </a:r>
          </a:p>
        </p:txBody>
      </p:sp>
      <p:sp>
        <p:nvSpPr>
          <p:cNvPr id="20" name="Rechthoek: afgeronde hoeken 19">
            <a:extLst>
              <a:ext uri="{FF2B5EF4-FFF2-40B4-BE49-F238E27FC236}">
                <a16:creationId xmlns:a16="http://schemas.microsoft.com/office/drawing/2014/main" id="{C1CB5A6A-ED43-9DA4-9629-602740C1E477}"/>
              </a:ext>
            </a:extLst>
          </p:cNvPr>
          <p:cNvSpPr/>
          <p:nvPr/>
        </p:nvSpPr>
        <p:spPr>
          <a:xfrm>
            <a:off x="6600858" y="2973946"/>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Toestand</a:t>
            </a:r>
          </a:p>
          <a:p>
            <a:pPr algn="ctr"/>
            <a:r>
              <a:rPr lang="nl-NL" sz="1100"/>
              <a:t>Bepaling</a:t>
            </a:r>
          </a:p>
        </p:txBody>
      </p:sp>
      <p:sp>
        <p:nvSpPr>
          <p:cNvPr id="21" name="Rechthoek: afgeronde hoeken 20">
            <a:extLst>
              <a:ext uri="{FF2B5EF4-FFF2-40B4-BE49-F238E27FC236}">
                <a16:creationId xmlns:a16="http://schemas.microsoft.com/office/drawing/2014/main" id="{AB0AA19B-4678-B858-10B2-B84911F87E7D}"/>
              </a:ext>
            </a:extLst>
          </p:cNvPr>
          <p:cNvSpPr/>
          <p:nvPr/>
        </p:nvSpPr>
        <p:spPr>
          <a:xfrm>
            <a:off x="3749594" y="1473927"/>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Belastingen</a:t>
            </a:r>
          </a:p>
        </p:txBody>
      </p:sp>
      <p:sp>
        <p:nvSpPr>
          <p:cNvPr id="2" name="Rechthoek: afgeronde hoeken 1">
            <a:extLst>
              <a:ext uri="{FF2B5EF4-FFF2-40B4-BE49-F238E27FC236}">
                <a16:creationId xmlns:a16="http://schemas.microsoft.com/office/drawing/2014/main" id="{0ACC704E-A8C4-6DDD-DB8E-5638D9F76D16}"/>
              </a:ext>
            </a:extLst>
          </p:cNvPr>
          <p:cNvSpPr/>
          <p:nvPr/>
        </p:nvSpPr>
        <p:spPr>
          <a:xfrm>
            <a:off x="9661843" y="387468"/>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Beleidsinfo</a:t>
            </a:r>
          </a:p>
          <a:p>
            <a:pPr algn="ctr"/>
            <a:r>
              <a:rPr lang="nl-NL" sz="1100"/>
              <a:t>GW</a:t>
            </a:r>
          </a:p>
        </p:txBody>
      </p:sp>
      <p:sp>
        <p:nvSpPr>
          <p:cNvPr id="5" name="Rechthoek: afgeronde hoeken 4">
            <a:extLst>
              <a:ext uri="{FF2B5EF4-FFF2-40B4-BE49-F238E27FC236}">
                <a16:creationId xmlns:a16="http://schemas.microsoft.com/office/drawing/2014/main" id="{D5B1FBDE-CED2-131D-76F4-70CC4492ECF5}"/>
              </a:ext>
            </a:extLst>
          </p:cNvPr>
          <p:cNvSpPr/>
          <p:nvPr/>
        </p:nvSpPr>
        <p:spPr>
          <a:xfrm>
            <a:off x="8457590" y="387468"/>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Beleidsinfo</a:t>
            </a:r>
          </a:p>
          <a:p>
            <a:pPr algn="ctr"/>
            <a:r>
              <a:rPr lang="nl-NL" sz="1100"/>
              <a:t>OW</a:t>
            </a:r>
          </a:p>
        </p:txBody>
      </p:sp>
      <p:sp>
        <p:nvSpPr>
          <p:cNvPr id="6" name="Rechthoek: afgeronde hoeken 5">
            <a:extLst>
              <a:ext uri="{FF2B5EF4-FFF2-40B4-BE49-F238E27FC236}">
                <a16:creationId xmlns:a16="http://schemas.microsoft.com/office/drawing/2014/main" id="{54C7EC75-7539-919A-E14A-D3727C7FF2B1}"/>
              </a:ext>
            </a:extLst>
          </p:cNvPr>
          <p:cNvSpPr/>
          <p:nvPr/>
        </p:nvSpPr>
        <p:spPr>
          <a:xfrm>
            <a:off x="2826217" y="750192"/>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Bevoegde Autoriteiten</a:t>
            </a:r>
          </a:p>
        </p:txBody>
      </p:sp>
      <p:sp>
        <p:nvSpPr>
          <p:cNvPr id="7" name="Rechthoek: afgeronde hoeken 6">
            <a:extLst>
              <a:ext uri="{FF2B5EF4-FFF2-40B4-BE49-F238E27FC236}">
                <a16:creationId xmlns:a16="http://schemas.microsoft.com/office/drawing/2014/main" id="{2F276E55-09FF-2B4A-3B96-F354D02EB332}"/>
              </a:ext>
            </a:extLst>
          </p:cNvPr>
          <p:cNvSpPr/>
          <p:nvPr/>
        </p:nvSpPr>
        <p:spPr>
          <a:xfrm>
            <a:off x="7246927" y="380889"/>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beleidsinfo</a:t>
            </a:r>
          </a:p>
          <a:p>
            <a:pPr algn="ctr"/>
            <a:r>
              <a:rPr lang="nl-NL" sz="1100"/>
              <a:t>SGBP</a:t>
            </a:r>
          </a:p>
        </p:txBody>
      </p:sp>
      <p:cxnSp>
        <p:nvCxnSpPr>
          <p:cNvPr id="22" name="Rechte verbindingslijn met pijl 21">
            <a:extLst>
              <a:ext uri="{FF2B5EF4-FFF2-40B4-BE49-F238E27FC236}">
                <a16:creationId xmlns:a16="http://schemas.microsoft.com/office/drawing/2014/main" id="{B3B5A713-193F-FE21-98D4-1A62D518F6A0}"/>
              </a:ext>
            </a:extLst>
          </p:cNvPr>
          <p:cNvCxnSpPr>
            <a:stCxn id="17" idx="3"/>
            <a:endCxn id="6" idx="1"/>
          </p:cNvCxnSpPr>
          <p:nvPr/>
        </p:nvCxnSpPr>
        <p:spPr>
          <a:xfrm>
            <a:off x="2174906" y="637087"/>
            <a:ext cx="651311" cy="42981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2BB5AC01-53C9-6E9C-D9F0-3597EFF2A711}"/>
              </a:ext>
            </a:extLst>
          </p:cNvPr>
          <p:cNvCxnSpPr>
            <a:cxnSpLocks/>
            <a:stCxn id="17" idx="3"/>
            <a:endCxn id="7" idx="1"/>
          </p:cNvCxnSpPr>
          <p:nvPr/>
        </p:nvCxnSpPr>
        <p:spPr>
          <a:xfrm>
            <a:off x="2174906" y="637087"/>
            <a:ext cx="5072021" cy="60509"/>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32B84D05-FE33-2276-8DF6-CA502B815FFB}"/>
              </a:ext>
            </a:extLst>
          </p:cNvPr>
          <p:cNvCxnSpPr>
            <a:cxnSpLocks/>
            <a:stCxn id="15" idx="3"/>
            <a:endCxn id="21" idx="2"/>
          </p:cNvCxnSpPr>
          <p:nvPr/>
        </p:nvCxnSpPr>
        <p:spPr>
          <a:xfrm flipV="1">
            <a:off x="2175333" y="2107340"/>
            <a:ext cx="2133855" cy="581058"/>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7D8EDA89-E616-EA83-0391-BFEF2C5A87F5}"/>
              </a:ext>
            </a:extLst>
          </p:cNvPr>
          <p:cNvCxnSpPr>
            <a:stCxn id="15" idx="3"/>
            <a:endCxn id="11" idx="1"/>
          </p:cNvCxnSpPr>
          <p:nvPr/>
        </p:nvCxnSpPr>
        <p:spPr>
          <a:xfrm>
            <a:off x="2175333" y="2688398"/>
            <a:ext cx="2401154" cy="591199"/>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A03D7799-8C0D-96F7-8466-4DCE4938E625}"/>
              </a:ext>
            </a:extLst>
          </p:cNvPr>
          <p:cNvCxnSpPr>
            <a:stCxn id="15" idx="2"/>
            <a:endCxn id="8" idx="0"/>
          </p:cNvCxnSpPr>
          <p:nvPr/>
        </p:nvCxnSpPr>
        <p:spPr>
          <a:xfrm>
            <a:off x="1615740" y="3005104"/>
            <a:ext cx="1864" cy="808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C08EE21B-6CFC-545F-F225-751E9347BD45}"/>
              </a:ext>
            </a:extLst>
          </p:cNvPr>
          <p:cNvCxnSpPr>
            <a:stCxn id="15" idx="3"/>
            <a:endCxn id="10" idx="1"/>
          </p:cNvCxnSpPr>
          <p:nvPr/>
        </p:nvCxnSpPr>
        <p:spPr>
          <a:xfrm>
            <a:off x="2175333" y="2688398"/>
            <a:ext cx="2410053" cy="145091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D8CECD34-5080-D7FE-A0AE-487C1A1C49E8}"/>
              </a:ext>
            </a:extLst>
          </p:cNvPr>
          <p:cNvCxnSpPr>
            <a:cxnSpLocks/>
            <a:stCxn id="8" idx="3"/>
            <a:endCxn id="10" idx="1"/>
          </p:cNvCxnSpPr>
          <p:nvPr/>
        </p:nvCxnSpPr>
        <p:spPr>
          <a:xfrm>
            <a:off x="2177197" y="4130521"/>
            <a:ext cx="2408189" cy="8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B9B88FB5-CC3F-D5DF-7292-E26096EB6BF5}"/>
              </a:ext>
            </a:extLst>
          </p:cNvPr>
          <p:cNvCxnSpPr>
            <a:stCxn id="11" idx="3"/>
            <a:endCxn id="20" idx="1"/>
          </p:cNvCxnSpPr>
          <p:nvPr/>
        </p:nvCxnSpPr>
        <p:spPr>
          <a:xfrm>
            <a:off x="5695674" y="3279597"/>
            <a:ext cx="905184" cy="1105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687EDAAA-FC84-DF9B-92D0-A40E5C46A901}"/>
              </a:ext>
            </a:extLst>
          </p:cNvPr>
          <p:cNvCxnSpPr>
            <a:cxnSpLocks/>
            <a:stCxn id="10" idx="3"/>
            <a:endCxn id="20" idx="1"/>
          </p:cNvCxnSpPr>
          <p:nvPr/>
        </p:nvCxnSpPr>
        <p:spPr>
          <a:xfrm flipV="1">
            <a:off x="5704573" y="3290653"/>
            <a:ext cx="896285" cy="84866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Rechte verbindingslijn met pijl 62">
            <a:extLst>
              <a:ext uri="{FF2B5EF4-FFF2-40B4-BE49-F238E27FC236}">
                <a16:creationId xmlns:a16="http://schemas.microsoft.com/office/drawing/2014/main" id="{EC08EABD-24D6-CE44-288C-D6E275B410EB}"/>
              </a:ext>
            </a:extLst>
          </p:cNvPr>
          <p:cNvCxnSpPr>
            <a:cxnSpLocks/>
            <a:stCxn id="15" idx="3"/>
            <a:endCxn id="18" idx="1"/>
          </p:cNvCxnSpPr>
          <p:nvPr/>
        </p:nvCxnSpPr>
        <p:spPr>
          <a:xfrm flipV="1">
            <a:off x="2175333" y="1761878"/>
            <a:ext cx="5821232" cy="926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a:extLst>
              <a:ext uri="{FF2B5EF4-FFF2-40B4-BE49-F238E27FC236}">
                <a16:creationId xmlns:a16="http://schemas.microsoft.com/office/drawing/2014/main" id="{B1FE790D-D738-2D45-3024-7E54C4369896}"/>
              </a:ext>
            </a:extLst>
          </p:cNvPr>
          <p:cNvCxnSpPr>
            <a:stCxn id="20" idx="0"/>
            <a:endCxn id="21" idx="3"/>
          </p:cNvCxnSpPr>
          <p:nvPr/>
        </p:nvCxnSpPr>
        <p:spPr>
          <a:xfrm flipH="1" flipV="1">
            <a:off x="4868781" y="1790634"/>
            <a:ext cx="2291671" cy="1183312"/>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179105A7-5F55-D76D-CDFD-462D3DAFB850}"/>
              </a:ext>
            </a:extLst>
          </p:cNvPr>
          <p:cNvCxnSpPr>
            <a:stCxn id="20" idx="0"/>
            <a:endCxn id="18" idx="1"/>
          </p:cNvCxnSpPr>
          <p:nvPr/>
        </p:nvCxnSpPr>
        <p:spPr>
          <a:xfrm flipV="1">
            <a:off x="7160452" y="1761878"/>
            <a:ext cx="836113" cy="12120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Rechthoek: afgeronde hoeken 73">
            <a:extLst>
              <a:ext uri="{FF2B5EF4-FFF2-40B4-BE49-F238E27FC236}">
                <a16:creationId xmlns:a16="http://schemas.microsoft.com/office/drawing/2014/main" id="{1AC2BDF0-2757-0BE7-80B5-633FC2B8F0F7}"/>
              </a:ext>
            </a:extLst>
          </p:cNvPr>
          <p:cNvSpPr/>
          <p:nvPr/>
        </p:nvSpPr>
        <p:spPr>
          <a:xfrm>
            <a:off x="9585419" y="2965293"/>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Uitzondering</a:t>
            </a:r>
          </a:p>
          <a:p>
            <a:pPr algn="ctr"/>
            <a:r>
              <a:rPr lang="nl-NL" sz="1100"/>
              <a:t>bepalingen</a:t>
            </a:r>
          </a:p>
        </p:txBody>
      </p:sp>
      <p:cxnSp>
        <p:nvCxnSpPr>
          <p:cNvPr id="76" name="Rechte verbindingslijn met pijl 75">
            <a:extLst>
              <a:ext uri="{FF2B5EF4-FFF2-40B4-BE49-F238E27FC236}">
                <a16:creationId xmlns:a16="http://schemas.microsoft.com/office/drawing/2014/main" id="{1268CA81-C6E6-A3FC-4F8F-6F68750DD1A5}"/>
              </a:ext>
            </a:extLst>
          </p:cNvPr>
          <p:cNvCxnSpPr>
            <a:stCxn id="20" idx="3"/>
            <a:endCxn id="74" idx="1"/>
          </p:cNvCxnSpPr>
          <p:nvPr/>
        </p:nvCxnSpPr>
        <p:spPr>
          <a:xfrm flipV="1">
            <a:off x="7720045" y="3282000"/>
            <a:ext cx="1865374" cy="865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9315FFE3-5357-3F78-32EA-5D0B6152AF54}"/>
              </a:ext>
            </a:extLst>
          </p:cNvPr>
          <p:cNvCxnSpPr>
            <a:cxnSpLocks/>
            <a:stCxn id="21" idx="3"/>
            <a:endCxn id="18" idx="1"/>
          </p:cNvCxnSpPr>
          <p:nvPr/>
        </p:nvCxnSpPr>
        <p:spPr>
          <a:xfrm flipV="1">
            <a:off x="4868781" y="1761878"/>
            <a:ext cx="3127784" cy="28756"/>
          </a:xfrm>
          <a:prstGeom prst="straightConnector1">
            <a:avLst/>
          </a:prstGeom>
          <a:ln>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Rechte verbindingslijn met pijl 89">
            <a:extLst>
              <a:ext uri="{FF2B5EF4-FFF2-40B4-BE49-F238E27FC236}">
                <a16:creationId xmlns:a16="http://schemas.microsoft.com/office/drawing/2014/main" id="{70D31CB8-5C95-4A2C-53CE-42B666D0B3FC}"/>
              </a:ext>
            </a:extLst>
          </p:cNvPr>
          <p:cNvCxnSpPr>
            <a:cxnSpLocks/>
            <a:stCxn id="8" idx="3"/>
            <a:endCxn id="4" idx="1"/>
          </p:cNvCxnSpPr>
          <p:nvPr/>
        </p:nvCxnSpPr>
        <p:spPr>
          <a:xfrm>
            <a:off x="2177197" y="4130521"/>
            <a:ext cx="3404881" cy="2192901"/>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Rechte verbindingslijn met pijl 95">
            <a:extLst>
              <a:ext uri="{FF2B5EF4-FFF2-40B4-BE49-F238E27FC236}">
                <a16:creationId xmlns:a16="http://schemas.microsoft.com/office/drawing/2014/main" id="{6B74BB14-9C6F-664A-72AD-C52395B81B6B}"/>
              </a:ext>
            </a:extLst>
          </p:cNvPr>
          <p:cNvCxnSpPr>
            <a:stCxn id="12" idx="1"/>
            <a:endCxn id="8" idx="3"/>
          </p:cNvCxnSpPr>
          <p:nvPr/>
        </p:nvCxnSpPr>
        <p:spPr>
          <a:xfrm flipH="1" flipV="1">
            <a:off x="2177197" y="4130521"/>
            <a:ext cx="5918571" cy="22427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Rechte verbindingslijn met pijl 100">
            <a:extLst>
              <a:ext uri="{FF2B5EF4-FFF2-40B4-BE49-F238E27FC236}">
                <a16:creationId xmlns:a16="http://schemas.microsoft.com/office/drawing/2014/main" id="{B5EA8FB5-DAAD-723C-F153-6F6173501A04}"/>
              </a:ext>
            </a:extLst>
          </p:cNvPr>
          <p:cNvCxnSpPr>
            <a:stCxn id="4" idx="3"/>
            <a:endCxn id="12" idx="1"/>
          </p:cNvCxnSpPr>
          <p:nvPr/>
        </p:nvCxnSpPr>
        <p:spPr>
          <a:xfrm>
            <a:off x="6497137" y="6323422"/>
            <a:ext cx="1598631" cy="49853"/>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Rechte verbindingslijn met pijl 107">
            <a:extLst>
              <a:ext uri="{FF2B5EF4-FFF2-40B4-BE49-F238E27FC236}">
                <a16:creationId xmlns:a16="http://schemas.microsoft.com/office/drawing/2014/main" id="{4A43232C-F654-0DD1-971A-FD55C63DA278}"/>
              </a:ext>
            </a:extLst>
          </p:cNvPr>
          <p:cNvCxnSpPr>
            <a:cxnSpLocks/>
            <a:stCxn id="20" idx="2"/>
            <a:endCxn id="13" idx="0"/>
          </p:cNvCxnSpPr>
          <p:nvPr/>
        </p:nvCxnSpPr>
        <p:spPr>
          <a:xfrm>
            <a:off x="7160452" y="3607359"/>
            <a:ext cx="2043524" cy="1765943"/>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Rechte verbindingslijn met pijl 114">
            <a:extLst>
              <a:ext uri="{FF2B5EF4-FFF2-40B4-BE49-F238E27FC236}">
                <a16:creationId xmlns:a16="http://schemas.microsoft.com/office/drawing/2014/main" id="{8B9C4B07-1829-79B6-3338-C460F0029E84}"/>
              </a:ext>
            </a:extLst>
          </p:cNvPr>
          <p:cNvCxnSpPr>
            <a:cxnSpLocks/>
            <a:stCxn id="20" idx="2"/>
            <a:endCxn id="12" idx="0"/>
          </p:cNvCxnSpPr>
          <p:nvPr/>
        </p:nvCxnSpPr>
        <p:spPr>
          <a:xfrm>
            <a:off x="7160452" y="3607359"/>
            <a:ext cx="1494910" cy="2449209"/>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Rechte verbindingslijn met pijl 122">
            <a:extLst>
              <a:ext uri="{FF2B5EF4-FFF2-40B4-BE49-F238E27FC236}">
                <a16:creationId xmlns:a16="http://schemas.microsoft.com/office/drawing/2014/main" id="{FC5DA4A8-4B6A-08F0-501F-30CA628CEC30}"/>
              </a:ext>
            </a:extLst>
          </p:cNvPr>
          <p:cNvCxnSpPr>
            <a:stCxn id="17" idx="2"/>
            <a:endCxn id="15" idx="0"/>
          </p:cNvCxnSpPr>
          <p:nvPr/>
        </p:nvCxnSpPr>
        <p:spPr>
          <a:xfrm>
            <a:off x="1615313" y="953793"/>
            <a:ext cx="427" cy="1417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kstvak 123">
            <a:extLst>
              <a:ext uri="{FF2B5EF4-FFF2-40B4-BE49-F238E27FC236}">
                <a16:creationId xmlns:a16="http://schemas.microsoft.com/office/drawing/2014/main" id="{80A90A85-CB39-A71D-9F3C-51CCED654458}"/>
              </a:ext>
            </a:extLst>
          </p:cNvPr>
          <p:cNvSpPr txBox="1"/>
          <p:nvPr/>
        </p:nvSpPr>
        <p:spPr>
          <a:xfrm rot="16200000">
            <a:off x="1270618" y="1541827"/>
            <a:ext cx="478016" cy="246221"/>
          </a:xfrm>
          <a:prstGeom prst="rect">
            <a:avLst/>
          </a:prstGeom>
          <a:noFill/>
        </p:spPr>
        <p:txBody>
          <a:bodyPr wrap="none" rtlCol="0">
            <a:spAutoFit/>
          </a:bodyPr>
          <a:lstStyle/>
          <a:p>
            <a:r>
              <a:rPr lang="nl-NL" sz="1000"/>
              <a:t>bevat</a:t>
            </a:r>
          </a:p>
        </p:txBody>
      </p:sp>
      <p:sp>
        <p:nvSpPr>
          <p:cNvPr id="125" name="Tekstvak 124">
            <a:extLst>
              <a:ext uri="{FF2B5EF4-FFF2-40B4-BE49-F238E27FC236}">
                <a16:creationId xmlns:a16="http://schemas.microsoft.com/office/drawing/2014/main" id="{0714B88A-63F9-1D22-D7AC-76FC3D6E9BBA}"/>
              </a:ext>
            </a:extLst>
          </p:cNvPr>
          <p:cNvSpPr txBox="1"/>
          <p:nvPr/>
        </p:nvSpPr>
        <p:spPr>
          <a:xfrm rot="16200000">
            <a:off x="1188480" y="3352551"/>
            <a:ext cx="643125" cy="246221"/>
          </a:xfrm>
          <a:prstGeom prst="rect">
            <a:avLst/>
          </a:prstGeom>
          <a:noFill/>
        </p:spPr>
        <p:txBody>
          <a:bodyPr wrap="none" rtlCol="0">
            <a:spAutoFit/>
          </a:bodyPr>
          <a:lstStyle/>
          <a:p>
            <a:r>
              <a:rPr lang="nl-NL" sz="1000"/>
              <a:t>Hoort bij</a:t>
            </a:r>
          </a:p>
        </p:txBody>
      </p:sp>
      <p:sp>
        <p:nvSpPr>
          <p:cNvPr id="126" name="Tekstvak 125">
            <a:extLst>
              <a:ext uri="{FF2B5EF4-FFF2-40B4-BE49-F238E27FC236}">
                <a16:creationId xmlns:a16="http://schemas.microsoft.com/office/drawing/2014/main" id="{8C61AB40-15CE-7FF8-FD8A-4F5978CDAE42}"/>
              </a:ext>
            </a:extLst>
          </p:cNvPr>
          <p:cNvSpPr txBox="1"/>
          <p:nvPr/>
        </p:nvSpPr>
        <p:spPr>
          <a:xfrm rot="5400000">
            <a:off x="1484006" y="3372399"/>
            <a:ext cx="497252" cy="246221"/>
          </a:xfrm>
          <a:prstGeom prst="rect">
            <a:avLst/>
          </a:prstGeom>
          <a:noFill/>
        </p:spPr>
        <p:txBody>
          <a:bodyPr wrap="none" rtlCol="0">
            <a:spAutoFit/>
          </a:bodyPr>
          <a:lstStyle/>
          <a:p>
            <a:r>
              <a:rPr lang="nl-NL" sz="1000"/>
              <a:t>Ligt in</a:t>
            </a:r>
          </a:p>
        </p:txBody>
      </p:sp>
      <p:cxnSp>
        <p:nvCxnSpPr>
          <p:cNvPr id="130" name="Verbindingslijn: gebogen 129">
            <a:extLst>
              <a:ext uri="{FF2B5EF4-FFF2-40B4-BE49-F238E27FC236}">
                <a16:creationId xmlns:a16="http://schemas.microsoft.com/office/drawing/2014/main" id="{6A8B5847-EE07-B850-7870-442764098A3E}"/>
              </a:ext>
            </a:extLst>
          </p:cNvPr>
          <p:cNvCxnSpPr>
            <a:cxnSpLocks/>
            <a:endCxn id="16" idx="0"/>
          </p:cNvCxnSpPr>
          <p:nvPr/>
        </p:nvCxnSpPr>
        <p:spPr>
          <a:xfrm rot="5400000">
            <a:off x="106634" y="3835587"/>
            <a:ext cx="1983261" cy="358681"/>
          </a:xfrm>
          <a:prstGeom prst="bentConnector3">
            <a:avLst>
              <a:gd name="adj1" fmla="val 3317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Tekstvak 132">
            <a:extLst>
              <a:ext uri="{FF2B5EF4-FFF2-40B4-BE49-F238E27FC236}">
                <a16:creationId xmlns:a16="http://schemas.microsoft.com/office/drawing/2014/main" id="{895C41A3-7260-2CE1-F652-947E72C7B384}"/>
              </a:ext>
            </a:extLst>
          </p:cNvPr>
          <p:cNvSpPr txBox="1"/>
          <p:nvPr/>
        </p:nvSpPr>
        <p:spPr>
          <a:xfrm rot="16200000">
            <a:off x="420743" y="4006412"/>
            <a:ext cx="838691" cy="246221"/>
          </a:xfrm>
          <a:prstGeom prst="rect">
            <a:avLst/>
          </a:prstGeom>
          <a:noFill/>
        </p:spPr>
        <p:txBody>
          <a:bodyPr wrap="none" rtlCol="0">
            <a:spAutoFit/>
          </a:bodyPr>
          <a:lstStyle/>
          <a:p>
            <a:r>
              <a:rPr lang="nl-NL" sz="1000"/>
              <a:t>Heeft relatie</a:t>
            </a:r>
          </a:p>
        </p:txBody>
      </p:sp>
      <p:sp>
        <p:nvSpPr>
          <p:cNvPr id="134" name="Tekstvak 133">
            <a:extLst>
              <a:ext uri="{FF2B5EF4-FFF2-40B4-BE49-F238E27FC236}">
                <a16:creationId xmlns:a16="http://schemas.microsoft.com/office/drawing/2014/main" id="{800C1E15-5752-84BA-0FD2-F33E4A522704}"/>
              </a:ext>
            </a:extLst>
          </p:cNvPr>
          <p:cNvSpPr txBox="1"/>
          <p:nvPr/>
        </p:nvSpPr>
        <p:spPr>
          <a:xfrm rot="2036312">
            <a:off x="2320187" y="657983"/>
            <a:ext cx="478016" cy="246221"/>
          </a:xfrm>
          <a:prstGeom prst="rect">
            <a:avLst/>
          </a:prstGeom>
          <a:noFill/>
        </p:spPr>
        <p:txBody>
          <a:bodyPr wrap="none" rtlCol="0">
            <a:spAutoFit/>
          </a:bodyPr>
          <a:lstStyle/>
          <a:p>
            <a:r>
              <a:rPr lang="nl-NL" sz="1000"/>
              <a:t>bevat</a:t>
            </a:r>
          </a:p>
        </p:txBody>
      </p:sp>
      <p:cxnSp>
        <p:nvCxnSpPr>
          <p:cNvPr id="136" name="Rechte verbindingslijn met pijl 135">
            <a:extLst>
              <a:ext uri="{FF2B5EF4-FFF2-40B4-BE49-F238E27FC236}">
                <a16:creationId xmlns:a16="http://schemas.microsoft.com/office/drawing/2014/main" id="{E1581F80-A391-E82E-8563-42471328918E}"/>
              </a:ext>
            </a:extLst>
          </p:cNvPr>
          <p:cNvCxnSpPr>
            <a:stCxn id="6" idx="1"/>
            <a:endCxn id="15" idx="0"/>
          </p:cNvCxnSpPr>
          <p:nvPr/>
        </p:nvCxnSpPr>
        <p:spPr>
          <a:xfrm flipH="1">
            <a:off x="1615740" y="1066899"/>
            <a:ext cx="1210477" cy="130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Tekstvak 136">
            <a:extLst>
              <a:ext uri="{FF2B5EF4-FFF2-40B4-BE49-F238E27FC236}">
                <a16:creationId xmlns:a16="http://schemas.microsoft.com/office/drawing/2014/main" id="{0CDA1715-0E91-D887-CB41-CD7A1AAE6C1B}"/>
              </a:ext>
            </a:extLst>
          </p:cNvPr>
          <p:cNvSpPr txBox="1"/>
          <p:nvPr/>
        </p:nvSpPr>
        <p:spPr>
          <a:xfrm rot="18774920">
            <a:off x="1533292" y="1475030"/>
            <a:ext cx="1234633" cy="246221"/>
          </a:xfrm>
          <a:prstGeom prst="rect">
            <a:avLst/>
          </a:prstGeom>
          <a:noFill/>
        </p:spPr>
        <p:txBody>
          <a:bodyPr wrap="none" rtlCol="0">
            <a:spAutoFit/>
          </a:bodyPr>
          <a:lstStyle/>
          <a:p>
            <a:r>
              <a:rPr lang="nl-NL" sz="1000"/>
              <a:t>Beheert nul of meer</a:t>
            </a:r>
          </a:p>
        </p:txBody>
      </p:sp>
      <p:sp>
        <p:nvSpPr>
          <p:cNvPr id="138" name="Tekstvak 137">
            <a:extLst>
              <a:ext uri="{FF2B5EF4-FFF2-40B4-BE49-F238E27FC236}">
                <a16:creationId xmlns:a16="http://schemas.microsoft.com/office/drawing/2014/main" id="{C016052F-FDD9-6241-8ADD-B3F1D40CB075}"/>
              </a:ext>
            </a:extLst>
          </p:cNvPr>
          <p:cNvSpPr txBox="1"/>
          <p:nvPr/>
        </p:nvSpPr>
        <p:spPr>
          <a:xfrm>
            <a:off x="5316277" y="449552"/>
            <a:ext cx="997389" cy="246221"/>
          </a:xfrm>
          <a:prstGeom prst="rect">
            <a:avLst/>
          </a:prstGeom>
          <a:noFill/>
        </p:spPr>
        <p:txBody>
          <a:bodyPr wrap="none" rtlCol="0">
            <a:spAutoFit/>
          </a:bodyPr>
          <a:lstStyle/>
          <a:p>
            <a:r>
              <a:rPr lang="nl-NL" sz="1000"/>
              <a:t>Informatie over</a:t>
            </a:r>
          </a:p>
        </p:txBody>
      </p:sp>
      <p:sp>
        <p:nvSpPr>
          <p:cNvPr id="141" name="Tekstvak 140">
            <a:extLst>
              <a:ext uri="{FF2B5EF4-FFF2-40B4-BE49-F238E27FC236}">
                <a16:creationId xmlns:a16="http://schemas.microsoft.com/office/drawing/2014/main" id="{0BF61174-9B70-FBFE-6948-73B873446507}"/>
              </a:ext>
            </a:extLst>
          </p:cNvPr>
          <p:cNvSpPr txBox="1"/>
          <p:nvPr/>
        </p:nvSpPr>
        <p:spPr>
          <a:xfrm rot="20562901">
            <a:off x="2906280" y="2171811"/>
            <a:ext cx="788999" cy="246221"/>
          </a:xfrm>
          <a:prstGeom prst="rect">
            <a:avLst/>
          </a:prstGeom>
          <a:noFill/>
        </p:spPr>
        <p:txBody>
          <a:bodyPr wrap="none" rtlCol="0">
            <a:spAutoFit/>
          </a:bodyPr>
          <a:lstStyle/>
          <a:p>
            <a:r>
              <a:rPr lang="nl-NL" sz="1000"/>
              <a:t>daar spelen</a:t>
            </a:r>
          </a:p>
        </p:txBody>
      </p:sp>
      <p:sp>
        <p:nvSpPr>
          <p:cNvPr id="142" name="Tekstvak 141">
            <a:extLst>
              <a:ext uri="{FF2B5EF4-FFF2-40B4-BE49-F238E27FC236}">
                <a16:creationId xmlns:a16="http://schemas.microsoft.com/office/drawing/2014/main" id="{7F5F69F0-0B1B-F864-BE34-BC90DBEF45A6}"/>
              </a:ext>
            </a:extLst>
          </p:cNvPr>
          <p:cNvSpPr txBox="1"/>
          <p:nvPr/>
        </p:nvSpPr>
        <p:spPr>
          <a:xfrm rot="21038742">
            <a:off x="3919707" y="2267081"/>
            <a:ext cx="1444817" cy="246221"/>
          </a:xfrm>
          <a:prstGeom prst="rect">
            <a:avLst/>
          </a:prstGeom>
          <a:noFill/>
        </p:spPr>
        <p:txBody>
          <a:bodyPr wrap="square" rtlCol="0">
            <a:spAutoFit/>
          </a:bodyPr>
          <a:lstStyle/>
          <a:p>
            <a:r>
              <a:rPr lang="nl-NL" sz="1000"/>
              <a:t>daar worden genomen</a:t>
            </a:r>
          </a:p>
        </p:txBody>
      </p:sp>
      <p:sp>
        <p:nvSpPr>
          <p:cNvPr id="143" name="Tekstvak 142">
            <a:extLst>
              <a:ext uri="{FF2B5EF4-FFF2-40B4-BE49-F238E27FC236}">
                <a16:creationId xmlns:a16="http://schemas.microsoft.com/office/drawing/2014/main" id="{0886AD49-E13D-7915-FE42-CBCEE15E310B}"/>
              </a:ext>
            </a:extLst>
          </p:cNvPr>
          <p:cNvSpPr txBox="1"/>
          <p:nvPr/>
        </p:nvSpPr>
        <p:spPr>
          <a:xfrm rot="890580">
            <a:off x="2671747" y="2754058"/>
            <a:ext cx="1449245" cy="246221"/>
          </a:xfrm>
          <a:prstGeom prst="rect">
            <a:avLst/>
          </a:prstGeom>
          <a:noFill/>
        </p:spPr>
        <p:txBody>
          <a:bodyPr wrap="square" rtlCol="0">
            <a:spAutoFit/>
          </a:bodyPr>
          <a:lstStyle/>
          <a:p>
            <a:r>
              <a:rPr lang="nl-NL" sz="1000"/>
              <a:t>daar worden vastgelegd</a:t>
            </a:r>
          </a:p>
        </p:txBody>
      </p:sp>
      <p:sp>
        <p:nvSpPr>
          <p:cNvPr id="144" name="Tekstvak 143">
            <a:extLst>
              <a:ext uri="{FF2B5EF4-FFF2-40B4-BE49-F238E27FC236}">
                <a16:creationId xmlns:a16="http://schemas.microsoft.com/office/drawing/2014/main" id="{A9817F79-C726-3E00-D7F1-D1AA58235766}"/>
              </a:ext>
            </a:extLst>
          </p:cNvPr>
          <p:cNvSpPr txBox="1"/>
          <p:nvPr/>
        </p:nvSpPr>
        <p:spPr>
          <a:xfrm>
            <a:off x="5550582" y="1565576"/>
            <a:ext cx="1764182" cy="246221"/>
          </a:xfrm>
          <a:prstGeom prst="rect">
            <a:avLst/>
          </a:prstGeom>
          <a:noFill/>
        </p:spPr>
        <p:txBody>
          <a:bodyPr wrap="square" rtlCol="0">
            <a:spAutoFit/>
          </a:bodyPr>
          <a:lstStyle/>
          <a:p>
            <a:r>
              <a:rPr lang="nl-NL" sz="1000"/>
              <a:t>hebben verbeterend effect op</a:t>
            </a:r>
          </a:p>
        </p:txBody>
      </p:sp>
      <p:sp>
        <p:nvSpPr>
          <p:cNvPr id="149" name="Tekstvak 148">
            <a:extLst>
              <a:ext uri="{FF2B5EF4-FFF2-40B4-BE49-F238E27FC236}">
                <a16:creationId xmlns:a16="http://schemas.microsoft.com/office/drawing/2014/main" id="{92DFAE0E-5C8E-5548-E6CE-A0B7ADB243E4}"/>
              </a:ext>
            </a:extLst>
          </p:cNvPr>
          <p:cNvSpPr txBox="1"/>
          <p:nvPr/>
        </p:nvSpPr>
        <p:spPr>
          <a:xfrm>
            <a:off x="5747645" y="3050701"/>
            <a:ext cx="1132041" cy="246221"/>
          </a:xfrm>
          <a:prstGeom prst="rect">
            <a:avLst/>
          </a:prstGeom>
          <a:noFill/>
        </p:spPr>
        <p:txBody>
          <a:bodyPr wrap="square" rtlCol="0">
            <a:spAutoFit/>
          </a:bodyPr>
          <a:lstStyle/>
          <a:p>
            <a:r>
              <a:rPr lang="nl-NL" sz="1000"/>
              <a:t>vormt input</a:t>
            </a:r>
          </a:p>
        </p:txBody>
      </p:sp>
      <p:sp>
        <p:nvSpPr>
          <p:cNvPr id="150" name="Tekstvak 149">
            <a:extLst>
              <a:ext uri="{FF2B5EF4-FFF2-40B4-BE49-F238E27FC236}">
                <a16:creationId xmlns:a16="http://schemas.microsoft.com/office/drawing/2014/main" id="{B486CCEA-9074-F6B2-C228-8BEF8756FEEC}"/>
              </a:ext>
            </a:extLst>
          </p:cNvPr>
          <p:cNvSpPr txBox="1"/>
          <p:nvPr/>
        </p:nvSpPr>
        <p:spPr>
          <a:xfrm rot="18870480">
            <a:off x="5668981" y="3397979"/>
            <a:ext cx="1132041" cy="246221"/>
          </a:xfrm>
          <a:prstGeom prst="rect">
            <a:avLst/>
          </a:prstGeom>
          <a:noFill/>
        </p:spPr>
        <p:txBody>
          <a:bodyPr wrap="square" rtlCol="0">
            <a:spAutoFit/>
          </a:bodyPr>
          <a:lstStyle/>
          <a:p>
            <a:r>
              <a:rPr lang="nl-NL" sz="1000"/>
              <a:t>vormt input</a:t>
            </a:r>
          </a:p>
        </p:txBody>
      </p:sp>
      <p:sp>
        <p:nvSpPr>
          <p:cNvPr id="151" name="Tekstvak 150">
            <a:extLst>
              <a:ext uri="{FF2B5EF4-FFF2-40B4-BE49-F238E27FC236}">
                <a16:creationId xmlns:a16="http://schemas.microsoft.com/office/drawing/2014/main" id="{F2EA95EE-B660-1238-4176-02CD2570DB73}"/>
              </a:ext>
            </a:extLst>
          </p:cNvPr>
          <p:cNvSpPr txBox="1"/>
          <p:nvPr/>
        </p:nvSpPr>
        <p:spPr>
          <a:xfrm rot="1703176">
            <a:off x="5612055" y="2341289"/>
            <a:ext cx="1654448" cy="246221"/>
          </a:xfrm>
          <a:prstGeom prst="rect">
            <a:avLst/>
          </a:prstGeom>
          <a:noFill/>
        </p:spPr>
        <p:txBody>
          <a:bodyPr wrap="square" rtlCol="0">
            <a:spAutoFit/>
          </a:bodyPr>
          <a:lstStyle/>
          <a:p>
            <a:r>
              <a:rPr lang="nl-NL" sz="1000"/>
              <a:t>heeft effect op toestand</a:t>
            </a:r>
          </a:p>
        </p:txBody>
      </p:sp>
      <p:sp>
        <p:nvSpPr>
          <p:cNvPr id="159" name="Tekstvak 158">
            <a:extLst>
              <a:ext uri="{FF2B5EF4-FFF2-40B4-BE49-F238E27FC236}">
                <a16:creationId xmlns:a16="http://schemas.microsoft.com/office/drawing/2014/main" id="{D8D7A668-1351-A6E9-36AD-B2CFA5BF3669}"/>
              </a:ext>
            </a:extLst>
          </p:cNvPr>
          <p:cNvSpPr txBox="1"/>
          <p:nvPr/>
        </p:nvSpPr>
        <p:spPr>
          <a:xfrm rot="18207601">
            <a:off x="6929495" y="1913999"/>
            <a:ext cx="1654448" cy="400110"/>
          </a:xfrm>
          <a:prstGeom prst="rect">
            <a:avLst/>
          </a:prstGeom>
          <a:noFill/>
        </p:spPr>
        <p:txBody>
          <a:bodyPr wrap="square" rtlCol="0">
            <a:spAutoFit/>
          </a:bodyPr>
          <a:lstStyle/>
          <a:p>
            <a:r>
              <a:rPr lang="nl-NL" sz="1000"/>
              <a:t>geeft reden tot </a:t>
            </a:r>
          </a:p>
          <a:p>
            <a:r>
              <a:rPr lang="nl-NL" sz="1000"/>
              <a:t>nemen</a:t>
            </a:r>
          </a:p>
        </p:txBody>
      </p:sp>
      <p:cxnSp>
        <p:nvCxnSpPr>
          <p:cNvPr id="166" name="Rechte verbindingslijn met pijl 165">
            <a:extLst>
              <a:ext uri="{FF2B5EF4-FFF2-40B4-BE49-F238E27FC236}">
                <a16:creationId xmlns:a16="http://schemas.microsoft.com/office/drawing/2014/main" id="{82E168AE-D749-8138-7A47-CADC7FA73202}"/>
              </a:ext>
            </a:extLst>
          </p:cNvPr>
          <p:cNvCxnSpPr>
            <a:stCxn id="18" idx="3"/>
            <a:endCxn id="19" idx="1"/>
          </p:cNvCxnSpPr>
          <p:nvPr/>
        </p:nvCxnSpPr>
        <p:spPr>
          <a:xfrm>
            <a:off x="9115752" y="1761878"/>
            <a:ext cx="380762" cy="14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Tekstvak 167">
            <a:extLst>
              <a:ext uri="{FF2B5EF4-FFF2-40B4-BE49-F238E27FC236}">
                <a16:creationId xmlns:a16="http://schemas.microsoft.com/office/drawing/2014/main" id="{91EA639E-79BD-A9C4-9213-989FF0E45D1F}"/>
              </a:ext>
            </a:extLst>
          </p:cNvPr>
          <p:cNvSpPr txBox="1"/>
          <p:nvPr/>
        </p:nvSpPr>
        <p:spPr>
          <a:xfrm rot="2061860">
            <a:off x="2957401" y="3387576"/>
            <a:ext cx="1449245" cy="246221"/>
          </a:xfrm>
          <a:prstGeom prst="rect">
            <a:avLst/>
          </a:prstGeom>
          <a:noFill/>
        </p:spPr>
        <p:txBody>
          <a:bodyPr wrap="square" rtlCol="0">
            <a:spAutoFit/>
          </a:bodyPr>
          <a:lstStyle/>
          <a:p>
            <a:r>
              <a:rPr lang="nl-NL" sz="1000"/>
              <a:t>hoort bij</a:t>
            </a:r>
          </a:p>
        </p:txBody>
      </p:sp>
      <p:sp>
        <p:nvSpPr>
          <p:cNvPr id="172" name="Tekstvak 171">
            <a:extLst>
              <a:ext uri="{FF2B5EF4-FFF2-40B4-BE49-F238E27FC236}">
                <a16:creationId xmlns:a16="http://schemas.microsoft.com/office/drawing/2014/main" id="{4B3FDB9C-708B-7608-7876-E89B7D443B6D}"/>
              </a:ext>
            </a:extLst>
          </p:cNvPr>
          <p:cNvSpPr txBox="1"/>
          <p:nvPr/>
        </p:nvSpPr>
        <p:spPr>
          <a:xfrm rot="2346760">
            <a:off x="7861484" y="4711245"/>
            <a:ext cx="1829272" cy="246221"/>
          </a:xfrm>
          <a:prstGeom prst="rect">
            <a:avLst/>
          </a:prstGeom>
          <a:noFill/>
        </p:spPr>
        <p:txBody>
          <a:bodyPr wrap="square" rtlCol="0">
            <a:spAutoFit/>
          </a:bodyPr>
          <a:lstStyle/>
          <a:p>
            <a:r>
              <a:rPr lang="nl-NL" sz="1000"/>
              <a:t>output EKR waardes</a:t>
            </a:r>
          </a:p>
        </p:txBody>
      </p:sp>
      <p:sp>
        <p:nvSpPr>
          <p:cNvPr id="194" name="Tekstvak 193">
            <a:extLst>
              <a:ext uri="{FF2B5EF4-FFF2-40B4-BE49-F238E27FC236}">
                <a16:creationId xmlns:a16="http://schemas.microsoft.com/office/drawing/2014/main" id="{9AD03CA5-A857-984D-3BA5-BAD6C3A87144}"/>
              </a:ext>
            </a:extLst>
          </p:cNvPr>
          <p:cNvSpPr txBox="1"/>
          <p:nvPr/>
        </p:nvSpPr>
        <p:spPr>
          <a:xfrm rot="2077349">
            <a:off x="3605360" y="5544914"/>
            <a:ext cx="1449245" cy="246221"/>
          </a:xfrm>
          <a:prstGeom prst="rect">
            <a:avLst/>
          </a:prstGeom>
          <a:noFill/>
        </p:spPr>
        <p:txBody>
          <a:bodyPr wrap="square" rtlCol="0">
            <a:spAutoFit/>
          </a:bodyPr>
          <a:lstStyle/>
          <a:p>
            <a:r>
              <a:rPr lang="nl-NL" sz="1000"/>
              <a:t>locatiecodes</a:t>
            </a:r>
          </a:p>
        </p:txBody>
      </p:sp>
      <p:sp>
        <p:nvSpPr>
          <p:cNvPr id="196" name="Tekstvak 195">
            <a:extLst>
              <a:ext uri="{FF2B5EF4-FFF2-40B4-BE49-F238E27FC236}">
                <a16:creationId xmlns:a16="http://schemas.microsoft.com/office/drawing/2014/main" id="{9783EF49-0904-8858-9588-20A510238208}"/>
              </a:ext>
            </a:extLst>
          </p:cNvPr>
          <p:cNvSpPr txBox="1"/>
          <p:nvPr/>
        </p:nvSpPr>
        <p:spPr>
          <a:xfrm rot="3627283">
            <a:off x="7155038" y="5210629"/>
            <a:ext cx="1931633" cy="246221"/>
          </a:xfrm>
          <a:prstGeom prst="rect">
            <a:avLst/>
          </a:prstGeom>
          <a:noFill/>
        </p:spPr>
        <p:txBody>
          <a:bodyPr wrap="square" rtlCol="0">
            <a:spAutoFit/>
          </a:bodyPr>
          <a:lstStyle/>
          <a:p>
            <a:r>
              <a:rPr lang="nl-NL" sz="1000"/>
              <a:t>input meetgegevens</a:t>
            </a:r>
          </a:p>
        </p:txBody>
      </p:sp>
      <p:sp>
        <p:nvSpPr>
          <p:cNvPr id="206" name="Tekstvak 205">
            <a:extLst>
              <a:ext uri="{FF2B5EF4-FFF2-40B4-BE49-F238E27FC236}">
                <a16:creationId xmlns:a16="http://schemas.microsoft.com/office/drawing/2014/main" id="{76382D46-BA12-E1EC-58B3-080BC671F770}"/>
              </a:ext>
            </a:extLst>
          </p:cNvPr>
          <p:cNvSpPr txBox="1"/>
          <p:nvPr/>
        </p:nvSpPr>
        <p:spPr>
          <a:xfrm rot="1235230">
            <a:off x="5163482" y="5313455"/>
            <a:ext cx="1992206" cy="246221"/>
          </a:xfrm>
          <a:prstGeom prst="rect">
            <a:avLst/>
          </a:prstGeom>
          <a:noFill/>
        </p:spPr>
        <p:txBody>
          <a:bodyPr wrap="square" rtlCol="0">
            <a:spAutoFit/>
          </a:bodyPr>
          <a:lstStyle/>
          <a:p>
            <a:r>
              <a:rPr lang="nl-NL" sz="1000"/>
              <a:t>meetgegevens behorende bij</a:t>
            </a:r>
          </a:p>
        </p:txBody>
      </p:sp>
      <p:sp>
        <p:nvSpPr>
          <p:cNvPr id="214" name="Tekstvak 213">
            <a:extLst>
              <a:ext uri="{FF2B5EF4-FFF2-40B4-BE49-F238E27FC236}">
                <a16:creationId xmlns:a16="http://schemas.microsoft.com/office/drawing/2014/main" id="{1A06AB7F-3EC0-A455-BD04-508668619C7B}"/>
              </a:ext>
            </a:extLst>
          </p:cNvPr>
          <p:cNvSpPr txBox="1"/>
          <p:nvPr/>
        </p:nvSpPr>
        <p:spPr>
          <a:xfrm>
            <a:off x="7099665" y="6346618"/>
            <a:ext cx="1992206" cy="246221"/>
          </a:xfrm>
          <a:prstGeom prst="rect">
            <a:avLst/>
          </a:prstGeom>
          <a:noFill/>
        </p:spPr>
        <p:txBody>
          <a:bodyPr wrap="square" rtlCol="0">
            <a:spAutoFit/>
          </a:bodyPr>
          <a:lstStyle/>
          <a:p>
            <a:r>
              <a:rPr lang="nl-NL" sz="1000"/>
              <a:t>herleidbaar</a:t>
            </a:r>
          </a:p>
        </p:txBody>
      </p:sp>
      <p:sp>
        <p:nvSpPr>
          <p:cNvPr id="25" name="Tekstvak 24">
            <a:extLst>
              <a:ext uri="{FF2B5EF4-FFF2-40B4-BE49-F238E27FC236}">
                <a16:creationId xmlns:a16="http://schemas.microsoft.com/office/drawing/2014/main" id="{6489689C-508F-6BDA-7483-5F28F899C2D2}"/>
              </a:ext>
            </a:extLst>
          </p:cNvPr>
          <p:cNvSpPr txBox="1"/>
          <p:nvPr/>
        </p:nvSpPr>
        <p:spPr>
          <a:xfrm rot="926813">
            <a:off x="5410903" y="4971712"/>
            <a:ext cx="2204152" cy="246221"/>
          </a:xfrm>
          <a:prstGeom prst="rect">
            <a:avLst/>
          </a:prstGeom>
          <a:noFill/>
        </p:spPr>
        <p:txBody>
          <a:bodyPr wrap="square" rtlCol="0">
            <a:spAutoFit/>
          </a:bodyPr>
          <a:lstStyle/>
          <a:p>
            <a:r>
              <a:rPr lang="nl-NL" sz="1000" err="1"/>
              <a:t>waterlichaamcodes</a:t>
            </a:r>
            <a:endParaRPr lang="nl-NL" sz="1000"/>
          </a:p>
        </p:txBody>
      </p:sp>
      <p:sp>
        <p:nvSpPr>
          <p:cNvPr id="30" name="Tekstvak 29">
            <a:extLst>
              <a:ext uri="{FF2B5EF4-FFF2-40B4-BE49-F238E27FC236}">
                <a16:creationId xmlns:a16="http://schemas.microsoft.com/office/drawing/2014/main" id="{027208A5-4152-C6A7-7B98-91A3A4E3290B}"/>
              </a:ext>
            </a:extLst>
          </p:cNvPr>
          <p:cNvSpPr txBox="1"/>
          <p:nvPr/>
        </p:nvSpPr>
        <p:spPr>
          <a:xfrm>
            <a:off x="7965907" y="3092250"/>
            <a:ext cx="1654448" cy="246221"/>
          </a:xfrm>
          <a:prstGeom prst="rect">
            <a:avLst/>
          </a:prstGeom>
          <a:noFill/>
        </p:spPr>
        <p:txBody>
          <a:bodyPr wrap="square" rtlCol="0">
            <a:spAutoFit/>
          </a:bodyPr>
          <a:lstStyle/>
          <a:p>
            <a:r>
              <a:rPr lang="nl-NL" sz="1000"/>
              <a:t>oorzaak noodzakelijkheid</a:t>
            </a:r>
          </a:p>
        </p:txBody>
      </p:sp>
      <p:sp>
        <p:nvSpPr>
          <p:cNvPr id="41" name="Tekstvak 40">
            <a:extLst>
              <a:ext uri="{FF2B5EF4-FFF2-40B4-BE49-F238E27FC236}">
                <a16:creationId xmlns:a16="http://schemas.microsoft.com/office/drawing/2014/main" id="{58BE1223-6528-F7DE-299C-A6AA542E03C6}"/>
              </a:ext>
            </a:extLst>
          </p:cNvPr>
          <p:cNvSpPr txBox="1"/>
          <p:nvPr/>
        </p:nvSpPr>
        <p:spPr>
          <a:xfrm>
            <a:off x="2661187" y="3914802"/>
            <a:ext cx="1449245" cy="246221"/>
          </a:xfrm>
          <a:prstGeom prst="rect">
            <a:avLst/>
          </a:prstGeom>
          <a:noFill/>
        </p:spPr>
        <p:txBody>
          <a:bodyPr wrap="square" rtlCol="0">
            <a:spAutoFit/>
          </a:bodyPr>
          <a:lstStyle/>
          <a:p>
            <a:r>
              <a:rPr lang="nl-NL" sz="1000"/>
              <a:t>selectie</a:t>
            </a:r>
          </a:p>
        </p:txBody>
      </p:sp>
      <p:sp>
        <p:nvSpPr>
          <p:cNvPr id="43" name="Rechthoek: afgeronde hoeken 42">
            <a:extLst>
              <a:ext uri="{FF2B5EF4-FFF2-40B4-BE49-F238E27FC236}">
                <a16:creationId xmlns:a16="http://schemas.microsoft.com/office/drawing/2014/main" id="{138D8A7E-5ECA-37D7-E607-659E12F28522}"/>
              </a:ext>
            </a:extLst>
          </p:cNvPr>
          <p:cNvSpPr/>
          <p:nvPr/>
        </p:nvSpPr>
        <p:spPr>
          <a:xfrm>
            <a:off x="2442234" y="1447543"/>
            <a:ext cx="1119187" cy="633413"/>
          </a:xfrm>
          <a:prstGeom prst="round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Karakterisering</a:t>
            </a:r>
          </a:p>
        </p:txBody>
      </p:sp>
      <p:cxnSp>
        <p:nvCxnSpPr>
          <p:cNvPr id="61" name="Rechte verbindingslijn met pijl 60">
            <a:extLst>
              <a:ext uri="{FF2B5EF4-FFF2-40B4-BE49-F238E27FC236}">
                <a16:creationId xmlns:a16="http://schemas.microsoft.com/office/drawing/2014/main" id="{AE1984ED-0A15-3B6C-DE0D-43DE01FED006}"/>
              </a:ext>
            </a:extLst>
          </p:cNvPr>
          <p:cNvCxnSpPr>
            <a:cxnSpLocks/>
            <a:stCxn id="15" idx="3"/>
            <a:endCxn id="43" idx="2"/>
          </p:cNvCxnSpPr>
          <p:nvPr/>
        </p:nvCxnSpPr>
        <p:spPr>
          <a:xfrm flipV="1">
            <a:off x="2175333" y="2080956"/>
            <a:ext cx="826495" cy="60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al 22">
            <a:extLst>
              <a:ext uri="{FF2B5EF4-FFF2-40B4-BE49-F238E27FC236}">
                <a16:creationId xmlns:a16="http://schemas.microsoft.com/office/drawing/2014/main" id="{95B5BF13-2FD0-5E53-1DD7-CE936E0E3F71}"/>
              </a:ext>
            </a:extLst>
          </p:cNvPr>
          <p:cNvSpPr/>
          <p:nvPr/>
        </p:nvSpPr>
        <p:spPr>
          <a:xfrm>
            <a:off x="781807" y="3628714"/>
            <a:ext cx="5264267" cy="1070324"/>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al 26">
            <a:extLst>
              <a:ext uri="{FF2B5EF4-FFF2-40B4-BE49-F238E27FC236}">
                <a16:creationId xmlns:a16="http://schemas.microsoft.com/office/drawing/2014/main" id="{89D9C2FC-73EE-ABD5-AE30-B0053732FEB8}"/>
              </a:ext>
            </a:extLst>
          </p:cNvPr>
          <p:cNvSpPr/>
          <p:nvPr/>
        </p:nvSpPr>
        <p:spPr>
          <a:xfrm>
            <a:off x="4156340" y="2766175"/>
            <a:ext cx="3899957" cy="99980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al 27">
            <a:extLst>
              <a:ext uri="{FF2B5EF4-FFF2-40B4-BE49-F238E27FC236}">
                <a16:creationId xmlns:a16="http://schemas.microsoft.com/office/drawing/2014/main" id="{58CA397F-7890-8C4A-6694-1CA96998B883}"/>
              </a:ext>
            </a:extLst>
          </p:cNvPr>
          <p:cNvSpPr/>
          <p:nvPr/>
        </p:nvSpPr>
        <p:spPr>
          <a:xfrm>
            <a:off x="7907027" y="1215814"/>
            <a:ext cx="2874434" cy="110650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kstvak 34">
            <a:extLst>
              <a:ext uri="{FF2B5EF4-FFF2-40B4-BE49-F238E27FC236}">
                <a16:creationId xmlns:a16="http://schemas.microsoft.com/office/drawing/2014/main" id="{46661090-4677-FB1C-B26C-D546F31F1CBA}"/>
              </a:ext>
            </a:extLst>
          </p:cNvPr>
          <p:cNvSpPr txBox="1"/>
          <p:nvPr/>
        </p:nvSpPr>
        <p:spPr>
          <a:xfrm>
            <a:off x="5553730" y="6083580"/>
            <a:ext cx="301686" cy="369332"/>
          </a:xfrm>
          <a:prstGeom prst="rect">
            <a:avLst/>
          </a:prstGeom>
          <a:noFill/>
        </p:spPr>
        <p:txBody>
          <a:bodyPr wrap="none" rtlCol="0">
            <a:spAutoFit/>
          </a:bodyPr>
          <a:lstStyle/>
          <a:p>
            <a:r>
              <a:rPr lang="nl-NL"/>
              <a:t>1</a:t>
            </a:r>
          </a:p>
        </p:txBody>
      </p:sp>
      <p:sp>
        <p:nvSpPr>
          <p:cNvPr id="36" name="Ovaal 35">
            <a:extLst>
              <a:ext uri="{FF2B5EF4-FFF2-40B4-BE49-F238E27FC236}">
                <a16:creationId xmlns:a16="http://schemas.microsoft.com/office/drawing/2014/main" id="{34BAB6F1-D718-9633-FD5A-6B971DD4B386}"/>
              </a:ext>
            </a:extLst>
          </p:cNvPr>
          <p:cNvSpPr/>
          <p:nvPr/>
        </p:nvSpPr>
        <p:spPr>
          <a:xfrm rot="3296499">
            <a:off x="8175236" y="5014481"/>
            <a:ext cx="1484464" cy="197133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hteraccolade 47">
            <a:extLst>
              <a:ext uri="{FF2B5EF4-FFF2-40B4-BE49-F238E27FC236}">
                <a16:creationId xmlns:a16="http://schemas.microsoft.com/office/drawing/2014/main" id="{435A3EE9-22D6-06B2-6C69-93CBFED27DDB}"/>
              </a:ext>
            </a:extLst>
          </p:cNvPr>
          <p:cNvSpPr/>
          <p:nvPr/>
        </p:nvSpPr>
        <p:spPr>
          <a:xfrm>
            <a:off x="10739951" y="240280"/>
            <a:ext cx="431223" cy="5777813"/>
          </a:xfrm>
          <a:prstGeom prst="rightBrace">
            <a:avLst>
              <a:gd name="adj1" fmla="val 26906"/>
              <a:gd name="adj2" fmla="val 50321"/>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5" name="Tekstvak 54">
            <a:extLst>
              <a:ext uri="{FF2B5EF4-FFF2-40B4-BE49-F238E27FC236}">
                <a16:creationId xmlns:a16="http://schemas.microsoft.com/office/drawing/2014/main" id="{40502BD5-E3B3-7B12-9FD1-9ABB9DD672D1}"/>
              </a:ext>
            </a:extLst>
          </p:cNvPr>
          <p:cNvSpPr txBox="1"/>
          <p:nvPr/>
        </p:nvSpPr>
        <p:spPr>
          <a:xfrm>
            <a:off x="9491872" y="1404209"/>
            <a:ext cx="301686" cy="369332"/>
          </a:xfrm>
          <a:prstGeom prst="rect">
            <a:avLst/>
          </a:prstGeom>
          <a:noFill/>
        </p:spPr>
        <p:txBody>
          <a:bodyPr wrap="none" rtlCol="0">
            <a:spAutoFit/>
          </a:bodyPr>
          <a:lstStyle/>
          <a:p>
            <a:r>
              <a:rPr lang="nl-NL"/>
              <a:t>2</a:t>
            </a:r>
          </a:p>
        </p:txBody>
      </p:sp>
      <p:sp>
        <p:nvSpPr>
          <p:cNvPr id="57" name="Rechthoek: afgeronde hoeken 56">
            <a:extLst>
              <a:ext uri="{FF2B5EF4-FFF2-40B4-BE49-F238E27FC236}">
                <a16:creationId xmlns:a16="http://schemas.microsoft.com/office/drawing/2014/main" id="{F8B8DB66-D714-6860-5AD2-046801C98FBF}"/>
              </a:ext>
            </a:extLst>
          </p:cNvPr>
          <p:cNvSpPr/>
          <p:nvPr/>
        </p:nvSpPr>
        <p:spPr>
          <a:xfrm>
            <a:off x="11040570" y="2403449"/>
            <a:ext cx="1119187" cy="633413"/>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r>
              <a:rPr lang="nl-NL" sz="1100" err="1"/>
              <a:t>factsheets</a:t>
            </a:r>
            <a:endParaRPr lang="nl-NL" sz="1100"/>
          </a:p>
        </p:txBody>
      </p:sp>
      <p:sp>
        <p:nvSpPr>
          <p:cNvPr id="58" name="Rechthoek: afgeronde hoeken 57">
            <a:extLst>
              <a:ext uri="{FF2B5EF4-FFF2-40B4-BE49-F238E27FC236}">
                <a16:creationId xmlns:a16="http://schemas.microsoft.com/office/drawing/2014/main" id="{C83EED26-3BDF-A004-116E-D48EAAA015B5}"/>
              </a:ext>
            </a:extLst>
          </p:cNvPr>
          <p:cNvSpPr/>
          <p:nvPr/>
        </p:nvSpPr>
        <p:spPr>
          <a:xfrm>
            <a:off x="11040570" y="3420306"/>
            <a:ext cx="1119187" cy="633413"/>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EU rapportage</a:t>
            </a:r>
          </a:p>
        </p:txBody>
      </p:sp>
      <p:sp>
        <p:nvSpPr>
          <p:cNvPr id="59" name="Tekstvak 58">
            <a:extLst>
              <a:ext uri="{FF2B5EF4-FFF2-40B4-BE49-F238E27FC236}">
                <a16:creationId xmlns:a16="http://schemas.microsoft.com/office/drawing/2014/main" id="{D3A054BC-676E-6687-B9A6-7A50F9764236}"/>
              </a:ext>
            </a:extLst>
          </p:cNvPr>
          <p:cNvSpPr txBox="1"/>
          <p:nvPr/>
        </p:nvSpPr>
        <p:spPr>
          <a:xfrm>
            <a:off x="6621768" y="2946630"/>
            <a:ext cx="301686" cy="369332"/>
          </a:xfrm>
          <a:prstGeom prst="rect">
            <a:avLst/>
          </a:prstGeom>
          <a:noFill/>
        </p:spPr>
        <p:txBody>
          <a:bodyPr wrap="none" rtlCol="0">
            <a:spAutoFit/>
          </a:bodyPr>
          <a:lstStyle/>
          <a:p>
            <a:r>
              <a:rPr lang="nl-NL"/>
              <a:t>4</a:t>
            </a:r>
          </a:p>
        </p:txBody>
      </p:sp>
      <p:sp>
        <p:nvSpPr>
          <p:cNvPr id="45" name="Tekstvak 44">
            <a:extLst>
              <a:ext uri="{FF2B5EF4-FFF2-40B4-BE49-F238E27FC236}">
                <a16:creationId xmlns:a16="http://schemas.microsoft.com/office/drawing/2014/main" id="{0F4B1293-135F-4601-515B-1E6FF2D14C10}"/>
              </a:ext>
            </a:extLst>
          </p:cNvPr>
          <p:cNvSpPr txBox="1"/>
          <p:nvPr/>
        </p:nvSpPr>
        <p:spPr>
          <a:xfrm>
            <a:off x="11020331" y="2327230"/>
            <a:ext cx="301686" cy="369332"/>
          </a:xfrm>
          <a:prstGeom prst="rect">
            <a:avLst/>
          </a:prstGeom>
          <a:noFill/>
        </p:spPr>
        <p:txBody>
          <a:bodyPr wrap="none" rtlCol="0">
            <a:spAutoFit/>
          </a:bodyPr>
          <a:lstStyle/>
          <a:p>
            <a:r>
              <a:rPr lang="nl-NL"/>
              <a:t>5</a:t>
            </a:r>
          </a:p>
        </p:txBody>
      </p:sp>
      <p:sp>
        <p:nvSpPr>
          <p:cNvPr id="54" name="Tekstvak 53">
            <a:extLst>
              <a:ext uri="{FF2B5EF4-FFF2-40B4-BE49-F238E27FC236}">
                <a16:creationId xmlns:a16="http://schemas.microsoft.com/office/drawing/2014/main" id="{E19E5246-D62C-3EEF-031D-2C6BAFCED6D5}"/>
              </a:ext>
            </a:extLst>
          </p:cNvPr>
          <p:cNvSpPr txBox="1"/>
          <p:nvPr/>
        </p:nvSpPr>
        <p:spPr>
          <a:xfrm>
            <a:off x="11026932" y="3389712"/>
            <a:ext cx="301686" cy="369332"/>
          </a:xfrm>
          <a:prstGeom prst="rect">
            <a:avLst/>
          </a:prstGeom>
          <a:noFill/>
        </p:spPr>
        <p:txBody>
          <a:bodyPr wrap="none" rtlCol="0">
            <a:spAutoFit/>
          </a:bodyPr>
          <a:lstStyle/>
          <a:p>
            <a:r>
              <a:rPr lang="nl-NL"/>
              <a:t>3</a:t>
            </a:r>
          </a:p>
        </p:txBody>
      </p:sp>
      <p:sp>
        <p:nvSpPr>
          <p:cNvPr id="60" name="Tekstvak 59">
            <a:extLst>
              <a:ext uri="{FF2B5EF4-FFF2-40B4-BE49-F238E27FC236}">
                <a16:creationId xmlns:a16="http://schemas.microsoft.com/office/drawing/2014/main" id="{2A3010B4-9D78-BCB4-C5A9-66F0F3CE7A1F}"/>
              </a:ext>
            </a:extLst>
          </p:cNvPr>
          <p:cNvSpPr txBox="1"/>
          <p:nvPr/>
        </p:nvSpPr>
        <p:spPr>
          <a:xfrm>
            <a:off x="874905" y="6118147"/>
            <a:ext cx="301686" cy="369332"/>
          </a:xfrm>
          <a:prstGeom prst="rect">
            <a:avLst/>
          </a:prstGeom>
          <a:noFill/>
        </p:spPr>
        <p:txBody>
          <a:bodyPr wrap="none" rtlCol="0">
            <a:spAutoFit/>
          </a:bodyPr>
          <a:lstStyle/>
          <a:p>
            <a:r>
              <a:rPr lang="nl-NL"/>
              <a:t>8</a:t>
            </a:r>
          </a:p>
        </p:txBody>
      </p:sp>
      <p:sp>
        <p:nvSpPr>
          <p:cNvPr id="62" name="Tekstvak 61">
            <a:extLst>
              <a:ext uri="{FF2B5EF4-FFF2-40B4-BE49-F238E27FC236}">
                <a16:creationId xmlns:a16="http://schemas.microsoft.com/office/drawing/2014/main" id="{529F0F17-696A-8320-D5DF-C84E418C74A5}"/>
              </a:ext>
            </a:extLst>
          </p:cNvPr>
          <p:cNvSpPr txBox="1"/>
          <p:nvPr/>
        </p:nvSpPr>
        <p:spPr>
          <a:xfrm>
            <a:off x="8756936" y="5822049"/>
            <a:ext cx="301686" cy="369332"/>
          </a:xfrm>
          <a:prstGeom prst="rect">
            <a:avLst/>
          </a:prstGeom>
          <a:noFill/>
        </p:spPr>
        <p:txBody>
          <a:bodyPr wrap="none" rtlCol="0">
            <a:spAutoFit/>
          </a:bodyPr>
          <a:lstStyle/>
          <a:p>
            <a:r>
              <a:rPr lang="nl-NL"/>
              <a:t>7</a:t>
            </a:r>
          </a:p>
        </p:txBody>
      </p:sp>
      <p:sp>
        <p:nvSpPr>
          <p:cNvPr id="79" name="Rechteraccolade 78">
            <a:extLst>
              <a:ext uri="{FF2B5EF4-FFF2-40B4-BE49-F238E27FC236}">
                <a16:creationId xmlns:a16="http://schemas.microsoft.com/office/drawing/2014/main" id="{C8C969D4-BD47-6942-F6C0-A28D1D01DC45}"/>
              </a:ext>
            </a:extLst>
          </p:cNvPr>
          <p:cNvSpPr/>
          <p:nvPr/>
        </p:nvSpPr>
        <p:spPr>
          <a:xfrm rot="5400000">
            <a:off x="1237499" y="4863158"/>
            <a:ext cx="431223" cy="2408869"/>
          </a:xfrm>
          <a:prstGeom prst="rightBrace">
            <a:avLst>
              <a:gd name="adj1" fmla="val 30002"/>
              <a:gd name="adj2" fmla="val 50321"/>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94" name="Rechte verbindingslijn met pijl 93">
            <a:extLst>
              <a:ext uri="{FF2B5EF4-FFF2-40B4-BE49-F238E27FC236}">
                <a16:creationId xmlns:a16="http://schemas.microsoft.com/office/drawing/2014/main" id="{CE892D26-05A2-0B25-AB38-D2122A4D1B1F}"/>
              </a:ext>
            </a:extLst>
          </p:cNvPr>
          <p:cNvCxnSpPr>
            <a:cxnSpLocks/>
          </p:cNvCxnSpPr>
          <p:nvPr/>
        </p:nvCxnSpPr>
        <p:spPr>
          <a:xfrm flipH="1" flipV="1">
            <a:off x="2974930" y="4353167"/>
            <a:ext cx="5675360" cy="139367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8" name="Rechte verbindingslijn met pijl 237">
            <a:extLst>
              <a:ext uri="{FF2B5EF4-FFF2-40B4-BE49-F238E27FC236}">
                <a16:creationId xmlns:a16="http://schemas.microsoft.com/office/drawing/2014/main" id="{C8E249FF-0B8E-0213-95C7-898F0E714BD4}"/>
              </a:ext>
            </a:extLst>
          </p:cNvPr>
          <p:cNvCxnSpPr>
            <a:cxnSpLocks/>
            <a:stCxn id="15" idx="3"/>
          </p:cNvCxnSpPr>
          <p:nvPr/>
        </p:nvCxnSpPr>
        <p:spPr>
          <a:xfrm>
            <a:off x="2175333" y="2688398"/>
            <a:ext cx="843584" cy="1677389"/>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46" name="Tekstvak 245">
            <a:extLst>
              <a:ext uri="{FF2B5EF4-FFF2-40B4-BE49-F238E27FC236}">
                <a16:creationId xmlns:a16="http://schemas.microsoft.com/office/drawing/2014/main" id="{AA514C97-6065-6BE5-626B-38B99B8F651A}"/>
              </a:ext>
            </a:extLst>
          </p:cNvPr>
          <p:cNvSpPr txBox="1"/>
          <p:nvPr/>
        </p:nvSpPr>
        <p:spPr>
          <a:xfrm flipH="1">
            <a:off x="4617379" y="3802966"/>
            <a:ext cx="173154" cy="369332"/>
          </a:xfrm>
          <a:prstGeom prst="rect">
            <a:avLst/>
          </a:prstGeom>
          <a:noFill/>
        </p:spPr>
        <p:txBody>
          <a:bodyPr wrap="square" rtlCol="0">
            <a:spAutoFit/>
          </a:bodyPr>
          <a:lstStyle/>
          <a:p>
            <a:r>
              <a:rPr lang="nl-NL" b="1"/>
              <a:t>6</a:t>
            </a:r>
          </a:p>
        </p:txBody>
      </p:sp>
      <p:sp>
        <p:nvSpPr>
          <p:cNvPr id="9" name="Rechthoek: afgeronde hoeken 8">
            <a:extLst>
              <a:ext uri="{FF2B5EF4-FFF2-40B4-BE49-F238E27FC236}">
                <a16:creationId xmlns:a16="http://schemas.microsoft.com/office/drawing/2014/main" id="{EA8803F8-4434-EECA-AFCF-B6EA4EF423FD}"/>
              </a:ext>
            </a:extLst>
          </p:cNvPr>
          <p:cNvSpPr/>
          <p:nvPr/>
        </p:nvSpPr>
        <p:spPr>
          <a:xfrm>
            <a:off x="11026932" y="4265285"/>
            <a:ext cx="1119187" cy="633413"/>
          </a:xfrm>
          <a:prstGeom prst="roundRect">
            <a:avLst/>
          </a:prstGeom>
          <a:solidFill>
            <a:schemeClr val="accent1">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kaarten en bronbestanden</a:t>
            </a:r>
          </a:p>
        </p:txBody>
      </p:sp>
      <p:cxnSp>
        <p:nvCxnSpPr>
          <p:cNvPr id="31" name="Rechte verbindingslijn 30">
            <a:extLst>
              <a:ext uri="{FF2B5EF4-FFF2-40B4-BE49-F238E27FC236}">
                <a16:creationId xmlns:a16="http://schemas.microsoft.com/office/drawing/2014/main" id="{3A7CCE1E-9B17-4701-E5C6-97D964E54B4E}"/>
              </a:ext>
            </a:extLst>
          </p:cNvPr>
          <p:cNvCxnSpPr>
            <a:stCxn id="64" idx="3"/>
            <a:endCxn id="9" idx="1"/>
          </p:cNvCxnSpPr>
          <p:nvPr/>
        </p:nvCxnSpPr>
        <p:spPr>
          <a:xfrm flipV="1">
            <a:off x="2036298" y="4581992"/>
            <a:ext cx="8990634" cy="1905488"/>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hthoek: afgeronde hoeken 36">
            <a:extLst>
              <a:ext uri="{FF2B5EF4-FFF2-40B4-BE49-F238E27FC236}">
                <a16:creationId xmlns:a16="http://schemas.microsoft.com/office/drawing/2014/main" id="{FA07CBFD-29E2-BA6F-BEA6-92F0CA3ABF72}"/>
              </a:ext>
            </a:extLst>
          </p:cNvPr>
          <p:cNvSpPr/>
          <p:nvPr/>
        </p:nvSpPr>
        <p:spPr>
          <a:xfrm>
            <a:off x="3244116" y="3806021"/>
            <a:ext cx="1119187" cy="633413"/>
          </a:xfrm>
          <a:prstGeom prst="roundRect">
            <a:avLst/>
          </a:prstGeom>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Projectieregels</a:t>
            </a:r>
          </a:p>
        </p:txBody>
      </p:sp>
      <p:sp>
        <p:nvSpPr>
          <p:cNvPr id="51" name="Ovaal 50">
            <a:extLst>
              <a:ext uri="{FF2B5EF4-FFF2-40B4-BE49-F238E27FC236}">
                <a16:creationId xmlns:a16="http://schemas.microsoft.com/office/drawing/2014/main" id="{EC0D0E6A-A7EB-55FF-D224-A6CA16B640FA}"/>
              </a:ext>
            </a:extLst>
          </p:cNvPr>
          <p:cNvSpPr/>
          <p:nvPr/>
        </p:nvSpPr>
        <p:spPr>
          <a:xfrm rot="21002186">
            <a:off x="654853" y="2811881"/>
            <a:ext cx="7339371" cy="204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434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8197B0-F350-1872-1EA1-48FFE181F7F8}"/>
              </a:ext>
            </a:extLst>
          </p:cNvPr>
          <p:cNvSpPr>
            <a:spLocks noGrp="1"/>
          </p:cNvSpPr>
          <p:nvPr>
            <p:ph type="title"/>
          </p:nvPr>
        </p:nvSpPr>
        <p:spPr/>
        <p:txBody>
          <a:bodyPr/>
          <a:lstStyle/>
          <a:p>
            <a:r>
              <a:rPr lang="nl-NL">
                <a:latin typeface="+mj-lt"/>
              </a:rPr>
              <a:t>Na KRW-toestandsbeoordeling 2023: controle DPSIR</a:t>
            </a:r>
          </a:p>
        </p:txBody>
      </p:sp>
      <p:sp>
        <p:nvSpPr>
          <p:cNvPr id="3" name="Tijdelijke aanduiding voor inhoud 2">
            <a:extLst>
              <a:ext uri="{FF2B5EF4-FFF2-40B4-BE49-F238E27FC236}">
                <a16:creationId xmlns:a16="http://schemas.microsoft.com/office/drawing/2014/main" id="{DEEF4332-DC12-E0B0-8E14-D47E7262E82C}"/>
              </a:ext>
            </a:extLst>
          </p:cNvPr>
          <p:cNvSpPr>
            <a:spLocks noGrp="1"/>
          </p:cNvSpPr>
          <p:nvPr>
            <p:ph idx="1"/>
          </p:nvPr>
        </p:nvSpPr>
        <p:spPr>
          <a:xfrm>
            <a:off x="609599" y="1671035"/>
            <a:ext cx="11298865" cy="1776836"/>
          </a:xfrm>
        </p:spPr>
        <p:txBody>
          <a:bodyPr>
            <a:normAutofit lnSpcReduction="10000"/>
          </a:bodyPr>
          <a:lstStyle/>
          <a:p>
            <a:pPr marL="0" indent="0">
              <a:buNone/>
            </a:pPr>
            <a:r>
              <a:rPr lang="nl-NL"/>
              <a:t>DPSIR: Driver-</a:t>
            </a:r>
            <a:r>
              <a:rPr lang="nl-NL" err="1"/>
              <a:t>Pressure</a:t>
            </a:r>
            <a:r>
              <a:rPr lang="nl-NL"/>
              <a:t>-State-Impact-Responses.</a:t>
            </a:r>
            <a:br>
              <a:rPr lang="nl-NL"/>
            </a:br>
            <a:r>
              <a:rPr lang="nl-NL" sz="2000"/>
              <a:t>Analysemodel dat wordt gebruikt om indicatoren te kunnen interpreteren. Het laat toe de voornaamste onderlinge verbanden tussen de indicator en het gemeten effect te bepalen.</a:t>
            </a:r>
          </a:p>
          <a:p>
            <a:pPr marL="0" indent="0">
              <a:buNone/>
            </a:pPr>
            <a:br>
              <a:rPr lang="nl-NL" sz="2000"/>
            </a:br>
            <a:r>
              <a:rPr lang="nl-NL" sz="2000" i="1"/>
              <a:t>Kloppen de DPSIR-relaties met de toestand van het WL in 2023 nog?</a:t>
            </a:r>
          </a:p>
          <a:p>
            <a:endParaRPr lang="nl-NL"/>
          </a:p>
        </p:txBody>
      </p:sp>
      <p:grpSp>
        <p:nvGrpSpPr>
          <p:cNvPr id="118" name="Groep 117">
            <a:extLst>
              <a:ext uri="{FF2B5EF4-FFF2-40B4-BE49-F238E27FC236}">
                <a16:creationId xmlns:a16="http://schemas.microsoft.com/office/drawing/2014/main" id="{E50CAD76-FDB9-612A-44D4-2E5C0504AA60}"/>
              </a:ext>
            </a:extLst>
          </p:cNvPr>
          <p:cNvGrpSpPr/>
          <p:nvPr/>
        </p:nvGrpSpPr>
        <p:grpSpPr>
          <a:xfrm>
            <a:off x="331417" y="3911995"/>
            <a:ext cx="11700585" cy="2079770"/>
            <a:chOff x="107897" y="457595"/>
            <a:chExt cx="11700585" cy="2079770"/>
          </a:xfrm>
        </p:grpSpPr>
        <p:sp>
          <p:nvSpPr>
            <p:cNvPr id="90" name="Rechthoek: afgeronde hoeken 89">
              <a:extLst>
                <a:ext uri="{FF2B5EF4-FFF2-40B4-BE49-F238E27FC236}">
                  <a16:creationId xmlns:a16="http://schemas.microsoft.com/office/drawing/2014/main" id="{1F000C97-DB78-9381-4A54-8CCA1F6EEC5E}"/>
                </a:ext>
              </a:extLst>
            </p:cNvPr>
            <p:cNvSpPr/>
            <p:nvPr/>
          </p:nvSpPr>
          <p:spPr>
            <a:xfrm>
              <a:off x="5745316" y="1214251"/>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Monitoring</a:t>
              </a:r>
            </a:p>
            <a:p>
              <a:pPr algn="ctr"/>
              <a:r>
                <a:rPr lang="nl-NL" sz="1100"/>
                <a:t>Programma</a:t>
              </a:r>
            </a:p>
          </p:txBody>
        </p:sp>
        <p:sp>
          <p:nvSpPr>
            <p:cNvPr id="91" name="Rechthoek: afgeronde hoeken 90">
              <a:extLst>
                <a:ext uri="{FF2B5EF4-FFF2-40B4-BE49-F238E27FC236}">
                  <a16:creationId xmlns:a16="http://schemas.microsoft.com/office/drawing/2014/main" id="{FED496D0-0762-239B-43E3-80F77F6D74BB}"/>
                </a:ext>
              </a:extLst>
            </p:cNvPr>
            <p:cNvSpPr/>
            <p:nvPr/>
          </p:nvSpPr>
          <p:spPr>
            <a:xfrm>
              <a:off x="107897" y="1205557"/>
              <a:ext cx="1119187" cy="633413"/>
            </a:xfrm>
            <a:prstGeom prst="roundRect">
              <a:avLst/>
            </a:prstGeom>
            <a:solidFill>
              <a:schemeClr val="accent1">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a:t>
              </a:r>
            </a:p>
            <a:p>
              <a:pPr algn="ctr"/>
              <a:r>
                <a:rPr lang="nl-NL" sz="1100"/>
                <a:t>Water-lichamen</a:t>
              </a:r>
            </a:p>
          </p:txBody>
        </p:sp>
        <p:sp>
          <p:nvSpPr>
            <p:cNvPr id="92" name="Rechthoek: afgeronde hoeken 91">
              <a:extLst>
                <a:ext uri="{FF2B5EF4-FFF2-40B4-BE49-F238E27FC236}">
                  <a16:creationId xmlns:a16="http://schemas.microsoft.com/office/drawing/2014/main" id="{09BBDA58-A595-1876-AD64-089B0599E5A7}"/>
                </a:ext>
              </a:extLst>
            </p:cNvPr>
            <p:cNvSpPr/>
            <p:nvPr/>
          </p:nvSpPr>
          <p:spPr>
            <a:xfrm>
              <a:off x="10689295" y="1214251"/>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Maatregelen</a:t>
              </a:r>
            </a:p>
          </p:txBody>
        </p:sp>
        <p:sp>
          <p:nvSpPr>
            <p:cNvPr id="93" name="Rechthoek: afgeronde hoeken 92">
              <a:extLst>
                <a:ext uri="{FF2B5EF4-FFF2-40B4-BE49-F238E27FC236}">
                  <a16:creationId xmlns:a16="http://schemas.microsoft.com/office/drawing/2014/main" id="{5502B1B3-D7BB-18CA-E2DE-C574E5ED33F0}"/>
                </a:ext>
              </a:extLst>
            </p:cNvPr>
            <p:cNvSpPr/>
            <p:nvPr/>
          </p:nvSpPr>
          <p:spPr>
            <a:xfrm>
              <a:off x="8122193" y="1216477"/>
              <a:ext cx="1119187" cy="63341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Toestand</a:t>
              </a:r>
            </a:p>
            <a:p>
              <a:pPr algn="ctr"/>
              <a:r>
                <a:rPr lang="nl-NL" sz="1100"/>
                <a:t>Bepaling</a:t>
              </a:r>
            </a:p>
          </p:txBody>
        </p:sp>
        <p:sp>
          <p:nvSpPr>
            <p:cNvPr id="94" name="Rechthoek: afgeronde hoeken 93">
              <a:extLst>
                <a:ext uri="{FF2B5EF4-FFF2-40B4-BE49-F238E27FC236}">
                  <a16:creationId xmlns:a16="http://schemas.microsoft.com/office/drawing/2014/main" id="{5551621E-EAFD-9908-3E2D-EA49FB49782A}"/>
                </a:ext>
              </a:extLst>
            </p:cNvPr>
            <p:cNvSpPr/>
            <p:nvPr/>
          </p:nvSpPr>
          <p:spPr>
            <a:xfrm>
              <a:off x="2249252" y="1205558"/>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Belastingen</a:t>
              </a:r>
            </a:p>
          </p:txBody>
        </p:sp>
        <p:cxnSp>
          <p:nvCxnSpPr>
            <p:cNvPr id="95" name="Rechte verbindingslijn met pijl 94">
              <a:extLst>
                <a:ext uri="{FF2B5EF4-FFF2-40B4-BE49-F238E27FC236}">
                  <a16:creationId xmlns:a16="http://schemas.microsoft.com/office/drawing/2014/main" id="{CC055867-DB8A-3CF0-0616-4C72685FBD4D}"/>
                </a:ext>
              </a:extLst>
            </p:cNvPr>
            <p:cNvCxnSpPr>
              <a:cxnSpLocks/>
              <a:stCxn id="91" idx="3"/>
              <a:endCxn id="94" idx="1"/>
            </p:cNvCxnSpPr>
            <p:nvPr/>
          </p:nvCxnSpPr>
          <p:spPr>
            <a:xfrm>
              <a:off x="1227084" y="1522264"/>
              <a:ext cx="1022168" cy="1"/>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Rechte verbindingslijn met pijl 95">
              <a:extLst>
                <a:ext uri="{FF2B5EF4-FFF2-40B4-BE49-F238E27FC236}">
                  <a16:creationId xmlns:a16="http://schemas.microsoft.com/office/drawing/2014/main" id="{2DCB3DEA-FB6F-D1DA-1320-59FE682233F5}"/>
                </a:ext>
              </a:extLst>
            </p:cNvPr>
            <p:cNvCxnSpPr>
              <a:cxnSpLocks/>
              <a:stCxn id="94" idx="3"/>
              <a:endCxn id="102" idx="1"/>
            </p:cNvCxnSpPr>
            <p:nvPr/>
          </p:nvCxnSpPr>
          <p:spPr>
            <a:xfrm>
              <a:off x="3368439" y="1522265"/>
              <a:ext cx="313859" cy="441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Rechte verbindingslijn met pijl 96">
              <a:extLst>
                <a:ext uri="{FF2B5EF4-FFF2-40B4-BE49-F238E27FC236}">
                  <a16:creationId xmlns:a16="http://schemas.microsoft.com/office/drawing/2014/main" id="{EA67B5D5-4D68-A31E-5317-6E47049C7DE3}"/>
                </a:ext>
              </a:extLst>
            </p:cNvPr>
            <p:cNvCxnSpPr>
              <a:cxnSpLocks/>
              <a:stCxn id="90" idx="3"/>
              <a:endCxn id="93" idx="1"/>
            </p:cNvCxnSpPr>
            <p:nvPr/>
          </p:nvCxnSpPr>
          <p:spPr>
            <a:xfrm>
              <a:off x="6864503" y="1530958"/>
              <a:ext cx="1257690" cy="222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B067A3D7-FFB8-6032-2DC1-41896365117B}"/>
                </a:ext>
              </a:extLst>
            </p:cNvPr>
            <p:cNvCxnSpPr>
              <a:cxnSpLocks/>
              <a:stCxn id="102" idx="3"/>
              <a:endCxn id="90" idx="1"/>
            </p:cNvCxnSpPr>
            <p:nvPr/>
          </p:nvCxnSpPr>
          <p:spPr>
            <a:xfrm>
              <a:off x="4801485" y="1526681"/>
              <a:ext cx="943831" cy="427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Tekstvak 98">
              <a:extLst>
                <a:ext uri="{FF2B5EF4-FFF2-40B4-BE49-F238E27FC236}">
                  <a16:creationId xmlns:a16="http://schemas.microsoft.com/office/drawing/2014/main" id="{BBE601F9-F520-3164-057C-2443E585E23B}"/>
                </a:ext>
              </a:extLst>
            </p:cNvPr>
            <p:cNvSpPr txBox="1"/>
            <p:nvPr/>
          </p:nvSpPr>
          <p:spPr>
            <a:xfrm>
              <a:off x="1338121" y="1289900"/>
              <a:ext cx="788999" cy="246221"/>
            </a:xfrm>
            <a:prstGeom prst="rect">
              <a:avLst/>
            </a:prstGeom>
            <a:noFill/>
          </p:spPr>
          <p:txBody>
            <a:bodyPr wrap="none" rtlCol="0">
              <a:spAutoFit/>
            </a:bodyPr>
            <a:lstStyle/>
            <a:p>
              <a:r>
                <a:rPr lang="nl-NL" sz="1000"/>
                <a:t>daar spelen</a:t>
              </a:r>
            </a:p>
          </p:txBody>
        </p:sp>
        <p:sp>
          <p:nvSpPr>
            <p:cNvPr id="100" name="Tekstvak 99">
              <a:extLst>
                <a:ext uri="{FF2B5EF4-FFF2-40B4-BE49-F238E27FC236}">
                  <a16:creationId xmlns:a16="http://schemas.microsoft.com/office/drawing/2014/main" id="{A615A3D8-4915-2DA6-955D-1849997D49AE}"/>
                </a:ext>
              </a:extLst>
            </p:cNvPr>
            <p:cNvSpPr txBox="1"/>
            <p:nvPr/>
          </p:nvSpPr>
          <p:spPr>
            <a:xfrm>
              <a:off x="4793127" y="1049896"/>
              <a:ext cx="1132041" cy="400110"/>
            </a:xfrm>
            <a:prstGeom prst="rect">
              <a:avLst/>
            </a:prstGeom>
            <a:noFill/>
          </p:spPr>
          <p:txBody>
            <a:bodyPr wrap="square" rtlCol="0">
              <a:spAutoFit/>
            </a:bodyPr>
            <a:lstStyle/>
            <a:p>
              <a:r>
                <a:rPr lang="nl-NL" sz="1000"/>
                <a:t>controleren door monitoring</a:t>
              </a:r>
            </a:p>
          </p:txBody>
        </p:sp>
        <p:cxnSp>
          <p:nvCxnSpPr>
            <p:cNvPr id="101" name="Rechte verbindingslijn met pijl 100">
              <a:extLst>
                <a:ext uri="{FF2B5EF4-FFF2-40B4-BE49-F238E27FC236}">
                  <a16:creationId xmlns:a16="http://schemas.microsoft.com/office/drawing/2014/main" id="{F8242717-0892-5E33-0295-EEE69E9E9122}"/>
                </a:ext>
              </a:extLst>
            </p:cNvPr>
            <p:cNvCxnSpPr>
              <a:cxnSpLocks/>
              <a:stCxn id="93" idx="3"/>
              <a:endCxn id="92" idx="1"/>
            </p:cNvCxnSpPr>
            <p:nvPr/>
          </p:nvCxnSpPr>
          <p:spPr>
            <a:xfrm flipV="1">
              <a:off x="9241380" y="1530958"/>
              <a:ext cx="1447915" cy="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hthoek: afgeronde hoeken 101">
              <a:extLst>
                <a:ext uri="{FF2B5EF4-FFF2-40B4-BE49-F238E27FC236}">
                  <a16:creationId xmlns:a16="http://schemas.microsoft.com/office/drawing/2014/main" id="{CB9619E8-A25E-F551-8C27-225E2F1CEB94}"/>
                </a:ext>
              </a:extLst>
            </p:cNvPr>
            <p:cNvSpPr/>
            <p:nvPr/>
          </p:nvSpPr>
          <p:spPr>
            <a:xfrm>
              <a:off x="3682298" y="1209974"/>
              <a:ext cx="1119187" cy="633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KRW </a:t>
              </a:r>
            </a:p>
            <a:p>
              <a:pPr algn="ctr"/>
              <a:r>
                <a:rPr lang="nl-NL" sz="1100"/>
                <a:t>Impacts</a:t>
              </a:r>
            </a:p>
          </p:txBody>
        </p:sp>
        <p:sp>
          <p:nvSpPr>
            <p:cNvPr id="103" name="Tekstvak 102">
              <a:extLst>
                <a:ext uri="{FF2B5EF4-FFF2-40B4-BE49-F238E27FC236}">
                  <a16:creationId xmlns:a16="http://schemas.microsoft.com/office/drawing/2014/main" id="{8F131C28-B31D-CE2F-DD58-B3C8822DFCBB}"/>
                </a:ext>
              </a:extLst>
            </p:cNvPr>
            <p:cNvSpPr txBox="1"/>
            <p:nvPr/>
          </p:nvSpPr>
          <p:spPr>
            <a:xfrm>
              <a:off x="6947336" y="1079675"/>
              <a:ext cx="1189711" cy="400110"/>
            </a:xfrm>
            <a:prstGeom prst="rect">
              <a:avLst/>
            </a:prstGeom>
            <a:noFill/>
          </p:spPr>
          <p:txBody>
            <a:bodyPr wrap="square" rtlCol="0">
              <a:spAutoFit/>
            </a:bodyPr>
            <a:lstStyle/>
            <a:p>
              <a:r>
                <a:rPr lang="nl-NL" sz="1000"/>
                <a:t>meetgegevens vormen input voor</a:t>
              </a:r>
            </a:p>
          </p:txBody>
        </p:sp>
        <p:sp>
          <p:nvSpPr>
            <p:cNvPr id="104" name="Tekstvak 103">
              <a:extLst>
                <a:ext uri="{FF2B5EF4-FFF2-40B4-BE49-F238E27FC236}">
                  <a16:creationId xmlns:a16="http://schemas.microsoft.com/office/drawing/2014/main" id="{E1F8CD92-9FDB-C65F-1E8E-82281E215DCB}"/>
                </a:ext>
              </a:extLst>
            </p:cNvPr>
            <p:cNvSpPr txBox="1"/>
            <p:nvPr/>
          </p:nvSpPr>
          <p:spPr>
            <a:xfrm>
              <a:off x="9311904" y="1089086"/>
              <a:ext cx="1189711" cy="400110"/>
            </a:xfrm>
            <a:prstGeom prst="rect">
              <a:avLst/>
            </a:prstGeom>
            <a:noFill/>
          </p:spPr>
          <p:txBody>
            <a:bodyPr wrap="square" rtlCol="0">
              <a:spAutoFit/>
            </a:bodyPr>
            <a:lstStyle/>
            <a:p>
              <a:r>
                <a:rPr lang="nl-NL" sz="1000"/>
                <a:t>toestand bepaald noodzaak</a:t>
              </a:r>
            </a:p>
          </p:txBody>
        </p:sp>
        <p:grpSp>
          <p:nvGrpSpPr>
            <p:cNvPr id="105" name="Groep 104">
              <a:extLst>
                <a:ext uri="{FF2B5EF4-FFF2-40B4-BE49-F238E27FC236}">
                  <a16:creationId xmlns:a16="http://schemas.microsoft.com/office/drawing/2014/main" id="{327E8F34-858A-B4CC-1BB2-F2794E86114A}"/>
                </a:ext>
              </a:extLst>
            </p:cNvPr>
            <p:cNvGrpSpPr/>
            <p:nvPr/>
          </p:nvGrpSpPr>
          <p:grpSpPr>
            <a:xfrm>
              <a:off x="2808845" y="696191"/>
              <a:ext cx="5872942" cy="520286"/>
              <a:chOff x="2808845" y="696191"/>
              <a:chExt cx="5872942" cy="520286"/>
            </a:xfrm>
          </p:grpSpPr>
          <p:cxnSp>
            <p:nvCxnSpPr>
              <p:cNvPr id="106" name="Rechte verbindingslijn 105">
                <a:extLst>
                  <a:ext uri="{FF2B5EF4-FFF2-40B4-BE49-F238E27FC236}">
                    <a16:creationId xmlns:a16="http://schemas.microsoft.com/office/drawing/2014/main" id="{B1AF0E4E-AE6D-21CF-7246-EC917CB2CE24}"/>
                  </a:ext>
                </a:extLst>
              </p:cNvPr>
              <p:cNvCxnSpPr>
                <a:stCxn id="93" idx="0"/>
              </p:cNvCxnSpPr>
              <p:nvPr/>
            </p:nvCxnSpPr>
            <p:spPr>
              <a:xfrm flipH="1" flipV="1">
                <a:off x="8681782" y="696191"/>
                <a:ext cx="5" cy="520286"/>
              </a:xfrm>
              <a:prstGeom prst="line">
                <a:avLst/>
              </a:prstGeom>
              <a:ln>
                <a:prstDash val="dash"/>
                <a:headEnd type="triangle"/>
              </a:ln>
            </p:spPr>
            <p:style>
              <a:lnRef idx="1">
                <a:schemeClr val="accent1"/>
              </a:lnRef>
              <a:fillRef idx="0">
                <a:schemeClr val="accent1"/>
              </a:fillRef>
              <a:effectRef idx="0">
                <a:schemeClr val="accent1"/>
              </a:effectRef>
              <a:fontRef idx="minor">
                <a:schemeClr val="tx1"/>
              </a:fontRef>
            </p:style>
          </p:cxnSp>
          <p:grpSp>
            <p:nvGrpSpPr>
              <p:cNvPr id="107" name="Groep 106">
                <a:extLst>
                  <a:ext uri="{FF2B5EF4-FFF2-40B4-BE49-F238E27FC236}">
                    <a16:creationId xmlns:a16="http://schemas.microsoft.com/office/drawing/2014/main" id="{74FFCAB3-FA07-910D-601F-E1C9F82F8EDF}"/>
                  </a:ext>
                </a:extLst>
              </p:cNvPr>
              <p:cNvGrpSpPr/>
              <p:nvPr/>
            </p:nvGrpSpPr>
            <p:grpSpPr>
              <a:xfrm>
                <a:off x="2808845" y="696191"/>
                <a:ext cx="5872937" cy="509367"/>
                <a:chOff x="2808845" y="696191"/>
                <a:chExt cx="5872937" cy="509367"/>
              </a:xfrm>
            </p:grpSpPr>
            <p:cxnSp>
              <p:nvCxnSpPr>
                <p:cNvPr id="108" name="Rechte verbindingslijn 107">
                  <a:extLst>
                    <a:ext uri="{FF2B5EF4-FFF2-40B4-BE49-F238E27FC236}">
                      <a16:creationId xmlns:a16="http://schemas.microsoft.com/office/drawing/2014/main" id="{5DEC211C-C0B7-F8CD-B2C5-C36AB606D48A}"/>
                    </a:ext>
                  </a:extLst>
                </p:cNvPr>
                <p:cNvCxnSpPr/>
                <p:nvPr/>
              </p:nvCxnSpPr>
              <p:spPr>
                <a:xfrm flipH="1">
                  <a:off x="2808845" y="696191"/>
                  <a:ext cx="587293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Rechte verbindingslijn met pijl 108">
                  <a:extLst>
                    <a:ext uri="{FF2B5EF4-FFF2-40B4-BE49-F238E27FC236}">
                      <a16:creationId xmlns:a16="http://schemas.microsoft.com/office/drawing/2014/main" id="{DF59F02F-37E6-3A16-714C-588A444723A5}"/>
                    </a:ext>
                  </a:extLst>
                </p:cNvPr>
                <p:cNvCxnSpPr>
                  <a:endCxn id="94" idx="0"/>
                </p:cNvCxnSpPr>
                <p:nvPr/>
              </p:nvCxnSpPr>
              <p:spPr>
                <a:xfrm>
                  <a:off x="2808845" y="696191"/>
                  <a:ext cx="1" cy="5093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grpSp>
          <p:nvGrpSpPr>
            <p:cNvPr id="110" name="Groep 109">
              <a:extLst>
                <a:ext uri="{FF2B5EF4-FFF2-40B4-BE49-F238E27FC236}">
                  <a16:creationId xmlns:a16="http://schemas.microsoft.com/office/drawing/2014/main" id="{7BCC76B6-0FC6-3FEF-8BEE-1615F63A9D07}"/>
                </a:ext>
              </a:extLst>
            </p:cNvPr>
            <p:cNvGrpSpPr/>
            <p:nvPr/>
          </p:nvGrpSpPr>
          <p:grpSpPr>
            <a:xfrm>
              <a:off x="2808844" y="1838971"/>
              <a:ext cx="8440045" cy="425712"/>
              <a:chOff x="2808844" y="1838971"/>
              <a:chExt cx="8440045" cy="425712"/>
            </a:xfrm>
          </p:grpSpPr>
          <p:cxnSp>
            <p:nvCxnSpPr>
              <p:cNvPr id="111" name="Rechte verbindingslijn 110">
                <a:extLst>
                  <a:ext uri="{FF2B5EF4-FFF2-40B4-BE49-F238E27FC236}">
                    <a16:creationId xmlns:a16="http://schemas.microsoft.com/office/drawing/2014/main" id="{1FBA6CB6-8E01-7F9B-718F-1B9FAB6A62AD}"/>
                  </a:ext>
                </a:extLst>
              </p:cNvPr>
              <p:cNvCxnSpPr>
                <a:stCxn id="92" idx="2"/>
              </p:cNvCxnSpPr>
              <p:nvPr/>
            </p:nvCxnSpPr>
            <p:spPr>
              <a:xfrm flipH="1">
                <a:off x="11248887" y="1847664"/>
                <a:ext cx="2" cy="417019"/>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0DEC29C7-0E7B-5BED-CFE1-944525C5E361}"/>
                  </a:ext>
                </a:extLst>
              </p:cNvPr>
              <p:cNvCxnSpPr/>
              <p:nvPr/>
            </p:nvCxnSpPr>
            <p:spPr>
              <a:xfrm flipH="1">
                <a:off x="2808844" y="2264683"/>
                <a:ext cx="8440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Rechte verbindingslijn met pijl 112">
                <a:extLst>
                  <a:ext uri="{FF2B5EF4-FFF2-40B4-BE49-F238E27FC236}">
                    <a16:creationId xmlns:a16="http://schemas.microsoft.com/office/drawing/2014/main" id="{C3596D34-5855-7443-9CF8-E61AB25DB39D}"/>
                  </a:ext>
                </a:extLst>
              </p:cNvPr>
              <p:cNvCxnSpPr>
                <a:endCxn id="94" idx="2"/>
              </p:cNvCxnSpPr>
              <p:nvPr/>
            </p:nvCxnSpPr>
            <p:spPr>
              <a:xfrm flipV="1">
                <a:off x="2808845" y="1838971"/>
                <a:ext cx="1" cy="42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Rechte verbindingslijn met pijl 113">
                <a:extLst>
                  <a:ext uri="{FF2B5EF4-FFF2-40B4-BE49-F238E27FC236}">
                    <a16:creationId xmlns:a16="http://schemas.microsoft.com/office/drawing/2014/main" id="{BDBB21DC-55DD-8586-D4C8-6B77972F21FC}"/>
                  </a:ext>
                </a:extLst>
              </p:cNvPr>
              <p:cNvCxnSpPr>
                <a:cxnSpLocks/>
                <a:endCxn id="102" idx="2"/>
              </p:cNvCxnSpPr>
              <p:nvPr/>
            </p:nvCxnSpPr>
            <p:spPr>
              <a:xfrm flipH="1" flipV="1">
                <a:off x="4241892" y="1843387"/>
                <a:ext cx="4476" cy="42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5" name="Tekstvak 114">
              <a:extLst>
                <a:ext uri="{FF2B5EF4-FFF2-40B4-BE49-F238E27FC236}">
                  <a16:creationId xmlns:a16="http://schemas.microsoft.com/office/drawing/2014/main" id="{DEC3FDD9-8830-D32B-B353-C6F0F9058364}"/>
                </a:ext>
              </a:extLst>
            </p:cNvPr>
            <p:cNvSpPr txBox="1"/>
            <p:nvPr/>
          </p:nvSpPr>
          <p:spPr>
            <a:xfrm>
              <a:off x="4241891" y="457595"/>
              <a:ext cx="3652390" cy="246221"/>
            </a:xfrm>
            <a:prstGeom prst="rect">
              <a:avLst/>
            </a:prstGeom>
            <a:noFill/>
          </p:spPr>
          <p:txBody>
            <a:bodyPr wrap="square" rtlCol="0">
              <a:spAutoFit/>
            </a:bodyPr>
            <a:lstStyle/>
            <a:p>
              <a:r>
                <a:rPr lang="nl-NL" sz="1000"/>
                <a:t>belasting bepaald toestand, toestand gevolg van belasting</a:t>
              </a:r>
            </a:p>
          </p:txBody>
        </p:sp>
        <p:sp>
          <p:nvSpPr>
            <p:cNvPr id="116" name="Tekstvak 115">
              <a:extLst>
                <a:ext uri="{FF2B5EF4-FFF2-40B4-BE49-F238E27FC236}">
                  <a16:creationId xmlns:a16="http://schemas.microsoft.com/office/drawing/2014/main" id="{4D9303C6-07BD-56DB-4FD7-0C4C1E9D9045}"/>
                </a:ext>
              </a:extLst>
            </p:cNvPr>
            <p:cNvSpPr txBox="1"/>
            <p:nvPr/>
          </p:nvSpPr>
          <p:spPr>
            <a:xfrm>
              <a:off x="6075084" y="2291144"/>
              <a:ext cx="2144125" cy="246221"/>
            </a:xfrm>
            <a:prstGeom prst="rect">
              <a:avLst/>
            </a:prstGeom>
            <a:noFill/>
          </p:spPr>
          <p:txBody>
            <a:bodyPr wrap="square" rtlCol="0">
              <a:spAutoFit/>
            </a:bodyPr>
            <a:lstStyle/>
            <a:p>
              <a:r>
                <a:rPr lang="nl-NL" sz="1000"/>
                <a:t>zouden effect moeten hebben op</a:t>
              </a:r>
            </a:p>
          </p:txBody>
        </p:sp>
      </p:grpSp>
      <p:sp>
        <p:nvSpPr>
          <p:cNvPr id="117" name="Tekstvak 116">
            <a:extLst>
              <a:ext uri="{FF2B5EF4-FFF2-40B4-BE49-F238E27FC236}">
                <a16:creationId xmlns:a16="http://schemas.microsoft.com/office/drawing/2014/main" id="{D73472B0-39AC-C85D-0489-BA9680751FCF}"/>
              </a:ext>
            </a:extLst>
          </p:cNvPr>
          <p:cNvSpPr txBox="1"/>
          <p:nvPr/>
        </p:nvSpPr>
        <p:spPr>
          <a:xfrm>
            <a:off x="939521" y="3627871"/>
            <a:ext cx="1581761" cy="646331"/>
          </a:xfrm>
          <a:prstGeom prst="rect">
            <a:avLst/>
          </a:prstGeom>
          <a:noFill/>
        </p:spPr>
        <p:txBody>
          <a:bodyPr wrap="square" rtlCol="0">
            <a:spAutoFit/>
          </a:bodyPr>
          <a:lstStyle/>
          <a:p>
            <a:r>
              <a:rPr lang="nl-NL" sz="3600" b="1">
                <a:solidFill>
                  <a:schemeClr val="accent1">
                    <a:lumMod val="50000"/>
                  </a:schemeClr>
                </a:solidFill>
              </a:rPr>
              <a:t>DPSIR</a:t>
            </a:r>
          </a:p>
        </p:txBody>
      </p:sp>
    </p:spTree>
    <p:extLst>
      <p:ext uri="{BB962C8B-B14F-4D97-AF65-F5344CB8AC3E}">
        <p14:creationId xmlns:p14="http://schemas.microsoft.com/office/powerpoint/2010/main" val="324075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B54C9-212B-9C29-45FB-B2B6B669B657}"/>
              </a:ext>
            </a:extLst>
          </p:cNvPr>
          <p:cNvSpPr>
            <a:spLocks noGrp="1"/>
          </p:cNvSpPr>
          <p:nvPr>
            <p:ph type="title"/>
          </p:nvPr>
        </p:nvSpPr>
        <p:spPr/>
        <p:txBody>
          <a:bodyPr/>
          <a:lstStyle/>
          <a:p>
            <a:r>
              <a:rPr lang="nl-NL" dirty="0">
                <a:latin typeface="+mj-lt"/>
              </a:rPr>
              <a:t>Doel project Waterkwaliteitsportaal versie 3 (WKP3)</a:t>
            </a:r>
          </a:p>
        </p:txBody>
      </p:sp>
      <p:sp>
        <p:nvSpPr>
          <p:cNvPr id="3" name="Tijdelijke aanduiding voor inhoud 2">
            <a:extLst>
              <a:ext uri="{FF2B5EF4-FFF2-40B4-BE49-F238E27FC236}">
                <a16:creationId xmlns:a16="http://schemas.microsoft.com/office/drawing/2014/main" id="{6492A309-D22D-BAEB-1ABF-984E4277C1E4}"/>
              </a:ext>
            </a:extLst>
          </p:cNvPr>
          <p:cNvSpPr>
            <a:spLocks noGrp="1"/>
          </p:cNvSpPr>
          <p:nvPr>
            <p:ph idx="1"/>
          </p:nvPr>
        </p:nvSpPr>
        <p:spPr>
          <a:xfrm>
            <a:off x="609600" y="1714135"/>
            <a:ext cx="10972800" cy="4921796"/>
          </a:xfrm>
        </p:spPr>
        <p:txBody>
          <a:bodyPr>
            <a:normAutofit/>
          </a:bodyPr>
          <a:lstStyle/>
          <a:p>
            <a:pPr marL="0" indent="0">
              <a:buNone/>
            </a:pPr>
            <a:r>
              <a:rPr lang="nl-NL" sz="1600" b="1" dirty="0">
                <a:latin typeface="+mj-lt"/>
              </a:rPr>
              <a:t>Doel:</a:t>
            </a:r>
          </a:p>
          <a:p>
            <a:r>
              <a:rPr lang="nl-NL" sz="1600" dirty="0">
                <a:latin typeface="+mj-lt"/>
              </a:rPr>
              <a:t>Realisatie van een informatievoorziening waarmee de waterbeheerders (waterschappen, provincies en Rijkswaterstaat) beter ondersteund kunnen worden bij het waterkwaliteitsbeheer door betere toegankelijkheid van gegevens, betere herleidbaarheid van gegevens en daarmee betrouwbaardere rapportages en betere aansluiting op gebruik.</a:t>
            </a:r>
          </a:p>
          <a:p>
            <a:pPr marL="0" indent="0">
              <a:buNone/>
            </a:pPr>
            <a:r>
              <a:rPr lang="nl-NL" sz="1600" b="1" dirty="0">
                <a:latin typeface="+mj-lt"/>
              </a:rPr>
              <a:t>Resultaat:</a:t>
            </a:r>
          </a:p>
          <a:p>
            <a:r>
              <a:rPr lang="nl-NL" sz="1600" dirty="0">
                <a:latin typeface="+mj-lt"/>
              </a:rPr>
              <a:t>Vernieuwd WKP waarmee waterkwaliteitsgegevens als samenhangende registratie beheerd, verwerkt en ontsloten kunnen worden t.b.v. (wettelijke) rapportages, informatieproducten en overige analyses. </a:t>
            </a:r>
          </a:p>
          <a:p>
            <a:r>
              <a:rPr lang="nl-NL" sz="1600" dirty="0">
                <a:latin typeface="+mj-lt"/>
              </a:rPr>
              <a:t>Een voorziening als onderdeel van een generiek data- en integratieplatform voor gegevens over waterkwaliteit, waterveiligheid en waterkwantiteit waarmee het beheer en (technische) doorontwikkeling efficiënt en tegen acceptabele kosten kan plaatsvinden.</a:t>
            </a:r>
          </a:p>
          <a:p>
            <a:pPr marL="0" indent="0">
              <a:buNone/>
            </a:pPr>
            <a:r>
              <a:rPr lang="nl-NL" sz="1600" b="1" dirty="0">
                <a:latin typeface="+mj-lt"/>
              </a:rPr>
              <a:t>Baten: </a:t>
            </a:r>
          </a:p>
          <a:p>
            <a:r>
              <a:rPr lang="nl-NL" sz="1600" dirty="0">
                <a:latin typeface="+mj-lt"/>
              </a:rPr>
              <a:t>Betere ondersteuning bij de Kaderrichtlijn Water rapportage</a:t>
            </a:r>
          </a:p>
          <a:p>
            <a:r>
              <a:rPr lang="nl-NL" sz="1600" dirty="0">
                <a:latin typeface="+mj-lt"/>
              </a:rPr>
              <a:t>Betere ondersteuning gebruikers bij het verzamelen van gegevens (spoorboekje)</a:t>
            </a:r>
          </a:p>
          <a:p>
            <a:r>
              <a:rPr lang="nl-NL" sz="1600" dirty="0">
                <a:latin typeface="+mj-lt"/>
              </a:rPr>
              <a:t>Efficiëntere realisatie van de informatieproducten SGBP, KRW-</a:t>
            </a:r>
            <a:r>
              <a:rPr lang="nl-NL" sz="1600" dirty="0" err="1">
                <a:latin typeface="+mj-lt"/>
              </a:rPr>
              <a:t>Factsheets</a:t>
            </a:r>
            <a:r>
              <a:rPr lang="nl-NL" sz="1600" dirty="0">
                <a:latin typeface="+mj-lt"/>
              </a:rPr>
              <a:t> en de Kaderrichtlijn Water rapportage</a:t>
            </a:r>
          </a:p>
          <a:p>
            <a:r>
              <a:rPr lang="nl-NL" sz="1600" dirty="0">
                <a:latin typeface="+mj-lt"/>
              </a:rPr>
              <a:t>Betere toegankelijkheid van de data en informatie voor maatschappelijke doeleinden </a:t>
            </a:r>
          </a:p>
          <a:p>
            <a:r>
              <a:rPr lang="nl-NL" sz="1600" dirty="0">
                <a:latin typeface="+mj-lt"/>
              </a:rPr>
              <a:t>Doorlopende waarborging datakwaliteit en dataconsistentie.</a:t>
            </a:r>
          </a:p>
        </p:txBody>
      </p:sp>
      <p:sp>
        <p:nvSpPr>
          <p:cNvPr id="4" name="Tekstvak 3">
            <a:extLst>
              <a:ext uri="{FF2B5EF4-FFF2-40B4-BE49-F238E27FC236}">
                <a16:creationId xmlns:a16="http://schemas.microsoft.com/office/drawing/2014/main" id="{C71FAB2D-E6C7-1AF4-EF8F-E8547DBBAE49}"/>
              </a:ext>
            </a:extLst>
          </p:cNvPr>
          <p:cNvSpPr txBox="1"/>
          <p:nvPr/>
        </p:nvSpPr>
        <p:spPr>
          <a:xfrm>
            <a:off x="609600" y="1406358"/>
            <a:ext cx="6061166" cy="276999"/>
          </a:xfrm>
          <a:prstGeom prst="rect">
            <a:avLst/>
          </a:prstGeom>
          <a:noFill/>
        </p:spPr>
        <p:txBody>
          <a:bodyPr wrap="square" rtlCol="0">
            <a:spAutoFit/>
          </a:bodyPr>
          <a:lstStyle/>
          <a:p>
            <a:r>
              <a:rPr lang="nl-NL" sz="1200" i="1" dirty="0"/>
              <a:t>Bron: PID 1.0; HR: tekstueel nog verbeteren</a:t>
            </a:r>
          </a:p>
        </p:txBody>
      </p:sp>
      <p:pic>
        <p:nvPicPr>
          <p:cNvPr id="5" name="Afbeelding 4">
            <a:extLst>
              <a:ext uri="{FF2B5EF4-FFF2-40B4-BE49-F238E27FC236}">
                <a16:creationId xmlns:a16="http://schemas.microsoft.com/office/drawing/2014/main" id="{54780DA1-3F37-9ABC-B3D7-8A52D6808D4E}"/>
              </a:ext>
            </a:extLst>
          </p:cNvPr>
          <p:cNvPicPr>
            <a:picLocks noChangeAspect="1"/>
          </p:cNvPicPr>
          <p:nvPr/>
        </p:nvPicPr>
        <p:blipFill>
          <a:blip r:embed="rId2"/>
          <a:stretch>
            <a:fillRect/>
          </a:stretch>
        </p:blipFill>
        <p:spPr>
          <a:xfrm>
            <a:off x="9581702" y="339634"/>
            <a:ext cx="2499318" cy="1680391"/>
          </a:xfrm>
          <a:prstGeom prst="rect">
            <a:avLst/>
          </a:prstGeom>
        </p:spPr>
      </p:pic>
      <p:pic>
        <p:nvPicPr>
          <p:cNvPr id="6" name="Afbeelding 5">
            <a:extLst>
              <a:ext uri="{FF2B5EF4-FFF2-40B4-BE49-F238E27FC236}">
                <a16:creationId xmlns:a16="http://schemas.microsoft.com/office/drawing/2014/main" id="{869C0F93-2045-836A-9118-937262CEDAA3}"/>
              </a:ext>
            </a:extLst>
          </p:cNvPr>
          <p:cNvPicPr>
            <a:picLocks noChangeAspect="1"/>
          </p:cNvPicPr>
          <p:nvPr/>
        </p:nvPicPr>
        <p:blipFill>
          <a:blip r:embed="rId3"/>
          <a:stretch>
            <a:fillRect/>
          </a:stretch>
        </p:blipFill>
        <p:spPr>
          <a:xfrm>
            <a:off x="4314270" y="2231831"/>
            <a:ext cx="4873975" cy="4398082"/>
          </a:xfrm>
          <a:prstGeom prst="rect">
            <a:avLst/>
          </a:prstGeom>
        </p:spPr>
      </p:pic>
    </p:spTree>
    <p:extLst>
      <p:ext uri="{BB962C8B-B14F-4D97-AF65-F5344CB8AC3E}">
        <p14:creationId xmlns:p14="http://schemas.microsoft.com/office/powerpoint/2010/main" val="280335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A62548CB-FABD-4A5A-BB93-F1C7B5F456F8}"/>
              </a:ext>
            </a:extLst>
          </p:cNvPr>
          <p:cNvPicPr>
            <a:picLocks noChangeAspect="1"/>
          </p:cNvPicPr>
          <p:nvPr/>
        </p:nvPicPr>
        <p:blipFill>
          <a:blip r:embed="rId3"/>
          <a:stretch>
            <a:fillRect/>
          </a:stretch>
        </p:blipFill>
        <p:spPr>
          <a:xfrm rot="21330907">
            <a:off x="5207363" y="1582839"/>
            <a:ext cx="2182112" cy="2462911"/>
          </a:xfrm>
          <a:prstGeom prst="rect">
            <a:avLst/>
          </a:prstGeom>
        </p:spPr>
      </p:pic>
      <p:sp>
        <p:nvSpPr>
          <p:cNvPr id="5" name="Tijdelijke aanduiding voor inhoud 2"/>
          <p:cNvSpPr txBox="1">
            <a:spLocks/>
          </p:cNvSpPr>
          <p:nvPr/>
        </p:nvSpPr>
        <p:spPr>
          <a:xfrm>
            <a:off x="155095" y="1640872"/>
            <a:ext cx="5714155" cy="230734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NL" sz="2400" dirty="0">
                <a:latin typeface="+mn-lt"/>
              </a:rPr>
              <a:t>Waterveiligheid</a:t>
            </a:r>
          </a:p>
          <a:p>
            <a:r>
              <a:rPr lang="nl-NL" sz="1900" dirty="0">
                <a:latin typeface="+mn-lt"/>
              </a:rPr>
              <a:t>Voor het Hoogwaterbeschermingsprogramma ondersteunen gegevensuitwisseling voor doorlopend proces beoordeling primaire waterkeringen</a:t>
            </a:r>
          </a:p>
          <a:p>
            <a:r>
              <a:rPr lang="nl-NL" sz="1900" dirty="0">
                <a:latin typeface="+mn-lt"/>
              </a:rPr>
              <a:t>Beheren en actueel houden Nationale Basisbestanden: Primaire Waterkeringen</a:t>
            </a:r>
          </a:p>
          <a:p>
            <a:endParaRPr lang="nl-NL" sz="1800" dirty="0">
              <a:latin typeface="+mn-lt"/>
            </a:endParaRPr>
          </a:p>
        </p:txBody>
      </p:sp>
      <p:sp>
        <p:nvSpPr>
          <p:cNvPr id="7" name="Titel 5"/>
          <p:cNvSpPr>
            <a:spLocks noGrp="1"/>
          </p:cNvSpPr>
          <p:nvPr>
            <p:ph type="title"/>
          </p:nvPr>
        </p:nvSpPr>
        <p:spPr/>
        <p:txBody>
          <a:bodyPr/>
          <a:lstStyle/>
          <a:p>
            <a:r>
              <a:rPr lang="nl-NL" dirty="0">
                <a:latin typeface="+mj-lt"/>
              </a:rPr>
              <a:t>Waterkwaliteit / Kaderrichtlijn Water, maar ook</a:t>
            </a:r>
          </a:p>
        </p:txBody>
      </p:sp>
      <p:sp>
        <p:nvSpPr>
          <p:cNvPr id="10" name="Tijdelijke aanduiding voor inhoud 2"/>
          <p:cNvSpPr txBox="1">
            <a:spLocks/>
          </p:cNvSpPr>
          <p:nvPr/>
        </p:nvSpPr>
        <p:spPr>
          <a:xfrm>
            <a:off x="155095" y="4426973"/>
            <a:ext cx="5940905" cy="18031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NL" sz="2400" dirty="0">
                <a:latin typeface="+mn-lt"/>
              </a:rPr>
              <a:t>EU Richtlijn Overstromingsrisico’s</a:t>
            </a:r>
          </a:p>
          <a:p>
            <a:r>
              <a:rPr lang="nl-NL" sz="1800" dirty="0">
                <a:latin typeface="+mn-lt"/>
              </a:rPr>
              <a:t>Ontwikkeling en beheer database met maatregelen voor ROR</a:t>
            </a:r>
          </a:p>
          <a:p>
            <a:r>
              <a:rPr lang="nl-NL" sz="1800" dirty="0">
                <a:latin typeface="+mn-lt"/>
              </a:rPr>
              <a:t>Organiseren gegevensstromen over ROR-maatregelen</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84763">
            <a:off x="6018205" y="4375594"/>
            <a:ext cx="1718840" cy="2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a:extLst>
              <a:ext uri="{FF2B5EF4-FFF2-40B4-BE49-F238E27FC236}">
                <a16:creationId xmlns:a16="http://schemas.microsoft.com/office/drawing/2014/main" id="{3D8B9E63-3195-6CE1-B69B-F319F2AB2BF7}"/>
              </a:ext>
            </a:extLst>
          </p:cNvPr>
          <p:cNvPicPr>
            <a:picLocks noChangeAspect="1"/>
          </p:cNvPicPr>
          <p:nvPr/>
        </p:nvPicPr>
        <p:blipFill>
          <a:blip r:embed="rId5"/>
          <a:stretch>
            <a:fillRect/>
          </a:stretch>
        </p:blipFill>
        <p:spPr>
          <a:xfrm rot="172246">
            <a:off x="8672333" y="2913753"/>
            <a:ext cx="3124418" cy="3026440"/>
          </a:xfrm>
          <a:prstGeom prst="rect">
            <a:avLst/>
          </a:prstGeom>
        </p:spPr>
      </p:pic>
      <p:sp>
        <p:nvSpPr>
          <p:cNvPr id="6" name="Tijdelijke aanduiding voor inhoud 2">
            <a:extLst>
              <a:ext uri="{FF2B5EF4-FFF2-40B4-BE49-F238E27FC236}">
                <a16:creationId xmlns:a16="http://schemas.microsoft.com/office/drawing/2014/main" id="{46FCE09F-2294-BC21-CB33-12AE4732683E}"/>
              </a:ext>
            </a:extLst>
          </p:cNvPr>
          <p:cNvSpPr txBox="1">
            <a:spLocks/>
          </p:cNvSpPr>
          <p:nvPr/>
        </p:nvSpPr>
        <p:spPr>
          <a:xfrm>
            <a:off x="8552930" y="1816295"/>
            <a:ext cx="3124418" cy="14362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NL" sz="2400" dirty="0">
                <a:latin typeface="+mn-lt"/>
              </a:rPr>
              <a:t>Droogteportaal</a:t>
            </a:r>
          </a:p>
          <a:p>
            <a:pPr marL="0" indent="0">
              <a:buNone/>
            </a:pPr>
            <a:r>
              <a:rPr lang="nl-NL" sz="1800" dirty="0">
                <a:latin typeface="+mn-lt"/>
              </a:rPr>
              <a:t>Actuele droogte in Nederland</a:t>
            </a:r>
          </a:p>
        </p:txBody>
      </p:sp>
    </p:spTree>
    <p:extLst>
      <p:ext uri="{BB962C8B-B14F-4D97-AF65-F5344CB8AC3E}">
        <p14:creationId xmlns:p14="http://schemas.microsoft.com/office/powerpoint/2010/main" val="3653286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Rounded Corners 6">
            <a:extLst>
              <a:ext uri="{FF2B5EF4-FFF2-40B4-BE49-F238E27FC236}">
                <a16:creationId xmlns:a16="http://schemas.microsoft.com/office/drawing/2014/main" id="{BB0F00D9-F1EF-7EFD-EF1F-60DEB17B08B7}"/>
              </a:ext>
            </a:extLst>
          </p:cNvPr>
          <p:cNvSpPr/>
          <p:nvPr/>
        </p:nvSpPr>
        <p:spPr>
          <a:xfrm>
            <a:off x="2077145" y="4473591"/>
            <a:ext cx="8119995" cy="1545903"/>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b" anchorCtr="0"/>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ECE1">
                    <a:lumMod val="50000"/>
                  </a:srgbClr>
                </a:solidFill>
                <a:effectLst/>
                <a:uLnTx/>
                <a:uFillTx/>
                <a:latin typeface="Calibri"/>
                <a:ea typeface="+mn-ea"/>
                <a:cs typeface="+mn-cs"/>
              </a:rPr>
              <a:t>Data </a:t>
            </a:r>
            <a:endParaRPr kumimoji="0" lang="nl-NL" sz="2400" b="0" i="0" u="none" strike="noStrike" kern="1200" cap="none" spc="0" normalizeH="0" baseline="0" noProof="0" dirty="0">
              <a:ln>
                <a:noFill/>
              </a:ln>
              <a:solidFill>
                <a:srgbClr val="EEECE1">
                  <a:lumMod val="50000"/>
                </a:srgbClr>
              </a:solidFill>
              <a:effectLst/>
              <a:uLnTx/>
              <a:uFillTx/>
              <a:latin typeface="Calibri"/>
              <a:ea typeface="+mn-ea"/>
              <a:cs typeface="+mn-cs"/>
            </a:endParaRPr>
          </a:p>
        </p:txBody>
      </p:sp>
      <p:sp>
        <p:nvSpPr>
          <p:cNvPr id="88" name="Rectangle: Rounded Corners 7">
            <a:extLst>
              <a:ext uri="{FF2B5EF4-FFF2-40B4-BE49-F238E27FC236}">
                <a16:creationId xmlns:a16="http://schemas.microsoft.com/office/drawing/2014/main" id="{3A9DC966-0FD6-B098-025A-7742C52F11E0}"/>
              </a:ext>
            </a:extLst>
          </p:cNvPr>
          <p:cNvSpPr/>
          <p:nvPr/>
        </p:nvSpPr>
        <p:spPr>
          <a:xfrm>
            <a:off x="2031229" y="2709069"/>
            <a:ext cx="8181283" cy="1545903"/>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b" anchorCtr="0"/>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EEECE1">
                    <a:lumMod val="50000"/>
                  </a:srgbClr>
                </a:solidFill>
                <a:effectLst/>
                <a:uLnTx/>
                <a:uFillTx/>
                <a:latin typeface="Calibri"/>
                <a:ea typeface="+mn-ea"/>
                <a:cs typeface="+mn-cs"/>
              </a:rPr>
              <a:t>Proces</a:t>
            </a:r>
            <a:r>
              <a:rPr kumimoji="0" lang="en-US" sz="2400" b="0" i="0" u="none" strike="noStrike" kern="1200" cap="none" spc="0" normalizeH="0" baseline="0" noProof="0" dirty="0">
                <a:ln>
                  <a:noFill/>
                </a:ln>
                <a:solidFill>
                  <a:srgbClr val="EEECE1">
                    <a:lumMod val="50000"/>
                  </a:srgbClr>
                </a:solidFill>
                <a:effectLst/>
                <a:uLnTx/>
                <a:uFillTx/>
                <a:latin typeface="Calibri"/>
                <a:ea typeface="+mn-ea"/>
                <a:cs typeface="+mn-cs"/>
              </a:rPr>
              <a:t>/business</a:t>
            </a:r>
            <a:endParaRPr kumimoji="0" lang="nl-NL" sz="2400" b="0" i="0" u="none" strike="noStrike" kern="1200" cap="none" spc="0" normalizeH="0" baseline="0" noProof="0" dirty="0">
              <a:ln>
                <a:noFill/>
              </a:ln>
              <a:solidFill>
                <a:srgbClr val="EEECE1">
                  <a:lumMod val="50000"/>
                </a:srgbClr>
              </a:solidFill>
              <a:effectLst/>
              <a:uLnTx/>
              <a:uFillTx/>
              <a:latin typeface="Calibri"/>
              <a:ea typeface="+mn-ea"/>
              <a:cs typeface="+mn-cs"/>
            </a:endParaRPr>
          </a:p>
        </p:txBody>
      </p:sp>
      <p:sp>
        <p:nvSpPr>
          <p:cNvPr id="89" name="Rectangle: Rounded Corners 8">
            <a:extLst>
              <a:ext uri="{FF2B5EF4-FFF2-40B4-BE49-F238E27FC236}">
                <a16:creationId xmlns:a16="http://schemas.microsoft.com/office/drawing/2014/main" id="{B9CF5EE2-2B2A-F8AA-CF07-860FD177CFE5}"/>
              </a:ext>
            </a:extLst>
          </p:cNvPr>
          <p:cNvSpPr/>
          <p:nvPr/>
        </p:nvSpPr>
        <p:spPr>
          <a:xfrm>
            <a:off x="2031229" y="1247790"/>
            <a:ext cx="8181283" cy="1351915"/>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b" anchorCtr="0"/>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EEECE1">
                    <a:lumMod val="50000"/>
                  </a:srgbClr>
                </a:solidFill>
                <a:effectLst/>
                <a:uLnTx/>
                <a:uFillTx/>
                <a:latin typeface="Calibri"/>
                <a:ea typeface="+mn-ea"/>
                <a:cs typeface="+mn-cs"/>
              </a:rPr>
              <a:t>Presentatie</a:t>
            </a:r>
            <a:endParaRPr kumimoji="0" lang="nl-NL" sz="2400" b="0" i="0" u="none" strike="noStrike" kern="1200" cap="none" spc="0" normalizeH="0" baseline="0" noProof="0" dirty="0">
              <a:ln>
                <a:noFill/>
              </a:ln>
              <a:solidFill>
                <a:srgbClr val="EEECE1">
                  <a:lumMod val="50000"/>
                </a:srgbClr>
              </a:solidFill>
              <a:effectLst/>
              <a:uLnTx/>
              <a:uFillTx/>
              <a:latin typeface="Calibri"/>
              <a:ea typeface="+mn-ea"/>
              <a:cs typeface="+mn-cs"/>
            </a:endParaRPr>
          </a:p>
        </p:txBody>
      </p:sp>
      <p:sp>
        <p:nvSpPr>
          <p:cNvPr id="90" name="Flowchart: Magnetic Disk 22">
            <a:extLst>
              <a:ext uri="{FF2B5EF4-FFF2-40B4-BE49-F238E27FC236}">
                <a16:creationId xmlns:a16="http://schemas.microsoft.com/office/drawing/2014/main" id="{7C766D19-22E2-3410-3A7F-8795261CB1D0}"/>
              </a:ext>
            </a:extLst>
          </p:cNvPr>
          <p:cNvSpPr/>
          <p:nvPr/>
        </p:nvSpPr>
        <p:spPr>
          <a:xfrm>
            <a:off x="6886421" y="576158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1" name="Flowchart: Magnetic Disk 23">
            <a:extLst>
              <a:ext uri="{FF2B5EF4-FFF2-40B4-BE49-F238E27FC236}">
                <a16:creationId xmlns:a16="http://schemas.microsoft.com/office/drawing/2014/main" id="{E5D04320-7975-FE99-18F0-45F5662F129A}"/>
              </a:ext>
            </a:extLst>
          </p:cNvPr>
          <p:cNvSpPr/>
          <p:nvPr/>
        </p:nvSpPr>
        <p:spPr>
          <a:xfrm>
            <a:off x="7224536" y="576158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2" name="Flowchart: Magnetic Disk 24">
            <a:extLst>
              <a:ext uri="{FF2B5EF4-FFF2-40B4-BE49-F238E27FC236}">
                <a16:creationId xmlns:a16="http://schemas.microsoft.com/office/drawing/2014/main" id="{E7EE0C7B-58E1-69E9-DAC8-A5B4D61BC4B3}"/>
              </a:ext>
            </a:extLst>
          </p:cNvPr>
          <p:cNvSpPr/>
          <p:nvPr/>
        </p:nvSpPr>
        <p:spPr>
          <a:xfrm>
            <a:off x="7585913" y="5761587"/>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3" name="Flowchart: Magnetic Disk 25">
            <a:extLst>
              <a:ext uri="{FF2B5EF4-FFF2-40B4-BE49-F238E27FC236}">
                <a16:creationId xmlns:a16="http://schemas.microsoft.com/office/drawing/2014/main" id="{5E3921BA-61A6-7BD4-70B9-5CA3A6077723}"/>
              </a:ext>
            </a:extLst>
          </p:cNvPr>
          <p:cNvSpPr/>
          <p:nvPr/>
        </p:nvSpPr>
        <p:spPr>
          <a:xfrm>
            <a:off x="7947289" y="576158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4" name="Flowchart: Magnetic Disk 26">
            <a:extLst>
              <a:ext uri="{FF2B5EF4-FFF2-40B4-BE49-F238E27FC236}">
                <a16:creationId xmlns:a16="http://schemas.microsoft.com/office/drawing/2014/main" id="{8EBA9EB7-C868-891F-5B37-7802AC9FA14F}"/>
              </a:ext>
            </a:extLst>
          </p:cNvPr>
          <p:cNvSpPr/>
          <p:nvPr/>
        </p:nvSpPr>
        <p:spPr>
          <a:xfrm>
            <a:off x="8285405" y="576158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5" name="Flowchart: Magnetic Disk 27">
            <a:extLst>
              <a:ext uri="{FF2B5EF4-FFF2-40B4-BE49-F238E27FC236}">
                <a16:creationId xmlns:a16="http://schemas.microsoft.com/office/drawing/2014/main" id="{EC0946A4-BD22-8AC4-FD1B-0FD5C2A09410}"/>
              </a:ext>
            </a:extLst>
          </p:cNvPr>
          <p:cNvSpPr/>
          <p:nvPr/>
        </p:nvSpPr>
        <p:spPr>
          <a:xfrm>
            <a:off x="6731640" y="5973493"/>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6" name="Flowchart: Magnetic Disk 28">
            <a:extLst>
              <a:ext uri="{FF2B5EF4-FFF2-40B4-BE49-F238E27FC236}">
                <a16:creationId xmlns:a16="http://schemas.microsoft.com/office/drawing/2014/main" id="{69527F67-9D86-A2A0-C708-7B5AD377A845}"/>
              </a:ext>
            </a:extLst>
          </p:cNvPr>
          <p:cNvSpPr/>
          <p:nvPr/>
        </p:nvSpPr>
        <p:spPr>
          <a:xfrm>
            <a:off x="7093017" y="5973493"/>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7" name="Flowchart: Magnetic Disk 29">
            <a:extLst>
              <a:ext uri="{FF2B5EF4-FFF2-40B4-BE49-F238E27FC236}">
                <a16:creationId xmlns:a16="http://schemas.microsoft.com/office/drawing/2014/main" id="{06562ACB-4F7F-60B2-F1AF-5EDBDEFA6441}"/>
              </a:ext>
            </a:extLst>
          </p:cNvPr>
          <p:cNvSpPr/>
          <p:nvPr/>
        </p:nvSpPr>
        <p:spPr>
          <a:xfrm>
            <a:off x="7431132" y="5973492"/>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8" name="Flowchart: Magnetic Disk 36">
            <a:extLst>
              <a:ext uri="{FF2B5EF4-FFF2-40B4-BE49-F238E27FC236}">
                <a16:creationId xmlns:a16="http://schemas.microsoft.com/office/drawing/2014/main" id="{1D03BE6D-E8E0-CA9E-55B9-636383F486D5}"/>
              </a:ext>
            </a:extLst>
          </p:cNvPr>
          <p:cNvSpPr/>
          <p:nvPr/>
        </p:nvSpPr>
        <p:spPr>
          <a:xfrm>
            <a:off x="7789433" y="5973491"/>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99" name="Flowchart: Magnetic Disk 37">
            <a:extLst>
              <a:ext uri="{FF2B5EF4-FFF2-40B4-BE49-F238E27FC236}">
                <a16:creationId xmlns:a16="http://schemas.microsoft.com/office/drawing/2014/main" id="{5A5BD6EF-5C99-C85A-B376-36BEDF42D5BD}"/>
              </a:ext>
            </a:extLst>
          </p:cNvPr>
          <p:cNvSpPr/>
          <p:nvPr/>
        </p:nvSpPr>
        <p:spPr>
          <a:xfrm>
            <a:off x="8150810" y="5973490"/>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100" name="Flowchart: Magnetic Disk 39">
            <a:extLst>
              <a:ext uri="{FF2B5EF4-FFF2-40B4-BE49-F238E27FC236}">
                <a16:creationId xmlns:a16="http://schemas.microsoft.com/office/drawing/2014/main" id="{542DD21D-DED8-EFED-9AC3-13697189F673}"/>
              </a:ext>
            </a:extLst>
          </p:cNvPr>
          <p:cNvSpPr/>
          <p:nvPr/>
        </p:nvSpPr>
        <p:spPr>
          <a:xfrm>
            <a:off x="6970273" y="618539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101" name="Flowchart: Magnetic Disk 40">
            <a:extLst>
              <a:ext uri="{FF2B5EF4-FFF2-40B4-BE49-F238E27FC236}">
                <a16:creationId xmlns:a16="http://schemas.microsoft.com/office/drawing/2014/main" id="{0991E822-A214-B1EF-D34C-A9CFFA75A5B9}"/>
              </a:ext>
            </a:extLst>
          </p:cNvPr>
          <p:cNvSpPr/>
          <p:nvPr/>
        </p:nvSpPr>
        <p:spPr>
          <a:xfrm>
            <a:off x="7331649" y="6185396"/>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sp>
        <p:nvSpPr>
          <p:cNvPr id="102" name="Flowchart: Magnetic Disk 41">
            <a:extLst>
              <a:ext uri="{FF2B5EF4-FFF2-40B4-BE49-F238E27FC236}">
                <a16:creationId xmlns:a16="http://schemas.microsoft.com/office/drawing/2014/main" id="{7D51FF85-22EE-068F-CAAD-825E05E691E4}"/>
              </a:ext>
            </a:extLst>
          </p:cNvPr>
          <p:cNvSpPr/>
          <p:nvPr/>
        </p:nvSpPr>
        <p:spPr>
          <a:xfrm>
            <a:off x="7669765" y="6185395"/>
            <a:ext cx="288726" cy="39588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2531" b="0" i="0" u="none" strike="noStrike" kern="1200" cap="none" spc="0" normalizeH="0" baseline="0" noProof="0">
              <a:ln>
                <a:noFill/>
              </a:ln>
              <a:solidFill>
                <a:prstClr val="white"/>
              </a:solidFill>
              <a:effectLst/>
              <a:uLnTx/>
              <a:uFillTx/>
              <a:latin typeface="Calibri"/>
              <a:ea typeface="+mn-ea"/>
              <a:cs typeface="+mn-cs"/>
            </a:endParaRPr>
          </a:p>
        </p:txBody>
      </p:sp>
      <p:grpSp>
        <p:nvGrpSpPr>
          <p:cNvPr id="103" name="Group 30">
            <a:extLst>
              <a:ext uri="{FF2B5EF4-FFF2-40B4-BE49-F238E27FC236}">
                <a16:creationId xmlns:a16="http://schemas.microsoft.com/office/drawing/2014/main" id="{E21FD265-2F2E-7C39-394F-D39A24A7A12B}"/>
              </a:ext>
            </a:extLst>
          </p:cNvPr>
          <p:cNvGrpSpPr/>
          <p:nvPr/>
        </p:nvGrpSpPr>
        <p:grpSpPr>
          <a:xfrm>
            <a:off x="2121302" y="2837566"/>
            <a:ext cx="3068280" cy="353690"/>
            <a:chOff x="2535765" y="3611069"/>
            <a:chExt cx="5253567" cy="469863"/>
          </a:xfrm>
        </p:grpSpPr>
        <p:sp>
          <p:nvSpPr>
            <p:cNvPr id="104" name="Arrow: Pentagon 31">
              <a:extLst>
                <a:ext uri="{FF2B5EF4-FFF2-40B4-BE49-F238E27FC236}">
                  <a16:creationId xmlns:a16="http://schemas.microsoft.com/office/drawing/2014/main" id="{9ED0CE92-4545-3E58-FB44-157351393F1D}"/>
                </a:ext>
              </a:extLst>
            </p:cNvPr>
            <p:cNvSpPr/>
            <p:nvPr/>
          </p:nvSpPr>
          <p:spPr>
            <a:xfrm>
              <a:off x="2535765" y="3611069"/>
              <a:ext cx="1096435" cy="469863"/>
            </a:xfrm>
            <a:prstGeom prst="homePlate">
              <a:avLst/>
            </a:prstGeom>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762" b="0" i="0" u="none" strike="noStrike" kern="1200" cap="none" spc="0" normalizeH="0" baseline="0" noProof="0" dirty="0" err="1">
                  <a:ln>
                    <a:noFill/>
                  </a:ln>
                  <a:solidFill>
                    <a:prstClr val="white"/>
                  </a:solidFill>
                  <a:effectLst/>
                  <a:uLnTx/>
                  <a:uFillTx/>
                  <a:latin typeface="Calibri"/>
                  <a:ea typeface="+mn-ea"/>
                  <a:cs typeface="+mn-cs"/>
                </a:rPr>
                <a:t>Extraheren</a:t>
              </a:r>
              <a:endParaRPr kumimoji="0" lang="nl-NL" sz="492"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Arrow: Chevron 32">
              <a:extLst>
                <a:ext uri="{FF2B5EF4-FFF2-40B4-BE49-F238E27FC236}">
                  <a16:creationId xmlns:a16="http://schemas.microsoft.com/office/drawing/2014/main" id="{24768CC3-6005-6603-83DA-B2A78AFD55C5}"/>
                </a:ext>
              </a:extLst>
            </p:cNvPr>
            <p:cNvSpPr/>
            <p:nvPr/>
          </p:nvSpPr>
          <p:spPr>
            <a:xfrm>
              <a:off x="3470503" y="3611069"/>
              <a:ext cx="1214547" cy="469863"/>
            </a:xfrm>
            <a:prstGeom prst="chevron">
              <a:avLst/>
            </a:prstGeom>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762" b="0" i="0" u="none" strike="noStrike" kern="1200" cap="none" spc="0" normalizeH="0" baseline="0" noProof="0" dirty="0">
                  <a:ln>
                    <a:noFill/>
                  </a:ln>
                  <a:solidFill>
                    <a:prstClr val="white"/>
                  </a:solidFill>
                  <a:effectLst/>
                  <a:uLnTx/>
                  <a:uFillTx/>
                  <a:latin typeface="Calibri"/>
                  <a:ea typeface="+mn-ea"/>
                  <a:cs typeface="+mn-cs"/>
                </a:rPr>
                <a:t>Vali-</a:t>
              </a:r>
              <a:br>
                <a:rPr kumimoji="0" lang="en-US" sz="762" b="0" i="0" u="none" strike="noStrike" kern="1200" cap="none" spc="0" normalizeH="0" baseline="0" noProof="0" dirty="0">
                  <a:ln>
                    <a:noFill/>
                  </a:ln>
                  <a:solidFill>
                    <a:prstClr val="white"/>
                  </a:solidFill>
                  <a:effectLst/>
                  <a:uLnTx/>
                  <a:uFillTx/>
                  <a:latin typeface="Calibri"/>
                  <a:ea typeface="+mn-ea"/>
                  <a:cs typeface="+mn-cs"/>
                </a:rPr>
              </a:br>
              <a:r>
                <a:rPr kumimoji="0" lang="en-US" sz="762" b="0" i="0" u="none" strike="noStrike" kern="1200" cap="none" spc="0" normalizeH="0" baseline="0" noProof="0" dirty="0" err="1">
                  <a:ln>
                    <a:noFill/>
                  </a:ln>
                  <a:solidFill>
                    <a:prstClr val="white"/>
                  </a:solidFill>
                  <a:effectLst/>
                  <a:uLnTx/>
                  <a:uFillTx/>
                  <a:latin typeface="Calibri"/>
                  <a:ea typeface="+mn-ea"/>
                  <a:cs typeface="+mn-cs"/>
                </a:rPr>
                <a:t>deren</a:t>
              </a:r>
              <a:endParaRPr kumimoji="0" lang="nl-NL" sz="492"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Arrow: Chevron 33">
              <a:extLst>
                <a:ext uri="{FF2B5EF4-FFF2-40B4-BE49-F238E27FC236}">
                  <a16:creationId xmlns:a16="http://schemas.microsoft.com/office/drawing/2014/main" id="{902BD284-845E-0A98-35CD-7536D48602EA}"/>
                </a:ext>
              </a:extLst>
            </p:cNvPr>
            <p:cNvSpPr/>
            <p:nvPr/>
          </p:nvSpPr>
          <p:spPr>
            <a:xfrm>
              <a:off x="4614330" y="3611069"/>
              <a:ext cx="1110002" cy="469863"/>
            </a:xfrm>
            <a:prstGeom prst="chevr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err="1">
                  <a:ln>
                    <a:noFill/>
                  </a:ln>
                  <a:solidFill>
                    <a:prstClr val="white"/>
                  </a:solidFill>
                  <a:effectLst/>
                  <a:uLnTx/>
                  <a:uFillTx/>
                  <a:latin typeface="Calibri"/>
                  <a:ea typeface="+mn-ea"/>
                  <a:cs typeface="+mn-cs"/>
                </a:rPr>
                <a:t>Transformeren</a:t>
              </a:r>
              <a:endParaRPr kumimoji="0" lang="nl-NL" sz="667"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Arrow: Chevron 34">
              <a:extLst>
                <a:ext uri="{FF2B5EF4-FFF2-40B4-BE49-F238E27FC236}">
                  <a16:creationId xmlns:a16="http://schemas.microsoft.com/office/drawing/2014/main" id="{869EFAD1-AB92-B81E-A4BB-38B13014725B}"/>
                </a:ext>
              </a:extLst>
            </p:cNvPr>
            <p:cNvSpPr/>
            <p:nvPr/>
          </p:nvSpPr>
          <p:spPr>
            <a:xfrm>
              <a:off x="5653614" y="3611069"/>
              <a:ext cx="1096435" cy="469863"/>
            </a:xfrm>
            <a:prstGeom prst="chevr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762" b="0" i="0" u="none" strike="noStrike" kern="1200" cap="none" spc="0" normalizeH="0" baseline="0" noProof="0" dirty="0" err="1">
                  <a:ln>
                    <a:noFill/>
                  </a:ln>
                  <a:solidFill>
                    <a:prstClr val="white"/>
                  </a:solidFill>
                  <a:effectLst/>
                  <a:uLnTx/>
                  <a:uFillTx/>
                  <a:latin typeface="Calibri"/>
                  <a:ea typeface="+mn-ea"/>
                  <a:cs typeface="+mn-cs"/>
                </a:rPr>
                <a:t>Inte-greren</a:t>
              </a:r>
              <a:endParaRPr kumimoji="0" lang="nl-NL" sz="492"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Arrow: Chevron 35">
              <a:extLst>
                <a:ext uri="{FF2B5EF4-FFF2-40B4-BE49-F238E27FC236}">
                  <a16:creationId xmlns:a16="http://schemas.microsoft.com/office/drawing/2014/main" id="{9996651B-FE1A-C74F-887E-9E2642D0134C}"/>
                </a:ext>
              </a:extLst>
            </p:cNvPr>
            <p:cNvSpPr/>
            <p:nvPr/>
          </p:nvSpPr>
          <p:spPr>
            <a:xfrm>
              <a:off x="6692897" y="3611069"/>
              <a:ext cx="1096435" cy="469863"/>
            </a:xfrm>
            <a:prstGeom prst="chevron">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762" b="0" i="0" u="none" strike="noStrike" kern="1200" cap="none" spc="0" normalizeH="0" baseline="0" noProof="0" dirty="0" err="1">
                  <a:ln>
                    <a:noFill/>
                  </a:ln>
                  <a:solidFill>
                    <a:prstClr val="white"/>
                  </a:solidFill>
                  <a:effectLst/>
                  <a:uLnTx/>
                  <a:uFillTx/>
                  <a:latin typeface="Calibri"/>
                  <a:ea typeface="+mn-ea"/>
                  <a:cs typeface="+mn-cs"/>
                </a:rPr>
                <a:t>Rapporteren</a:t>
              </a:r>
              <a:endParaRPr kumimoji="0" lang="nl-NL" sz="762"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09" name="Rectangle: Rounded Corners 2">
            <a:extLst>
              <a:ext uri="{FF2B5EF4-FFF2-40B4-BE49-F238E27FC236}">
                <a16:creationId xmlns:a16="http://schemas.microsoft.com/office/drawing/2014/main" id="{51C41073-4A2D-1FF7-34F7-32262A27AF1B}"/>
              </a:ext>
            </a:extLst>
          </p:cNvPr>
          <p:cNvSpPr/>
          <p:nvPr/>
        </p:nvSpPr>
        <p:spPr>
          <a:xfrm>
            <a:off x="10328490" y="1230810"/>
            <a:ext cx="1691759" cy="474786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EEECE1">
                    <a:lumMod val="50000"/>
                  </a:srgbClr>
                </a:solidFill>
                <a:effectLst/>
                <a:uLnTx/>
                <a:uFillTx/>
                <a:latin typeface="Calibri"/>
                <a:ea typeface="+mn-ea"/>
                <a:cs typeface="+mn-cs"/>
              </a:rPr>
              <a:t>Beheer</a:t>
            </a:r>
            <a:endParaRPr kumimoji="0" lang="nl-NL" sz="2400" b="0" i="0" u="none" strike="noStrike" kern="1200" cap="none" spc="0" normalizeH="0" baseline="0" noProof="0" dirty="0">
              <a:ln>
                <a:noFill/>
              </a:ln>
              <a:solidFill>
                <a:srgbClr val="EEECE1">
                  <a:lumMod val="50000"/>
                </a:srgbClr>
              </a:solidFill>
              <a:effectLst/>
              <a:uLnTx/>
              <a:uFillTx/>
              <a:latin typeface="Calibri"/>
              <a:ea typeface="+mn-ea"/>
              <a:cs typeface="+mn-cs"/>
            </a:endParaRPr>
          </a:p>
        </p:txBody>
      </p:sp>
      <p:sp>
        <p:nvSpPr>
          <p:cNvPr id="110" name="Rectangle: Rounded Corners 4">
            <a:extLst>
              <a:ext uri="{FF2B5EF4-FFF2-40B4-BE49-F238E27FC236}">
                <a16:creationId xmlns:a16="http://schemas.microsoft.com/office/drawing/2014/main" id="{734CFD82-1770-966D-67EF-A0986BEA9A7C}"/>
              </a:ext>
            </a:extLst>
          </p:cNvPr>
          <p:cNvSpPr/>
          <p:nvPr/>
        </p:nvSpPr>
        <p:spPr>
          <a:xfrm>
            <a:off x="369909" y="1240196"/>
            <a:ext cx="1469068" cy="4729089"/>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EEECE1">
                    <a:lumMod val="50000"/>
                  </a:srgbClr>
                </a:solidFill>
                <a:effectLst/>
                <a:uLnTx/>
                <a:uFillTx/>
                <a:latin typeface="Calibri"/>
                <a:ea typeface="+mn-ea"/>
                <a:cs typeface="+mn-cs"/>
              </a:rPr>
              <a:t>Standaard</a:t>
            </a:r>
            <a:endParaRPr kumimoji="0" lang="en-US" sz="2000" b="0" i="0" u="none" strike="noStrike" kern="1200" cap="none" spc="0" normalizeH="0" baseline="0" noProof="0" dirty="0">
              <a:ln>
                <a:noFill/>
              </a:ln>
              <a:solidFill>
                <a:srgbClr val="EEECE1">
                  <a:lumMod val="50000"/>
                </a:srgbClr>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ECE1">
                    <a:lumMod val="50000"/>
                  </a:srgbClr>
                </a:solidFill>
                <a:effectLst/>
                <a:uLnTx/>
                <a:uFillTx/>
                <a:latin typeface="Calibri"/>
                <a:ea typeface="+mn-ea"/>
                <a:cs typeface="+mn-cs"/>
              </a:rPr>
              <a:t>API’s</a:t>
            </a:r>
            <a:endParaRPr kumimoji="0" lang="nl-NL" sz="2000" b="0" i="0" u="none" strike="noStrike" kern="1200" cap="none" spc="0" normalizeH="0" baseline="0" noProof="0" dirty="0">
              <a:ln>
                <a:noFill/>
              </a:ln>
              <a:solidFill>
                <a:srgbClr val="EEECE1">
                  <a:lumMod val="50000"/>
                </a:srgbClr>
              </a:solidFill>
              <a:effectLst/>
              <a:uLnTx/>
              <a:uFillTx/>
              <a:latin typeface="Calibri"/>
              <a:ea typeface="+mn-ea"/>
              <a:cs typeface="+mn-cs"/>
            </a:endParaRPr>
          </a:p>
        </p:txBody>
      </p:sp>
      <p:pic>
        <p:nvPicPr>
          <p:cNvPr id="111" name="Picture 56">
            <a:extLst>
              <a:ext uri="{FF2B5EF4-FFF2-40B4-BE49-F238E27FC236}">
                <a16:creationId xmlns:a16="http://schemas.microsoft.com/office/drawing/2014/main" id="{59775B0D-E017-CA86-52C1-63FD2F80793C}"/>
              </a:ext>
            </a:extLst>
          </p:cNvPr>
          <p:cNvPicPr>
            <a:picLocks noChangeAspect="1"/>
          </p:cNvPicPr>
          <p:nvPr/>
        </p:nvPicPr>
        <p:blipFill rotWithShape="1">
          <a:blip r:embed="rId2"/>
          <a:srcRect l="-548" t="46" r="75209" b="42566"/>
          <a:stretch/>
        </p:blipFill>
        <p:spPr>
          <a:xfrm>
            <a:off x="507650" y="3222494"/>
            <a:ext cx="241411" cy="265761"/>
          </a:xfrm>
          <a:prstGeom prst="rect">
            <a:avLst/>
          </a:prstGeom>
        </p:spPr>
      </p:pic>
      <p:sp>
        <p:nvSpPr>
          <p:cNvPr id="112" name="TextBox 9">
            <a:extLst>
              <a:ext uri="{FF2B5EF4-FFF2-40B4-BE49-F238E27FC236}">
                <a16:creationId xmlns:a16="http://schemas.microsoft.com/office/drawing/2014/main" id="{4FB4D398-CD34-3256-E88E-06FB810155A9}"/>
              </a:ext>
            </a:extLst>
          </p:cNvPr>
          <p:cNvSpPr txBox="1"/>
          <p:nvPr/>
        </p:nvSpPr>
        <p:spPr>
          <a:xfrm>
            <a:off x="2297232" y="3191256"/>
            <a:ext cx="2588594" cy="561436"/>
          </a:xfrm>
          <a:prstGeom prst="rect">
            <a:avLst/>
          </a:prstGeom>
          <a:noFill/>
        </p:spPr>
        <p:txBody>
          <a:bodyPr wrap="non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Werkwijze</a:t>
            </a:r>
            <a:r>
              <a:rPr kumimoji="0" lang="en-US" sz="1524" b="0" i="1" u="none" strike="noStrike" kern="1200" cap="none" spc="0" normalizeH="0" baseline="0" noProof="0" dirty="0">
                <a:ln>
                  <a:noFill/>
                </a:ln>
                <a:solidFill>
                  <a:prstClr val="black"/>
                </a:solidFill>
                <a:effectLst/>
                <a:uLnTx/>
                <a:uFillTx/>
                <a:latin typeface="Calibri"/>
                <a:ea typeface="+mn-ea"/>
                <a:cs typeface="+mn-cs"/>
              </a:rPr>
              <a:t> </a:t>
            </a:r>
            <a:r>
              <a:rPr kumimoji="0" lang="en-US" sz="1524" b="0" i="1" u="none" strike="noStrike" kern="1200" cap="none" spc="0" normalizeH="0" baseline="0" noProof="0" dirty="0" err="1">
                <a:ln>
                  <a:noFill/>
                </a:ln>
                <a:solidFill>
                  <a:prstClr val="black"/>
                </a:solidFill>
                <a:effectLst/>
                <a:uLnTx/>
                <a:uFillTx/>
                <a:latin typeface="Calibri"/>
                <a:ea typeface="+mn-ea"/>
                <a:cs typeface="+mn-cs"/>
              </a:rPr>
              <a:t>proces</a:t>
            </a:r>
            <a:r>
              <a:rPr kumimoji="0" lang="en-US" sz="1524" b="0" i="1" u="none" strike="noStrike" kern="1200" cap="none" spc="0" normalizeH="0" baseline="0" noProof="0" dirty="0">
                <a:ln>
                  <a:noFill/>
                </a:ln>
                <a:solidFill>
                  <a:prstClr val="black"/>
                </a:solidFill>
                <a:effectLst/>
                <a:uLnTx/>
                <a:uFillTx/>
                <a:latin typeface="Calibri"/>
                <a:ea typeface="+mn-ea"/>
                <a:cs typeface="+mn-cs"/>
              </a:rPr>
              <a:t> </a:t>
            </a:r>
            <a:r>
              <a:rPr kumimoji="0" lang="en-US" sz="1524" b="0" i="1" u="none" strike="noStrike" kern="1200" cap="none" spc="0" normalizeH="0" baseline="0" noProof="0" dirty="0" err="1">
                <a:ln>
                  <a:noFill/>
                </a:ln>
                <a:solidFill>
                  <a:prstClr val="black"/>
                </a:solidFill>
                <a:effectLst/>
                <a:uLnTx/>
                <a:uFillTx/>
                <a:latin typeface="Calibri"/>
                <a:ea typeface="+mn-ea"/>
                <a:cs typeface="+mn-cs"/>
              </a:rPr>
              <a:t>behandeling</a:t>
            </a:r>
            <a:endParaRPr kumimoji="0" lang="en-US" sz="1524"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Keten</a:t>
            </a:r>
            <a:r>
              <a:rPr kumimoji="0" lang="en-US" sz="1524" b="0" i="1" u="none" strike="noStrike" kern="1200" cap="none" spc="0" normalizeH="0" baseline="0" noProof="0" dirty="0">
                <a:ln>
                  <a:noFill/>
                </a:ln>
                <a:solidFill>
                  <a:prstClr val="black"/>
                </a:solidFill>
                <a:effectLst/>
                <a:uLnTx/>
                <a:uFillTx/>
                <a:latin typeface="Calibri"/>
                <a:ea typeface="+mn-ea"/>
                <a:cs typeface="+mn-cs"/>
              </a:rPr>
              <a:t> </a:t>
            </a:r>
            <a:r>
              <a:rPr kumimoji="0" lang="en-US" sz="1524" b="0" i="1" u="none" strike="noStrike" kern="1200" cap="none" spc="0" normalizeH="0" baseline="0" noProof="0" dirty="0" err="1">
                <a:ln>
                  <a:noFill/>
                </a:ln>
                <a:solidFill>
                  <a:prstClr val="black"/>
                </a:solidFill>
                <a:effectLst/>
                <a:uLnTx/>
                <a:uFillTx/>
                <a:latin typeface="Calibri"/>
                <a:ea typeface="+mn-ea"/>
                <a:cs typeface="+mn-cs"/>
              </a:rPr>
              <a:t>besturing</a:t>
            </a:r>
            <a:endParaRPr kumimoji="0" lang="nl-NL" sz="1524" b="0" i="1" u="none" strike="noStrike" kern="1200" cap="none" spc="0" normalizeH="0" baseline="0" noProof="0" dirty="0">
              <a:ln>
                <a:noFill/>
              </a:ln>
              <a:solidFill>
                <a:prstClr val="black"/>
              </a:solidFill>
              <a:effectLst/>
              <a:uLnTx/>
              <a:uFillTx/>
              <a:latin typeface="Calibri"/>
              <a:ea typeface="+mn-ea"/>
              <a:cs typeface="+mn-cs"/>
            </a:endParaRPr>
          </a:p>
        </p:txBody>
      </p:sp>
      <p:sp>
        <p:nvSpPr>
          <p:cNvPr id="113" name="TextBox 10">
            <a:extLst>
              <a:ext uri="{FF2B5EF4-FFF2-40B4-BE49-F238E27FC236}">
                <a16:creationId xmlns:a16="http://schemas.microsoft.com/office/drawing/2014/main" id="{7988821C-1527-BBEF-EAF8-0EEE1A43D861}"/>
              </a:ext>
            </a:extLst>
          </p:cNvPr>
          <p:cNvSpPr txBox="1"/>
          <p:nvPr/>
        </p:nvSpPr>
        <p:spPr>
          <a:xfrm>
            <a:off x="638018" y="5072559"/>
            <a:ext cx="915635" cy="795987"/>
          </a:xfrm>
          <a:prstGeom prst="rect">
            <a:avLst/>
          </a:prstGeom>
          <a:noFill/>
        </p:spPr>
        <p:txBody>
          <a:bodyPr wrap="non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CCvD</a:t>
            </a:r>
            <a:endParaRPr kumimoji="0" lang="en-US" sz="1524"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 SIKB</a:t>
            </a: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 RIONED</a:t>
            </a:r>
            <a:endParaRPr kumimoji="0" lang="nl-NL" sz="1524" b="0" i="1" u="none" strike="noStrike" kern="1200" cap="none" spc="0" normalizeH="0" baseline="0" noProof="0" dirty="0">
              <a:ln>
                <a:noFill/>
              </a:ln>
              <a:solidFill>
                <a:prstClr val="black"/>
              </a:solidFill>
              <a:effectLst/>
              <a:uLnTx/>
              <a:uFillTx/>
              <a:latin typeface="Calibri"/>
              <a:ea typeface="+mn-ea"/>
              <a:cs typeface="+mn-cs"/>
            </a:endParaRPr>
          </a:p>
        </p:txBody>
      </p:sp>
      <p:sp>
        <p:nvSpPr>
          <p:cNvPr id="114" name="TextBox 11">
            <a:extLst>
              <a:ext uri="{FF2B5EF4-FFF2-40B4-BE49-F238E27FC236}">
                <a16:creationId xmlns:a16="http://schemas.microsoft.com/office/drawing/2014/main" id="{371D238C-ACA2-A1FF-5AAA-DA40636247C5}"/>
              </a:ext>
            </a:extLst>
          </p:cNvPr>
          <p:cNvSpPr txBox="1"/>
          <p:nvPr/>
        </p:nvSpPr>
        <p:spPr>
          <a:xfrm>
            <a:off x="10551569" y="4494827"/>
            <a:ext cx="1137427" cy="1499641"/>
          </a:xfrm>
          <a:prstGeom prst="rect">
            <a:avLst/>
          </a:prstGeom>
          <a:noFill/>
        </p:spPr>
        <p:txBody>
          <a:bodyPr wrap="non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Verbinden</a:t>
            </a:r>
            <a:br>
              <a:rPr kumimoji="0" lang="en-US" sz="1524" b="0" i="1" u="none" strike="noStrike" kern="1200" cap="none" spc="0" normalizeH="0" baseline="0" noProof="0" dirty="0">
                <a:ln>
                  <a:noFill/>
                </a:ln>
                <a:solidFill>
                  <a:prstClr val="black"/>
                </a:solidFill>
                <a:effectLst/>
                <a:uLnTx/>
                <a:uFillTx/>
                <a:latin typeface="Calibri"/>
                <a:ea typeface="+mn-ea"/>
                <a:cs typeface="+mn-cs"/>
              </a:rPr>
            </a:br>
            <a:r>
              <a:rPr kumimoji="0" lang="en-US" sz="1524" b="0" i="1" u="none" strike="noStrike" kern="1200" cap="none" spc="0" normalizeH="0" baseline="0" noProof="0" dirty="0">
                <a:ln>
                  <a:noFill/>
                </a:ln>
                <a:solidFill>
                  <a:prstClr val="black"/>
                </a:solidFill>
                <a:effectLst/>
                <a:uLnTx/>
                <a:uFillTx/>
                <a:latin typeface="Calibri"/>
                <a:ea typeface="+mn-ea"/>
                <a:cs typeface="+mn-cs"/>
              </a:rPr>
              <a:t>met partner</a:t>
            </a:r>
          </a:p>
          <a:p>
            <a:pPr marL="200927" marR="0" lvl="0" indent="-200927" algn="l" defTabSz="881760" rtl="0" eaLnBrk="1" fontAlgn="auto" latinLnBrk="0" hangingPunct="1">
              <a:lnSpc>
                <a:spcPct val="100000"/>
              </a:lnSpc>
              <a:spcBef>
                <a:spcPts val="0"/>
              </a:spcBef>
              <a:spcAft>
                <a:spcPts val="0"/>
              </a:spcAft>
              <a:buClrTx/>
              <a:buSzTx/>
              <a:buFontTx/>
              <a:buChar char="-"/>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RWS</a:t>
            </a:r>
          </a:p>
          <a:p>
            <a:pPr marL="200927" marR="0" lvl="0" indent="-200927" algn="l" defTabSz="881760" rtl="0" eaLnBrk="1" fontAlgn="auto" latinLnBrk="0" hangingPunct="1">
              <a:lnSpc>
                <a:spcPct val="100000"/>
              </a:lnSpc>
              <a:spcBef>
                <a:spcPts val="0"/>
              </a:spcBef>
              <a:spcAft>
                <a:spcPts val="0"/>
              </a:spcAft>
              <a:buClrTx/>
              <a:buSzTx/>
              <a:buFontTx/>
              <a:buChar char="-"/>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UvW</a:t>
            </a:r>
            <a:endParaRPr kumimoji="0" lang="en-US" sz="1524" b="0" i="1" u="none" strike="noStrike" kern="1200" cap="none" spc="0" normalizeH="0" baseline="0" noProof="0" dirty="0">
              <a:ln>
                <a:noFill/>
              </a:ln>
              <a:solidFill>
                <a:prstClr val="black"/>
              </a:solidFill>
              <a:effectLst/>
              <a:uLnTx/>
              <a:uFillTx/>
              <a:latin typeface="Calibri"/>
              <a:ea typeface="+mn-ea"/>
              <a:cs typeface="+mn-cs"/>
            </a:endParaRPr>
          </a:p>
          <a:p>
            <a:pPr marL="200927" marR="0" lvl="0" indent="-200927" algn="l" defTabSz="881760" rtl="0" eaLnBrk="1" fontAlgn="auto" latinLnBrk="0" hangingPunct="1">
              <a:lnSpc>
                <a:spcPct val="100000"/>
              </a:lnSpc>
              <a:spcBef>
                <a:spcPts val="0"/>
              </a:spcBef>
              <a:spcAft>
                <a:spcPts val="0"/>
              </a:spcAft>
              <a:buClrTx/>
              <a:buSzTx/>
              <a:buFontTx/>
              <a:buChar char="-"/>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IPO</a:t>
            </a: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err="1">
                <a:ln>
                  <a:noFill/>
                </a:ln>
                <a:solidFill>
                  <a:prstClr val="black"/>
                </a:solidFill>
                <a:effectLst/>
                <a:uLnTx/>
                <a:uFillTx/>
                <a:latin typeface="Calibri"/>
                <a:ea typeface="+mn-ea"/>
                <a:cs typeface="+mn-cs"/>
              </a:rPr>
              <a:t>Coördinatie</a:t>
            </a:r>
            <a:endParaRPr kumimoji="0" lang="nl-NL" sz="2531" b="0" i="1" u="none" strike="noStrike" kern="1200" cap="none" spc="0" normalizeH="0" baseline="0" noProof="0" dirty="0">
              <a:ln>
                <a:noFill/>
              </a:ln>
              <a:solidFill>
                <a:prstClr val="black"/>
              </a:solidFill>
              <a:effectLst/>
              <a:uLnTx/>
              <a:uFillTx/>
              <a:latin typeface="Calibri"/>
              <a:ea typeface="+mn-ea"/>
              <a:cs typeface="+mn-cs"/>
            </a:endParaRPr>
          </a:p>
        </p:txBody>
      </p:sp>
      <p:pic>
        <p:nvPicPr>
          <p:cNvPr id="115" name="Picture 2" descr="afbeelding">
            <a:extLst>
              <a:ext uri="{FF2B5EF4-FFF2-40B4-BE49-F238E27FC236}">
                <a16:creationId xmlns:a16="http://schemas.microsoft.com/office/drawing/2014/main" id="{41E4DF07-F974-74E7-5532-A74CC3CF8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56" y="3233686"/>
            <a:ext cx="635910" cy="2156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7">
            <a:extLst>
              <a:ext uri="{FF2B5EF4-FFF2-40B4-BE49-F238E27FC236}">
                <a16:creationId xmlns:a16="http://schemas.microsoft.com/office/drawing/2014/main" id="{CD624CB8-F039-876E-8DAA-94C35D9D0A4B}"/>
              </a:ext>
            </a:extLst>
          </p:cNvPr>
          <p:cNvPicPr>
            <a:picLocks noChangeAspect="1"/>
          </p:cNvPicPr>
          <p:nvPr/>
        </p:nvPicPr>
        <p:blipFill>
          <a:blip r:embed="rId4"/>
          <a:stretch>
            <a:fillRect/>
          </a:stretch>
        </p:blipFill>
        <p:spPr>
          <a:xfrm>
            <a:off x="2228352" y="496172"/>
            <a:ext cx="2033516" cy="1273169"/>
          </a:xfrm>
          <a:prstGeom prst="rect">
            <a:avLst/>
          </a:prstGeom>
        </p:spPr>
      </p:pic>
      <p:pic>
        <p:nvPicPr>
          <p:cNvPr id="117" name="Afbeelding 116" descr="Afbeelding met teken, tekening&#10;&#10;Automatisch gegenereerde beschrijving">
            <a:extLst>
              <a:ext uri="{FF2B5EF4-FFF2-40B4-BE49-F238E27FC236}">
                <a16:creationId xmlns:a16="http://schemas.microsoft.com/office/drawing/2014/main" id="{E854ACC7-6FD5-C470-8368-123E5F5DDA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1268" y="3068929"/>
            <a:ext cx="1577676" cy="1274762"/>
          </a:xfrm>
          <a:prstGeom prst="rect">
            <a:avLst/>
          </a:prstGeom>
        </p:spPr>
      </p:pic>
      <p:sp>
        <p:nvSpPr>
          <p:cNvPr id="118" name="Rectangle: Rounded Corners 4">
            <a:extLst>
              <a:ext uri="{FF2B5EF4-FFF2-40B4-BE49-F238E27FC236}">
                <a16:creationId xmlns:a16="http://schemas.microsoft.com/office/drawing/2014/main" id="{79F1FD79-D6E3-EA46-7D52-2C053FF800EC}"/>
              </a:ext>
            </a:extLst>
          </p:cNvPr>
          <p:cNvSpPr/>
          <p:nvPr/>
        </p:nvSpPr>
        <p:spPr>
          <a:xfrm>
            <a:off x="7457848" y="3264712"/>
            <a:ext cx="2156119" cy="1842096"/>
          </a:xfrm>
          <a:prstGeom prst="roundRect">
            <a:avLst/>
          </a:prstGeom>
          <a:noFill/>
          <a:ln w="34925">
            <a:solidFill>
              <a:srgbClr val="7030A0"/>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srgbClr val="7030A0"/>
                </a:solidFill>
                <a:effectLst/>
                <a:uLnTx/>
                <a:uFillTx/>
                <a:latin typeface="Calibri"/>
                <a:ea typeface="+mn-ea"/>
                <a:cs typeface="+mn-cs"/>
              </a:rPr>
              <a:t>Integratie platform</a:t>
            </a:r>
          </a:p>
        </p:txBody>
      </p:sp>
      <p:sp>
        <p:nvSpPr>
          <p:cNvPr id="119" name="Flowchart: Magnetic Disk 37">
            <a:extLst>
              <a:ext uri="{FF2B5EF4-FFF2-40B4-BE49-F238E27FC236}">
                <a16:creationId xmlns:a16="http://schemas.microsoft.com/office/drawing/2014/main" id="{ADD8E9A9-498D-1A35-2F9F-DF7266CC0236}"/>
              </a:ext>
            </a:extLst>
          </p:cNvPr>
          <p:cNvSpPr/>
          <p:nvPr/>
        </p:nvSpPr>
        <p:spPr>
          <a:xfrm>
            <a:off x="5696149" y="4620715"/>
            <a:ext cx="647820" cy="517883"/>
          </a:xfrm>
          <a:prstGeom prst="flowChartMagneticDisk">
            <a:avLst/>
          </a:prstGeom>
        </p:spPr>
        <p:style>
          <a:lnRef idx="1">
            <a:schemeClr val="accent1"/>
          </a:lnRef>
          <a:fillRef idx="3">
            <a:schemeClr val="accent1"/>
          </a:fillRef>
          <a:effectRef idx="2">
            <a:schemeClr val="accent1"/>
          </a:effectRef>
          <a:fontRef idx="minor">
            <a:schemeClr val="lt1"/>
          </a:fontRef>
        </p:style>
        <p:txBody>
          <a:bodyPr lIns="17143"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143" b="0" i="0" u="none" strike="noStrike" kern="1200" cap="none" spc="0" normalizeH="0" baseline="0" noProof="0" dirty="0">
                <a:ln>
                  <a:noFill/>
                </a:ln>
                <a:solidFill>
                  <a:prstClr val="white"/>
                </a:solidFill>
                <a:effectLst/>
                <a:uLnTx/>
                <a:uFillTx/>
                <a:latin typeface="Calibri"/>
                <a:ea typeface="+mn-ea"/>
                <a:cs typeface="+mn-cs"/>
              </a:rPr>
              <a:t>public</a:t>
            </a:r>
          </a:p>
        </p:txBody>
      </p:sp>
      <p:sp>
        <p:nvSpPr>
          <p:cNvPr id="120" name="Flowchart: Magnetic Disk 37">
            <a:extLst>
              <a:ext uri="{FF2B5EF4-FFF2-40B4-BE49-F238E27FC236}">
                <a16:creationId xmlns:a16="http://schemas.microsoft.com/office/drawing/2014/main" id="{4DFB67D4-D4C9-7957-01CF-74EE6BA99F16}"/>
              </a:ext>
            </a:extLst>
          </p:cNvPr>
          <p:cNvSpPr/>
          <p:nvPr/>
        </p:nvSpPr>
        <p:spPr>
          <a:xfrm>
            <a:off x="6619227" y="4779300"/>
            <a:ext cx="592334" cy="435610"/>
          </a:xfrm>
          <a:prstGeom prst="flowChartMagneticDisk">
            <a:avLst/>
          </a:prstGeom>
          <a:gradFill>
            <a:gsLst>
              <a:gs pos="0">
                <a:schemeClr val="bg1">
                  <a:lumMod val="65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7143" rIns="17143"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952" b="0" i="0" u="none" strike="noStrike" kern="1200" cap="none" spc="0" normalizeH="0" baseline="0" noProof="0" dirty="0">
                <a:ln>
                  <a:noFill/>
                </a:ln>
                <a:solidFill>
                  <a:prstClr val="white"/>
                </a:solidFill>
                <a:effectLst/>
                <a:uLnTx/>
                <a:uFillTx/>
                <a:latin typeface="Calibri"/>
                <a:ea typeface="+mn-ea"/>
                <a:cs typeface="+mn-cs"/>
              </a:rPr>
              <a:t>portaal</a:t>
            </a:r>
            <a:endParaRPr kumimoji="0" lang="nl-NL" sz="2531"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21" name="Rechte verbindingslijn met pijl 120">
            <a:extLst>
              <a:ext uri="{FF2B5EF4-FFF2-40B4-BE49-F238E27FC236}">
                <a16:creationId xmlns:a16="http://schemas.microsoft.com/office/drawing/2014/main" id="{F525D971-7829-85A2-C2B1-6BAC5E74F710}"/>
              </a:ext>
            </a:extLst>
          </p:cNvPr>
          <p:cNvCxnSpPr>
            <a:cxnSpLocks/>
            <a:stCxn id="119" idx="1"/>
          </p:cNvCxnSpPr>
          <p:nvPr/>
        </p:nvCxnSpPr>
        <p:spPr>
          <a:xfrm flipV="1">
            <a:off x="6020059" y="4343691"/>
            <a:ext cx="0" cy="27702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2" name="Rechte verbindingslijn met pijl 121">
            <a:extLst>
              <a:ext uri="{FF2B5EF4-FFF2-40B4-BE49-F238E27FC236}">
                <a16:creationId xmlns:a16="http://schemas.microsoft.com/office/drawing/2014/main" id="{201404D7-FFCF-A5A4-E302-13ABCC477256}"/>
              </a:ext>
            </a:extLst>
          </p:cNvPr>
          <p:cNvCxnSpPr>
            <a:cxnSpLocks/>
          </p:cNvCxnSpPr>
          <p:nvPr/>
        </p:nvCxnSpPr>
        <p:spPr>
          <a:xfrm>
            <a:off x="6343969" y="4974289"/>
            <a:ext cx="2752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Rechte verbindingslijn met pijl 122">
            <a:extLst>
              <a:ext uri="{FF2B5EF4-FFF2-40B4-BE49-F238E27FC236}">
                <a16:creationId xmlns:a16="http://schemas.microsoft.com/office/drawing/2014/main" id="{B3D67F3B-BB6E-2B29-D337-AA58C99195AA}"/>
              </a:ext>
            </a:extLst>
          </p:cNvPr>
          <p:cNvCxnSpPr>
            <a:cxnSpLocks/>
          </p:cNvCxnSpPr>
          <p:nvPr/>
        </p:nvCxnSpPr>
        <p:spPr>
          <a:xfrm flipV="1">
            <a:off x="7109975" y="2467434"/>
            <a:ext cx="4661" cy="23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4" name="Afbeelding 123">
            <a:extLst>
              <a:ext uri="{FF2B5EF4-FFF2-40B4-BE49-F238E27FC236}">
                <a16:creationId xmlns:a16="http://schemas.microsoft.com/office/drawing/2014/main" id="{35C79E51-7C4E-CC5F-4055-10DDCFC1DA5C}"/>
              </a:ext>
            </a:extLst>
          </p:cNvPr>
          <p:cNvPicPr>
            <a:picLocks noChangeAspect="1"/>
          </p:cNvPicPr>
          <p:nvPr/>
        </p:nvPicPr>
        <p:blipFill>
          <a:blip r:embed="rId6"/>
          <a:stretch>
            <a:fillRect/>
          </a:stretch>
        </p:blipFill>
        <p:spPr>
          <a:xfrm>
            <a:off x="9330264" y="491558"/>
            <a:ext cx="1249790" cy="1093877"/>
          </a:xfrm>
          <a:prstGeom prst="rect">
            <a:avLst/>
          </a:prstGeom>
        </p:spPr>
      </p:pic>
      <p:pic>
        <p:nvPicPr>
          <p:cNvPr id="125" name="Afbeelding 124">
            <a:extLst>
              <a:ext uri="{FF2B5EF4-FFF2-40B4-BE49-F238E27FC236}">
                <a16:creationId xmlns:a16="http://schemas.microsoft.com/office/drawing/2014/main" id="{A51A13F9-0C93-3242-25F1-F0296ED09D64}"/>
              </a:ext>
            </a:extLst>
          </p:cNvPr>
          <p:cNvPicPr>
            <a:picLocks noChangeAspect="1"/>
          </p:cNvPicPr>
          <p:nvPr/>
        </p:nvPicPr>
        <p:blipFill>
          <a:blip r:embed="rId7"/>
          <a:stretch>
            <a:fillRect/>
          </a:stretch>
        </p:blipFill>
        <p:spPr>
          <a:xfrm>
            <a:off x="5401588" y="422215"/>
            <a:ext cx="1825468" cy="1227335"/>
          </a:xfrm>
          <a:prstGeom prst="rect">
            <a:avLst/>
          </a:prstGeom>
        </p:spPr>
      </p:pic>
      <p:sp>
        <p:nvSpPr>
          <p:cNvPr id="126" name="AutoShape 2" descr="Het logo van AQUO">
            <a:extLst>
              <a:ext uri="{FF2B5EF4-FFF2-40B4-BE49-F238E27FC236}">
                <a16:creationId xmlns:a16="http://schemas.microsoft.com/office/drawing/2014/main" id="{9B7D9E54-F7F5-9B55-6F94-EB2AA31A7FFB}"/>
              </a:ext>
            </a:extLst>
          </p:cNvPr>
          <p:cNvSpPr>
            <a:spLocks noChangeAspect="1" noChangeArrowheads="1"/>
          </p:cNvSpPr>
          <p:nvPr/>
        </p:nvSpPr>
        <p:spPr bwMode="auto">
          <a:xfrm>
            <a:off x="4588274" y="28470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32" name="AutoShape 6" descr="Het logo van AQUO">
            <a:extLst>
              <a:ext uri="{FF2B5EF4-FFF2-40B4-BE49-F238E27FC236}">
                <a16:creationId xmlns:a16="http://schemas.microsoft.com/office/drawing/2014/main" id="{55C4FC99-8C98-77E8-5485-EA83C70783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33" name="Afbeelding 132">
            <a:extLst>
              <a:ext uri="{FF2B5EF4-FFF2-40B4-BE49-F238E27FC236}">
                <a16:creationId xmlns:a16="http://schemas.microsoft.com/office/drawing/2014/main" id="{E8AA9D35-4911-ACF3-0D01-8C07A982233E}"/>
              </a:ext>
            </a:extLst>
          </p:cNvPr>
          <p:cNvPicPr>
            <a:picLocks noChangeAspect="1"/>
          </p:cNvPicPr>
          <p:nvPr/>
        </p:nvPicPr>
        <p:blipFill>
          <a:blip r:embed="rId8"/>
          <a:stretch>
            <a:fillRect/>
          </a:stretch>
        </p:blipFill>
        <p:spPr>
          <a:xfrm>
            <a:off x="581807" y="2467434"/>
            <a:ext cx="1008731" cy="665660"/>
          </a:xfrm>
          <a:prstGeom prst="rect">
            <a:avLst/>
          </a:prstGeom>
        </p:spPr>
      </p:pic>
      <p:pic>
        <p:nvPicPr>
          <p:cNvPr id="135" name="Afbeelding 134">
            <a:extLst>
              <a:ext uri="{FF2B5EF4-FFF2-40B4-BE49-F238E27FC236}">
                <a16:creationId xmlns:a16="http://schemas.microsoft.com/office/drawing/2014/main" id="{8C08A693-EA7E-3AC9-13D9-8C60550B7B62}"/>
              </a:ext>
            </a:extLst>
          </p:cNvPr>
          <p:cNvPicPr>
            <a:picLocks noChangeAspect="1"/>
          </p:cNvPicPr>
          <p:nvPr/>
        </p:nvPicPr>
        <p:blipFill>
          <a:blip r:embed="rId9"/>
          <a:stretch>
            <a:fillRect/>
          </a:stretch>
        </p:blipFill>
        <p:spPr>
          <a:xfrm>
            <a:off x="7116910" y="659567"/>
            <a:ext cx="1013655" cy="689562"/>
          </a:xfrm>
          <a:prstGeom prst="rect">
            <a:avLst/>
          </a:prstGeom>
        </p:spPr>
      </p:pic>
      <p:pic>
        <p:nvPicPr>
          <p:cNvPr id="137" name="Afbeelding 136">
            <a:extLst>
              <a:ext uri="{FF2B5EF4-FFF2-40B4-BE49-F238E27FC236}">
                <a16:creationId xmlns:a16="http://schemas.microsoft.com/office/drawing/2014/main" id="{07765005-87D0-00EC-9CB0-3B4BD6FA03D8}"/>
              </a:ext>
            </a:extLst>
          </p:cNvPr>
          <p:cNvPicPr>
            <a:picLocks noChangeAspect="1"/>
          </p:cNvPicPr>
          <p:nvPr/>
        </p:nvPicPr>
        <p:blipFill>
          <a:blip r:embed="rId10"/>
          <a:stretch>
            <a:fillRect/>
          </a:stretch>
        </p:blipFill>
        <p:spPr>
          <a:xfrm>
            <a:off x="7272819" y="1368876"/>
            <a:ext cx="1610680" cy="696431"/>
          </a:xfrm>
          <a:prstGeom prst="rect">
            <a:avLst/>
          </a:prstGeom>
        </p:spPr>
      </p:pic>
      <p:sp>
        <p:nvSpPr>
          <p:cNvPr id="138" name="TextBox 10">
            <a:extLst>
              <a:ext uri="{FF2B5EF4-FFF2-40B4-BE49-F238E27FC236}">
                <a16:creationId xmlns:a16="http://schemas.microsoft.com/office/drawing/2014/main" id="{A86E4893-3421-ACFB-7F5F-D86916E33EAE}"/>
              </a:ext>
            </a:extLst>
          </p:cNvPr>
          <p:cNvSpPr txBox="1"/>
          <p:nvPr/>
        </p:nvSpPr>
        <p:spPr>
          <a:xfrm>
            <a:off x="5850308" y="1643090"/>
            <a:ext cx="1253292" cy="1265090"/>
          </a:xfrm>
          <a:prstGeom prst="rect">
            <a:avLst/>
          </a:prstGeom>
          <a:noFill/>
        </p:spPr>
        <p:txBody>
          <a:bodyPr wrap="non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 CMS</a:t>
            </a:r>
            <a:br>
              <a:rPr kumimoji="0" lang="en-US" sz="1524" b="0" i="1" u="none" strike="noStrike" kern="1200" cap="none" spc="0" normalizeH="0" baseline="0" noProof="0" dirty="0">
                <a:ln>
                  <a:noFill/>
                </a:ln>
                <a:solidFill>
                  <a:prstClr val="black"/>
                </a:solidFill>
                <a:effectLst/>
                <a:uLnTx/>
                <a:uFillTx/>
                <a:latin typeface="Calibri"/>
                <a:ea typeface="+mn-ea"/>
                <a:cs typeface="+mn-cs"/>
              </a:rPr>
            </a:br>
            <a:r>
              <a:rPr kumimoji="0" lang="en-US" sz="1524" b="0" i="1" u="none" strike="noStrike" kern="1200" cap="none" spc="0" normalizeH="0" baseline="0" noProof="0" dirty="0">
                <a:ln>
                  <a:noFill/>
                </a:ln>
                <a:solidFill>
                  <a:prstClr val="black"/>
                </a:solidFill>
                <a:effectLst/>
                <a:uLnTx/>
                <a:uFillTx/>
                <a:latin typeface="Calibri"/>
                <a:ea typeface="+mn-ea"/>
                <a:cs typeface="+mn-cs"/>
              </a:rPr>
              <a:t>- </a:t>
            </a:r>
            <a:r>
              <a:rPr kumimoji="0" lang="en-US" sz="1524" b="0" i="1" u="none" strike="noStrike" kern="1200" cap="none" spc="0" normalizeH="0" baseline="0" noProof="0" dirty="0" err="1">
                <a:ln>
                  <a:noFill/>
                </a:ln>
                <a:solidFill>
                  <a:prstClr val="black"/>
                </a:solidFill>
                <a:effectLst/>
                <a:uLnTx/>
                <a:uFillTx/>
                <a:latin typeface="Calibri"/>
                <a:ea typeface="+mn-ea"/>
                <a:cs typeface="+mn-cs"/>
              </a:rPr>
              <a:t>Geoviewer</a:t>
            </a:r>
            <a:br>
              <a:rPr kumimoji="0" lang="en-US" sz="1524" b="0" i="1" u="none" strike="noStrike" kern="1200" cap="none" spc="0" normalizeH="0" baseline="0" noProof="0" dirty="0">
                <a:ln>
                  <a:noFill/>
                </a:ln>
                <a:solidFill>
                  <a:prstClr val="black"/>
                </a:solidFill>
                <a:effectLst/>
                <a:uLnTx/>
                <a:uFillTx/>
                <a:latin typeface="Calibri"/>
                <a:ea typeface="+mn-ea"/>
                <a:cs typeface="+mn-cs"/>
              </a:rPr>
            </a:br>
            <a:r>
              <a:rPr kumimoji="0" lang="en-US" sz="1524" b="0" i="1" u="none" strike="noStrike" kern="1200" cap="none" spc="0" normalizeH="0" baseline="0" noProof="0" dirty="0">
                <a:ln>
                  <a:noFill/>
                </a:ln>
                <a:solidFill>
                  <a:prstClr val="black"/>
                </a:solidFill>
                <a:effectLst/>
                <a:uLnTx/>
                <a:uFillTx/>
                <a:latin typeface="Calibri"/>
                <a:ea typeface="+mn-ea"/>
                <a:cs typeface="+mn-cs"/>
              </a:rPr>
              <a:t>- Dashboards</a:t>
            </a:r>
            <a:br>
              <a:rPr kumimoji="0" lang="en-US" sz="1524" b="0" i="1" u="none" strike="noStrike" kern="1200" cap="none" spc="0" normalizeH="0" baseline="0" noProof="0" dirty="0">
                <a:ln>
                  <a:noFill/>
                </a:ln>
                <a:solidFill>
                  <a:prstClr val="black"/>
                </a:solidFill>
                <a:effectLst/>
                <a:uLnTx/>
                <a:uFillTx/>
                <a:latin typeface="Calibri"/>
                <a:ea typeface="+mn-ea"/>
                <a:cs typeface="+mn-cs"/>
              </a:rPr>
            </a:br>
            <a:r>
              <a:rPr kumimoji="0" lang="en-US" sz="1524" b="0" i="1" u="none" strike="noStrike" kern="1200" cap="none" spc="0" normalizeH="0" baseline="0" noProof="0" dirty="0">
                <a:ln>
                  <a:noFill/>
                </a:ln>
                <a:solidFill>
                  <a:prstClr val="black"/>
                </a:solidFill>
                <a:effectLst/>
                <a:uLnTx/>
                <a:uFillTx/>
                <a:latin typeface="Calibri"/>
                <a:ea typeface="+mn-ea"/>
                <a:cs typeface="+mn-cs"/>
              </a:rPr>
              <a:t>- </a:t>
            </a:r>
            <a:r>
              <a:rPr kumimoji="0" lang="en-US" sz="1524" b="0" i="1" u="none" strike="noStrike" kern="1200" cap="none" spc="0" normalizeH="0" baseline="0" noProof="0" dirty="0" err="1">
                <a:ln>
                  <a:noFill/>
                </a:ln>
                <a:solidFill>
                  <a:prstClr val="black"/>
                </a:solidFill>
                <a:effectLst/>
                <a:uLnTx/>
                <a:uFillTx/>
                <a:latin typeface="Calibri"/>
                <a:ea typeface="+mn-ea"/>
                <a:cs typeface="+mn-cs"/>
              </a:rPr>
              <a:t>Dataportaal</a:t>
            </a:r>
            <a:endParaRPr kumimoji="0" lang="en-US" sz="1524"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en-US" sz="1524" b="0" i="1" u="none" strike="noStrike" kern="1200" cap="none" spc="0" normalizeH="0" baseline="0" noProof="0" dirty="0">
                <a:ln>
                  <a:noFill/>
                </a:ln>
                <a:solidFill>
                  <a:prstClr val="black"/>
                </a:solidFill>
                <a:effectLst/>
                <a:uLnTx/>
                <a:uFillTx/>
                <a:latin typeface="Calibri"/>
                <a:ea typeface="+mn-ea"/>
                <a:cs typeface="+mn-cs"/>
              </a:rPr>
              <a:t>- …</a:t>
            </a:r>
            <a:endParaRPr kumimoji="0" lang="nl-NL" sz="1524" b="0" i="1" u="none" strike="noStrike" kern="1200" cap="none" spc="0" normalizeH="0" baseline="0" noProof="0" dirty="0">
              <a:ln>
                <a:noFill/>
              </a:ln>
              <a:solidFill>
                <a:prstClr val="black"/>
              </a:solidFill>
              <a:effectLst/>
              <a:uLnTx/>
              <a:uFillTx/>
              <a:latin typeface="Calibri"/>
              <a:ea typeface="+mn-ea"/>
              <a:cs typeface="+mn-cs"/>
            </a:endParaRPr>
          </a:p>
        </p:txBody>
      </p:sp>
      <p:sp>
        <p:nvSpPr>
          <p:cNvPr id="139" name="Rectangle: Rounded Corners 4">
            <a:extLst>
              <a:ext uri="{FF2B5EF4-FFF2-40B4-BE49-F238E27FC236}">
                <a16:creationId xmlns:a16="http://schemas.microsoft.com/office/drawing/2014/main" id="{13200B9A-431D-ED07-222A-9D22A01DFD14}"/>
              </a:ext>
            </a:extLst>
          </p:cNvPr>
          <p:cNvSpPr/>
          <p:nvPr/>
        </p:nvSpPr>
        <p:spPr>
          <a:xfrm>
            <a:off x="5267890" y="62645"/>
            <a:ext cx="4626876" cy="5560963"/>
          </a:xfrm>
          <a:prstGeom prst="roundRect">
            <a:avLst>
              <a:gd name="adj" fmla="val 5053"/>
            </a:avLst>
          </a:prstGeom>
          <a:noFill/>
          <a:ln w="34925">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F79646">
                    <a:lumMod val="75000"/>
                  </a:srgbClr>
                </a:solidFill>
                <a:effectLst/>
                <a:uLnTx/>
                <a:uFillTx/>
                <a:latin typeface="Calibri"/>
                <a:ea typeface="+mn-ea"/>
                <a:cs typeface="+mn-cs"/>
              </a:rPr>
              <a:t>Informatievoorziening Waterkwaliteitsportaal 3</a:t>
            </a:r>
          </a:p>
        </p:txBody>
      </p:sp>
      <p:cxnSp>
        <p:nvCxnSpPr>
          <p:cNvPr id="141" name="Rechte verbindingslijn met pijl 140">
            <a:extLst>
              <a:ext uri="{FF2B5EF4-FFF2-40B4-BE49-F238E27FC236}">
                <a16:creationId xmlns:a16="http://schemas.microsoft.com/office/drawing/2014/main" id="{CDDFE81E-1480-BF9F-AAAA-AFC07E13271C}"/>
              </a:ext>
            </a:extLst>
          </p:cNvPr>
          <p:cNvCxnSpPr>
            <a:cxnSpLocks/>
          </p:cNvCxnSpPr>
          <p:nvPr/>
        </p:nvCxnSpPr>
        <p:spPr>
          <a:xfrm>
            <a:off x="7224536" y="4974289"/>
            <a:ext cx="2752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2" name="Rechte verbindingslijn met pijl 141">
            <a:extLst>
              <a:ext uri="{FF2B5EF4-FFF2-40B4-BE49-F238E27FC236}">
                <a16:creationId xmlns:a16="http://schemas.microsoft.com/office/drawing/2014/main" id="{C40CBDFF-CF3F-765F-5025-CFCC46458723}"/>
              </a:ext>
            </a:extLst>
          </p:cNvPr>
          <p:cNvCxnSpPr>
            <a:cxnSpLocks/>
          </p:cNvCxnSpPr>
          <p:nvPr/>
        </p:nvCxnSpPr>
        <p:spPr>
          <a:xfrm flipV="1">
            <a:off x="8236015" y="5138598"/>
            <a:ext cx="0" cy="604966"/>
          </a:xfrm>
          <a:prstGeom prst="straightConnector1">
            <a:avLst/>
          </a:prstGeom>
          <a:ln w="79375">
            <a:solidFill>
              <a:srgbClr val="7030A0"/>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45" name="Rechte verbindingslijn met pijl 144">
            <a:extLst>
              <a:ext uri="{FF2B5EF4-FFF2-40B4-BE49-F238E27FC236}">
                <a16:creationId xmlns:a16="http://schemas.microsoft.com/office/drawing/2014/main" id="{F9018B1D-0EA4-CF7A-A85B-5E7B6B629A0B}"/>
              </a:ext>
            </a:extLst>
          </p:cNvPr>
          <p:cNvCxnSpPr>
            <a:cxnSpLocks/>
          </p:cNvCxnSpPr>
          <p:nvPr/>
        </p:nvCxnSpPr>
        <p:spPr>
          <a:xfrm flipV="1">
            <a:off x="8236015" y="2267996"/>
            <a:ext cx="0" cy="923260"/>
          </a:xfrm>
          <a:prstGeom prst="straightConnector1">
            <a:avLst/>
          </a:prstGeom>
          <a:ln w="79375">
            <a:solidFill>
              <a:srgbClr val="7030A0"/>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3581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23B84162-AA72-87A0-AB2C-C852C855338E}"/>
              </a:ext>
            </a:extLst>
          </p:cNvPr>
          <p:cNvSpPr/>
          <p:nvPr/>
        </p:nvSpPr>
        <p:spPr>
          <a:xfrm>
            <a:off x="1937340" y="67523"/>
            <a:ext cx="7756249" cy="744267"/>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t" anchorCtr="0"/>
          <a:lstStyle/>
          <a:p>
            <a:pPr algn="ctr"/>
            <a:r>
              <a:rPr lang="nl-NL" sz="2400" b="1" dirty="0">
                <a:solidFill>
                  <a:srgbClr val="005654"/>
                </a:solidFill>
              </a:rPr>
              <a:t>Interactie – Gebruikersinterfaces voor afnemers</a:t>
            </a:r>
          </a:p>
        </p:txBody>
      </p:sp>
      <p:sp>
        <p:nvSpPr>
          <p:cNvPr id="3" name="Rechthoek 2">
            <a:extLst>
              <a:ext uri="{FF2B5EF4-FFF2-40B4-BE49-F238E27FC236}">
                <a16:creationId xmlns:a16="http://schemas.microsoft.com/office/drawing/2014/main" id="{6644B14F-E087-726F-3757-EA89BEF58D27}"/>
              </a:ext>
            </a:extLst>
          </p:cNvPr>
          <p:cNvSpPr/>
          <p:nvPr/>
        </p:nvSpPr>
        <p:spPr>
          <a:xfrm>
            <a:off x="1939630" y="1556412"/>
            <a:ext cx="7756249" cy="3447208"/>
          </a:xfrm>
          <a:prstGeom prst="rect">
            <a:avLst/>
          </a:prstGeom>
          <a:solidFill>
            <a:srgbClr val="FFFFA3">
              <a:alpha val="70000"/>
            </a:srgbClr>
          </a:solidFill>
          <a:ln w="19050">
            <a:solidFill>
              <a:srgbClr val="6F6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sz="2400" b="1" dirty="0">
                <a:solidFill>
                  <a:srgbClr val="6F6C00"/>
                </a:solidFill>
              </a:rPr>
              <a:t>Integratiefaciliteit </a:t>
            </a:r>
            <a:br>
              <a:rPr lang="nl-NL" sz="2400" b="1" dirty="0">
                <a:solidFill>
                  <a:srgbClr val="6F6C00"/>
                </a:solidFill>
              </a:rPr>
            </a:br>
            <a:r>
              <a:rPr lang="nl-NL" sz="2400" b="1" dirty="0">
                <a:solidFill>
                  <a:srgbClr val="6F6C00"/>
                </a:solidFill>
              </a:rPr>
              <a:t>(</a:t>
            </a:r>
            <a:r>
              <a:rPr lang="nl-NL" sz="2400" b="1" dirty="0" err="1">
                <a:solidFill>
                  <a:srgbClr val="6F6C00"/>
                </a:solidFill>
              </a:rPr>
              <a:t>Integratielaag</a:t>
            </a:r>
            <a:r>
              <a:rPr lang="nl-NL" sz="2400" b="1" dirty="0">
                <a:solidFill>
                  <a:srgbClr val="6F6C00"/>
                </a:solidFill>
              </a:rPr>
              <a:t> en procesinrichting Informatiehuis Water) </a:t>
            </a:r>
          </a:p>
          <a:p>
            <a:pPr algn="ctr"/>
            <a:endParaRPr lang="nl-NL" sz="2400" dirty="0">
              <a:solidFill>
                <a:srgbClr val="6F6C00"/>
              </a:solidFill>
            </a:endParaRPr>
          </a:p>
        </p:txBody>
      </p:sp>
      <p:sp>
        <p:nvSpPr>
          <p:cNvPr id="10" name="Rechthoek 9">
            <a:extLst>
              <a:ext uri="{FF2B5EF4-FFF2-40B4-BE49-F238E27FC236}">
                <a16:creationId xmlns:a16="http://schemas.microsoft.com/office/drawing/2014/main" id="{CC14C4A3-0794-5BD3-D71A-9DA682CB573E}"/>
              </a:ext>
            </a:extLst>
          </p:cNvPr>
          <p:cNvSpPr/>
          <p:nvPr/>
        </p:nvSpPr>
        <p:spPr>
          <a:xfrm>
            <a:off x="1939630" y="5779096"/>
            <a:ext cx="7753960" cy="993047"/>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nl-NL" sz="2400" b="1" dirty="0">
                <a:solidFill>
                  <a:srgbClr val="004600"/>
                </a:solidFill>
              </a:rPr>
              <a:t>Gegevensbronnen</a:t>
            </a:r>
            <a:endParaRPr lang="nl-NL" sz="2400" dirty="0">
              <a:solidFill>
                <a:srgbClr val="004600"/>
              </a:solidFill>
            </a:endParaRPr>
          </a:p>
        </p:txBody>
      </p:sp>
      <p:sp>
        <p:nvSpPr>
          <p:cNvPr id="11" name="Rechthoek 10">
            <a:extLst>
              <a:ext uri="{FF2B5EF4-FFF2-40B4-BE49-F238E27FC236}">
                <a16:creationId xmlns:a16="http://schemas.microsoft.com/office/drawing/2014/main" id="{1DE216DF-F42B-8BB0-7165-87C1BCA7C274}"/>
              </a:ext>
            </a:extLst>
          </p:cNvPr>
          <p:cNvSpPr/>
          <p:nvPr/>
        </p:nvSpPr>
        <p:spPr>
          <a:xfrm>
            <a:off x="1937341" y="5054913"/>
            <a:ext cx="7756249" cy="676481"/>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b="1" dirty="0">
                <a:solidFill>
                  <a:srgbClr val="00007E"/>
                </a:solidFill>
              </a:rPr>
              <a:t>Interoperabiliteit (Gegevensdiensten)</a:t>
            </a:r>
            <a:endParaRPr lang="nl-NL" sz="2400" i="1" dirty="0">
              <a:solidFill>
                <a:srgbClr val="00007E"/>
              </a:solidFill>
            </a:endParaRPr>
          </a:p>
        </p:txBody>
      </p:sp>
      <p:sp>
        <p:nvSpPr>
          <p:cNvPr id="12" name="Rechthoek 11">
            <a:extLst>
              <a:ext uri="{FF2B5EF4-FFF2-40B4-BE49-F238E27FC236}">
                <a16:creationId xmlns:a16="http://schemas.microsoft.com/office/drawing/2014/main" id="{CBAC0919-D37C-8CDE-9A9A-9AEB0786F3BC}"/>
              </a:ext>
            </a:extLst>
          </p:cNvPr>
          <p:cNvSpPr/>
          <p:nvPr/>
        </p:nvSpPr>
        <p:spPr>
          <a:xfrm>
            <a:off x="1937341" y="845053"/>
            <a:ext cx="7756249" cy="678096"/>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b="1" dirty="0">
                <a:solidFill>
                  <a:srgbClr val="00007E"/>
                </a:solidFill>
              </a:rPr>
              <a:t>Interoperabiliteit (Water </a:t>
            </a:r>
            <a:r>
              <a:rPr lang="nl-NL" sz="2400" b="1" dirty="0" err="1">
                <a:solidFill>
                  <a:srgbClr val="00007E"/>
                </a:solidFill>
              </a:rPr>
              <a:t>API’s</a:t>
            </a:r>
            <a:r>
              <a:rPr lang="nl-NL" sz="2400" b="1" dirty="0">
                <a:solidFill>
                  <a:srgbClr val="00007E"/>
                </a:solidFill>
              </a:rPr>
              <a:t>)</a:t>
            </a:r>
          </a:p>
        </p:txBody>
      </p:sp>
      <p:sp>
        <p:nvSpPr>
          <p:cNvPr id="16" name="Rechthoek 15">
            <a:extLst>
              <a:ext uri="{FF2B5EF4-FFF2-40B4-BE49-F238E27FC236}">
                <a16:creationId xmlns:a16="http://schemas.microsoft.com/office/drawing/2014/main" id="{1E4027D0-C029-AE92-9BDB-7CF64FD48367}"/>
              </a:ext>
            </a:extLst>
          </p:cNvPr>
          <p:cNvSpPr/>
          <p:nvPr/>
        </p:nvSpPr>
        <p:spPr>
          <a:xfrm rot="16200000">
            <a:off x="-1074817" y="2659256"/>
            <a:ext cx="3820106" cy="1171851"/>
          </a:xfrm>
          <a:prstGeom prst="rect">
            <a:avLst/>
          </a:prstGeom>
          <a:solidFill>
            <a:schemeClr val="bg1"/>
          </a:solidFill>
          <a:ln>
            <a:noFill/>
            <a:prstDash val="sysDot"/>
          </a:ln>
        </p:spPr>
        <p:style>
          <a:lnRef idx="2">
            <a:schemeClr val="accent1"/>
          </a:lnRef>
          <a:fillRef idx="1">
            <a:schemeClr val="lt1"/>
          </a:fillRef>
          <a:effectRef idx="0">
            <a:schemeClr val="accent1"/>
          </a:effectRef>
          <a:fontRef idx="minor">
            <a:schemeClr val="dk1"/>
          </a:fontRef>
        </p:style>
        <p:txBody>
          <a:bodyPr lIns="17357" tIns="17357" rIns="17357" bIns="17357" rtlCol="0" anchor="b" anchorCtr="0"/>
          <a:lstStyle/>
          <a:p>
            <a:pPr defTabSz="881760"/>
            <a:r>
              <a:rPr lang="nl-NL" sz="3600" b="1" dirty="0">
                <a:solidFill>
                  <a:schemeClr val="tx1"/>
                </a:solidFill>
                <a:latin typeface="+mj-lt"/>
              </a:rPr>
              <a:t>Architectuurlagen Grondplaat  PSA</a:t>
            </a:r>
          </a:p>
        </p:txBody>
      </p:sp>
      <p:pic>
        <p:nvPicPr>
          <p:cNvPr id="23" name="Afbeelding 22">
            <a:extLst>
              <a:ext uri="{FF2B5EF4-FFF2-40B4-BE49-F238E27FC236}">
                <a16:creationId xmlns:a16="http://schemas.microsoft.com/office/drawing/2014/main" id="{2A7339BF-EF06-2982-9694-9ABACF31EBB4}"/>
              </a:ext>
            </a:extLst>
          </p:cNvPr>
          <p:cNvPicPr>
            <a:picLocks noChangeAspect="1"/>
          </p:cNvPicPr>
          <p:nvPr/>
        </p:nvPicPr>
        <p:blipFill>
          <a:blip r:embed="rId2"/>
          <a:stretch>
            <a:fillRect/>
          </a:stretch>
        </p:blipFill>
        <p:spPr>
          <a:xfrm>
            <a:off x="145431" y="206874"/>
            <a:ext cx="1583003" cy="1064316"/>
          </a:xfrm>
          <a:prstGeom prst="rect">
            <a:avLst/>
          </a:prstGeom>
        </p:spPr>
      </p:pic>
    </p:spTree>
    <p:extLst>
      <p:ext uri="{BB962C8B-B14F-4D97-AF65-F5344CB8AC3E}">
        <p14:creationId xmlns:p14="http://schemas.microsoft.com/office/powerpoint/2010/main" val="2445955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 name="Rechthoek 195">
            <a:extLst>
              <a:ext uri="{FF2B5EF4-FFF2-40B4-BE49-F238E27FC236}">
                <a16:creationId xmlns:a16="http://schemas.microsoft.com/office/drawing/2014/main" id="{358ABEC6-8A46-4FF9-F460-8E43D12C3BD0}"/>
              </a:ext>
            </a:extLst>
          </p:cNvPr>
          <p:cNvSpPr/>
          <p:nvPr/>
        </p:nvSpPr>
        <p:spPr>
          <a:xfrm>
            <a:off x="9880055" y="1619317"/>
            <a:ext cx="2220899" cy="3448707"/>
          </a:xfrm>
          <a:prstGeom prst="rect">
            <a:avLst/>
          </a:prstGeom>
          <a:solidFill>
            <a:srgbClr val="FFFFA3">
              <a:alpha val="40000"/>
            </a:srgbClr>
          </a:solidFill>
          <a:ln w="19050">
            <a:solidFill>
              <a:srgbClr val="6F6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nl-NL" sz="1050" b="0" i="1" u="none" strike="noStrike" kern="1200" cap="none" spc="0" normalizeH="0" baseline="0" noProof="0" dirty="0">
              <a:ln>
                <a:noFill/>
              </a:ln>
              <a:solidFill>
                <a:srgbClr val="6F6C00"/>
              </a:solidFill>
              <a:effectLst/>
              <a:uLnTx/>
              <a:uFillTx/>
              <a:latin typeface="Calibri"/>
              <a:ea typeface="+mn-ea"/>
              <a:cs typeface="+mn-cs"/>
            </a:endParaRPr>
          </a:p>
        </p:txBody>
      </p:sp>
      <p:sp>
        <p:nvSpPr>
          <p:cNvPr id="60" name="Rechthoek 59">
            <a:extLst>
              <a:ext uri="{FF2B5EF4-FFF2-40B4-BE49-F238E27FC236}">
                <a16:creationId xmlns:a16="http://schemas.microsoft.com/office/drawing/2014/main" id="{AD3AE538-0A4C-78B5-C35F-67031FD68F0D}"/>
              </a:ext>
            </a:extLst>
          </p:cNvPr>
          <p:cNvSpPr/>
          <p:nvPr/>
        </p:nvSpPr>
        <p:spPr>
          <a:xfrm>
            <a:off x="117142" y="99239"/>
            <a:ext cx="7426668" cy="777530"/>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Ketenpartnerportaal</a:t>
            </a:r>
          </a:p>
        </p:txBody>
      </p:sp>
      <p:sp>
        <p:nvSpPr>
          <p:cNvPr id="204" name="Rechthoek 203">
            <a:extLst>
              <a:ext uri="{FF2B5EF4-FFF2-40B4-BE49-F238E27FC236}">
                <a16:creationId xmlns:a16="http://schemas.microsoft.com/office/drawing/2014/main" id="{4E9552DA-C286-135B-E10F-408B3AE71739}"/>
              </a:ext>
            </a:extLst>
          </p:cNvPr>
          <p:cNvSpPr/>
          <p:nvPr/>
        </p:nvSpPr>
        <p:spPr>
          <a:xfrm>
            <a:off x="9880589" y="96701"/>
            <a:ext cx="2267290" cy="777530"/>
          </a:xfrm>
          <a:prstGeom prst="rect">
            <a:avLst/>
          </a:prstGeom>
          <a:solidFill>
            <a:srgbClr val="9BFFFF">
              <a:alpha val="4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0" i="1" u="none" strike="noStrike" kern="1200" cap="none" spc="0" normalizeH="0" baseline="0" noProof="0" dirty="0">
              <a:ln>
                <a:noFill/>
              </a:ln>
              <a:solidFill>
                <a:srgbClr val="005654"/>
              </a:solidFill>
              <a:effectLst/>
              <a:uLnTx/>
              <a:uFillTx/>
              <a:latin typeface="Calibri"/>
              <a:ea typeface="+mn-ea"/>
              <a:cs typeface="+mn-cs"/>
            </a:endParaRPr>
          </a:p>
        </p:txBody>
      </p:sp>
      <p:sp>
        <p:nvSpPr>
          <p:cNvPr id="509" name="Rechthoek 508">
            <a:extLst>
              <a:ext uri="{FF2B5EF4-FFF2-40B4-BE49-F238E27FC236}">
                <a16:creationId xmlns:a16="http://schemas.microsoft.com/office/drawing/2014/main" id="{F6794B27-6F81-1125-A399-AEC4A74FE88C}"/>
              </a:ext>
            </a:extLst>
          </p:cNvPr>
          <p:cNvSpPr/>
          <p:nvPr/>
        </p:nvSpPr>
        <p:spPr>
          <a:xfrm>
            <a:off x="2065752" y="810022"/>
            <a:ext cx="2009224" cy="777531"/>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err="1">
                <a:ln>
                  <a:noFill/>
                </a:ln>
                <a:solidFill>
                  <a:srgbClr val="00B050"/>
                </a:solidFill>
                <a:effectLst/>
                <a:uLnTx/>
                <a:uFillTx/>
                <a:latin typeface="Calibri"/>
                <a:ea typeface="+mn-ea"/>
                <a:cs typeface="+mn-cs"/>
              </a:rPr>
              <a:t>Aquo</a:t>
            </a:r>
            <a:r>
              <a:rPr kumimoji="0" lang="nl-NL" sz="1100" b="1" i="0" u="none" strike="noStrike" kern="1200" cap="none" spc="0" normalizeH="0" baseline="0" noProof="0" dirty="0">
                <a:ln>
                  <a:noFill/>
                </a:ln>
                <a:solidFill>
                  <a:srgbClr val="00B050"/>
                </a:solidFill>
                <a:effectLst/>
                <a:uLnTx/>
                <a:uFillTx/>
                <a:latin typeface="Calibri"/>
                <a:ea typeface="+mn-ea"/>
                <a:cs typeface="+mn-cs"/>
              </a:rPr>
              <a:t>-kit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B050"/>
                </a:solidFill>
                <a:effectLst/>
                <a:uLnTx/>
                <a:uFillTx/>
                <a:latin typeface="Calibri"/>
                <a:ea typeface="+mn-ea"/>
                <a:cs typeface="+mn-cs"/>
              </a:rPr>
              <a:t>Userinterface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400" b="1" i="0" u="none" strike="noStrike" kern="1200" cap="none" spc="0" normalizeH="0" baseline="0" noProof="0" dirty="0">
              <a:ln>
                <a:noFill/>
              </a:ln>
              <a:solidFill>
                <a:srgbClr val="005654"/>
              </a:solidFill>
              <a:effectLst/>
              <a:uLnTx/>
              <a:uFillTx/>
              <a:latin typeface="Calibri"/>
              <a:ea typeface="+mn-ea"/>
              <a:cs typeface="+mn-cs"/>
            </a:endParaRPr>
          </a:p>
        </p:txBody>
      </p:sp>
      <p:sp>
        <p:nvSpPr>
          <p:cNvPr id="510" name="Rechthoek 509">
            <a:extLst>
              <a:ext uri="{FF2B5EF4-FFF2-40B4-BE49-F238E27FC236}">
                <a16:creationId xmlns:a16="http://schemas.microsoft.com/office/drawing/2014/main" id="{77B3EEA2-5329-75F2-8A03-87C14F33DE1B}"/>
              </a:ext>
            </a:extLst>
          </p:cNvPr>
          <p:cNvSpPr/>
          <p:nvPr/>
        </p:nvSpPr>
        <p:spPr>
          <a:xfrm>
            <a:off x="2060584" y="1619317"/>
            <a:ext cx="2014391" cy="2635527"/>
          </a:xfrm>
          <a:prstGeom prst="rect">
            <a:avLst/>
          </a:prstGeom>
          <a:solidFill>
            <a:srgbClr val="FFFFA3">
              <a:alpha val="70000"/>
            </a:srgbClr>
          </a:solidFill>
          <a:ln w="19050">
            <a:solidFill>
              <a:srgbClr val="6F6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6F6C00"/>
                </a:solidFill>
                <a:effectLst/>
                <a:uLnTx/>
                <a:uFillTx/>
                <a:latin typeface="Calibri"/>
                <a:ea typeface="+mn-ea"/>
                <a:cs typeface="+mn-cs"/>
              </a:rPr>
              <a:t>Procesondersteuning: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6F6C00"/>
                </a:solidFill>
                <a:effectLst/>
                <a:uLnTx/>
                <a:uFillTx/>
                <a:latin typeface="Calibri"/>
                <a:ea typeface="+mn-ea"/>
                <a:cs typeface="+mn-cs"/>
              </a:rPr>
              <a:t>Toolkit thema Monitoring Waterkwaliteit</a:t>
            </a: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Meetwaarden</a:t>
            </a:r>
            <a:b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br>
            <a:r>
              <a:rPr kumimoji="0" lang="nl-NL" sz="800" b="0" i="1" u="none" strike="noStrike" kern="1200" cap="none" spc="0" normalizeH="0" baseline="0" noProof="0" dirty="0" err="1">
                <a:ln>
                  <a:noFill/>
                </a:ln>
                <a:solidFill>
                  <a:prstClr val="black"/>
                </a:solidFill>
                <a:effectLst/>
                <a:uLnTx/>
                <a:uFillTx/>
                <a:latin typeface="Century Gothic" pitchFamily="34" charset="0"/>
                <a:ea typeface="+mn-ea"/>
                <a:cs typeface="+mn-cs"/>
              </a:rPr>
              <a:t>incl</a:t>
            </a: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 .meetpunten</a:t>
            </a: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Waterkwaliteitsnormen</a:t>
            </a: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err="1">
                <a:ln>
                  <a:noFill/>
                </a:ln>
                <a:solidFill>
                  <a:prstClr val="black"/>
                </a:solidFill>
                <a:effectLst/>
                <a:uLnTx/>
                <a:uFillTx/>
                <a:latin typeface="Century Gothic" pitchFamily="34" charset="0"/>
                <a:ea typeface="+mn-ea"/>
                <a:cs typeface="+mn-cs"/>
              </a:rPr>
              <a:t>Toetsresultaten</a:t>
            </a:r>
            <a:endPar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endParaRP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Landelijke Monitoringprogramma’s</a:t>
            </a: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KRW-doelen</a:t>
            </a:r>
          </a:p>
          <a:p>
            <a:pPr marL="85716" marR="0" lvl="0" indent="-85716" algn="l" defTabSz="881760" rtl="0" eaLnBrk="1" fontAlgn="auto" latinLnBrk="0" hangingPunct="1">
              <a:lnSpc>
                <a:spcPct val="100000"/>
              </a:lnSpc>
              <a:spcBef>
                <a:spcPts val="0"/>
              </a:spcBef>
              <a:spcAft>
                <a:spcPts val="0"/>
              </a:spcAft>
              <a:buClrTx/>
              <a:buSzTx/>
              <a:buFontTx/>
              <a:buChar char="-"/>
              <a:tabLst/>
              <a:defRPr/>
            </a:pPr>
            <a:r>
              <a:rPr kumimoji="0" lang="nl-NL" sz="800" b="0" i="1" u="none" strike="noStrike" kern="1200" cap="none" spc="0" normalizeH="0" baseline="0" noProof="0" dirty="0">
                <a:ln>
                  <a:noFill/>
                </a:ln>
                <a:solidFill>
                  <a:prstClr val="black"/>
                </a:solidFill>
                <a:effectLst/>
                <a:uLnTx/>
                <a:uFillTx/>
                <a:latin typeface="Century Gothic" pitchFamily="34" charset="0"/>
                <a:ea typeface="+mn-ea"/>
                <a:cs typeface="+mn-cs"/>
              </a:rPr>
              <a:t>KRW-toestandsoordelen OW/GW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50" b="0" i="0" u="none" strike="noStrike" kern="1200" cap="none" spc="0" normalizeH="0" baseline="0" noProof="0" dirty="0">
              <a:ln>
                <a:noFill/>
              </a:ln>
              <a:solidFill>
                <a:srgbClr val="6F6C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50" b="0" i="0" u="none" strike="noStrike" kern="1200" cap="none" spc="0" normalizeH="0" baseline="0" noProof="0" dirty="0">
              <a:ln>
                <a:noFill/>
              </a:ln>
              <a:solidFill>
                <a:srgbClr val="6F6C00"/>
              </a:solidFill>
              <a:effectLst/>
              <a:uLnTx/>
              <a:uFillTx/>
              <a:latin typeface="Calibri"/>
              <a:ea typeface="+mn-ea"/>
              <a:cs typeface="+mn-cs"/>
            </a:endParaRPr>
          </a:p>
        </p:txBody>
      </p:sp>
      <p:cxnSp>
        <p:nvCxnSpPr>
          <p:cNvPr id="450" name="Gebogen verbindingslijn 154">
            <a:extLst>
              <a:ext uri="{FF2B5EF4-FFF2-40B4-BE49-F238E27FC236}">
                <a16:creationId xmlns:a16="http://schemas.microsoft.com/office/drawing/2014/main" id="{99319C73-8668-316F-87FC-7D067C3E2FED}"/>
              </a:ext>
            </a:extLst>
          </p:cNvPr>
          <p:cNvCxnSpPr>
            <a:cxnSpLocks/>
            <a:stCxn id="61" idx="2"/>
            <a:endCxn id="16" idx="3"/>
          </p:cNvCxnSpPr>
          <p:nvPr/>
        </p:nvCxnSpPr>
        <p:spPr>
          <a:xfrm rot="10800000">
            <a:off x="8451549" y="4012798"/>
            <a:ext cx="165731" cy="520238"/>
          </a:xfrm>
          <a:prstGeom prst="bentConnector2">
            <a:avLst/>
          </a:prstGeom>
          <a:ln w="19050">
            <a:solidFill>
              <a:schemeClr val="bg1">
                <a:lumMod val="75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101" name="Stroomdiagram: Gegevens 100">
            <a:extLst>
              <a:ext uri="{FF2B5EF4-FFF2-40B4-BE49-F238E27FC236}">
                <a16:creationId xmlns:a16="http://schemas.microsoft.com/office/drawing/2014/main" id="{263038B6-EAAB-40A7-A299-D35531156D62}"/>
              </a:ext>
            </a:extLst>
          </p:cNvPr>
          <p:cNvSpPr/>
          <p:nvPr/>
        </p:nvSpPr>
        <p:spPr>
          <a:xfrm>
            <a:off x="1694844" y="5087563"/>
            <a:ext cx="565714" cy="308571"/>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err="1">
                <a:ln>
                  <a:noFill/>
                </a:ln>
                <a:solidFill>
                  <a:prstClr val="white"/>
                </a:solidFill>
                <a:effectLst/>
                <a:uLnTx/>
                <a:uFillTx/>
                <a:latin typeface="Century Gothic" pitchFamily="34" charset="0"/>
                <a:ea typeface="+mn-ea"/>
                <a:cs typeface="+mn-cs"/>
              </a:rPr>
              <a:t>Meet-punten</a:t>
            </a:r>
            <a:b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br>
            <a:r>
              <a:rPr kumimoji="0" lang="nl-NL" sz="571" b="0" i="0" u="none" strike="noStrike" kern="1200" cap="none" spc="0" normalizeH="0" baseline="0" noProof="0" dirty="0" err="1">
                <a:ln>
                  <a:noFill/>
                </a:ln>
                <a:solidFill>
                  <a:prstClr val="white"/>
                </a:solidFill>
                <a:effectLst/>
                <a:uLnTx/>
                <a:uFillTx/>
                <a:latin typeface="Century Gothic" pitchFamily="34" charset="0"/>
                <a:ea typeface="+mn-ea"/>
                <a:cs typeface="+mn-cs"/>
              </a:rPr>
              <a:t>csv</a:t>
            </a:r>
            <a:endPar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endParaRPr>
          </a:p>
        </p:txBody>
      </p:sp>
      <p:sp>
        <p:nvSpPr>
          <p:cNvPr id="148" name="Stroomdiagram: Gegevens 147"/>
          <p:cNvSpPr/>
          <p:nvPr/>
        </p:nvSpPr>
        <p:spPr>
          <a:xfrm>
            <a:off x="2436735" y="4817693"/>
            <a:ext cx="565714" cy="308571"/>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t>IM</a:t>
            </a:r>
            <a:b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br>
            <a: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t>Metingen </a:t>
            </a:r>
            <a:r>
              <a:rPr kumimoji="0" lang="nl-NL" sz="571" b="1" i="0" u="none" strike="noStrike" kern="1200" cap="none" spc="0" normalizeH="0" baseline="0" noProof="0" dirty="0" err="1">
                <a:ln>
                  <a:noFill/>
                </a:ln>
                <a:solidFill>
                  <a:prstClr val="white"/>
                </a:solidFill>
                <a:effectLst/>
                <a:uLnTx/>
                <a:uFillTx/>
                <a:latin typeface="Century Gothic" pitchFamily="34" charset="0"/>
                <a:ea typeface="+mn-ea"/>
                <a:cs typeface="+mn-cs"/>
              </a:rPr>
              <a:t>xml</a:t>
            </a:r>
            <a:endParaRPr kumimoji="0" lang="nl-NL" sz="571" b="1" i="0" u="none" strike="noStrike" kern="1200" cap="none" spc="0" normalizeH="0" baseline="0" noProof="0" dirty="0">
              <a:ln>
                <a:noFill/>
              </a:ln>
              <a:solidFill>
                <a:prstClr val="white"/>
              </a:solidFill>
              <a:effectLst/>
              <a:uLnTx/>
              <a:uFillTx/>
              <a:latin typeface="Century Gothic" pitchFamily="34" charset="0"/>
              <a:ea typeface="+mn-ea"/>
              <a:cs typeface="+mn-cs"/>
            </a:endParaRPr>
          </a:p>
        </p:txBody>
      </p:sp>
      <p:cxnSp>
        <p:nvCxnSpPr>
          <p:cNvPr id="146" name="Gebogen verbindingslijn 131">
            <a:extLst>
              <a:ext uri="{FF2B5EF4-FFF2-40B4-BE49-F238E27FC236}">
                <a16:creationId xmlns:a16="http://schemas.microsoft.com/office/drawing/2014/main" id="{80C5CFE4-8085-4E7E-BB3F-BF53FDCE6239}"/>
              </a:ext>
            </a:extLst>
          </p:cNvPr>
          <p:cNvCxnSpPr>
            <a:cxnSpLocks/>
          </p:cNvCxnSpPr>
          <p:nvPr/>
        </p:nvCxnSpPr>
        <p:spPr>
          <a:xfrm flipH="1" flipV="1">
            <a:off x="2169195" y="5114419"/>
            <a:ext cx="1" cy="717837"/>
          </a:xfrm>
          <a:prstGeom prst="straightConnector1">
            <a:avLst/>
          </a:prstGeom>
          <a:ln w="28575">
            <a:solidFill>
              <a:schemeClr val="bg1">
                <a:lumMod val="50000"/>
              </a:schemeClr>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5" name="Gebogen verbindingslijn 154"/>
          <p:cNvCxnSpPr>
            <a:cxnSpLocks/>
          </p:cNvCxnSpPr>
          <p:nvPr/>
        </p:nvCxnSpPr>
        <p:spPr>
          <a:xfrm>
            <a:off x="2315470" y="4254610"/>
            <a:ext cx="1" cy="1575789"/>
          </a:xfrm>
          <a:prstGeom prst="straightConnector1">
            <a:avLst/>
          </a:prstGeom>
          <a:ln w="28575">
            <a:solidFill>
              <a:schemeClr val="bg1">
                <a:lumMod val="5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89" name="Gebogen verbindingslijn 131">
            <a:extLst>
              <a:ext uri="{FF2B5EF4-FFF2-40B4-BE49-F238E27FC236}">
                <a16:creationId xmlns:a16="http://schemas.microsoft.com/office/drawing/2014/main" id="{0C839F60-CE5F-467A-94C2-BB5D965EFDFE}"/>
              </a:ext>
            </a:extLst>
          </p:cNvPr>
          <p:cNvCxnSpPr>
            <a:cxnSpLocks/>
          </p:cNvCxnSpPr>
          <p:nvPr/>
        </p:nvCxnSpPr>
        <p:spPr>
          <a:xfrm flipV="1">
            <a:off x="2169194" y="4246772"/>
            <a:ext cx="2" cy="559075"/>
          </a:xfrm>
          <a:prstGeom prst="straightConnector1">
            <a:avLst/>
          </a:prstGeom>
          <a:ln w="28575">
            <a:solidFill>
              <a:schemeClr val="bg1">
                <a:lumMod val="50000"/>
              </a:schemeClr>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180" name="Stroomdiagram: Gegevens 179">
            <a:extLst>
              <a:ext uri="{FF2B5EF4-FFF2-40B4-BE49-F238E27FC236}">
                <a16:creationId xmlns:a16="http://schemas.microsoft.com/office/drawing/2014/main" id="{7354C14C-81B7-4AA4-B244-3B3E8F67B1CE}"/>
              </a:ext>
            </a:extLst>
          </p:cNvPr>
          <p:cNvSpPr/>
          <p:nvPr/>
        </p:nvSpPr>
        <p:spPr>
          <a:xfrm>
            <a:off x="1809756" y="4816797"/>
            <a:ext cx="565714" cy="308571"/>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t>IM Metingen</a:t>
            </a:r>
            <a:br>
              <a:rPr kumimoji="0" lang="nl-NL" sz="571" b="0" i="0" u="none" strike="noStrike" kern="1200" cap="none" spc="0" normalizeH="0" baseline="0" noProof="0" dirty="0">
                <a:ln>
                  <a:noFill/>
                </a:ln>
                <a:solidFill>
                  <a:prstClr val="white"/>
                </a:solidFill>
                <a:effectLst/>
                <a:uLnTx/>
                <a:uFillTx/>
                <a:latin typeface="Century Gothic" pitchFamily="34" charset="0"/>
                <a:ea typeface="+mn-ea"/>
                <a:cs typeface="+mn-cs"/>
              </a:rPr>
            </a:br>
            <a:r>
              <a:rPr kumimoji="0" lang="nl-NL" sz="571" b="1" i="0" u="none" strike="noStrike" kern="1200" cap="none" spc="0" normalizeH="0" baseline="0" noProof="0" dirty="0" err="1">
                <a:ln>
                  <a:noFill/>
                </a:ln>
                <a:solidFill>
                  <a:prstClr val="white"/>
                </a:solidFill>
                <a:effectLst/>
                <a:uLnTx/>
                <a:uFillTx/>
                <a:latin typeface="Century Gothic" pitchFamily="34" charset="0"/>
                <a:ea typeface="+mn-ea"/>
                <a:cs typeface="+mn-cs"/>
              </a:rPr>
              <a:t>csv</a:t>
            </a:r>
            <a:r>
              <a:rPr kumimoji="0" lang="nl-NL" sz="571" b="1" i="0" u="none" strike="noStrike" kern="1200" cap="none" spc="0" normalizeH="0" baseline="0" noProof="0" dirty="0">
                <a:ln>
                  <a:noFill/>
                </a:ln>
                <a:solidFill>
                  <a:prstClr val="white"/>
                </a:solidFill>
                <a:effectLst/>
                <a:uLnTx/>
                <a:uFillTx/>
                <a:latin typeface="Century Gothic" pitchFamily="34" charset="0"/>
                <a:ea typeface="+mn-ea"/>
                <a:cs typeface="+mn-cs"/>
              </a:rPr>
              <a:t>/</a:t>
            </a:r>
            <a:r>
              <a:rPr kumimoji="0" lang="nl-NL" sz="571" b="1" i="0" u="none" strike="noStrike" kern="1200" cap="none" spc="0" normalizeH="0" baseline="0" noProof="0" dirty="0" err="1">
                <a:ln>
                  <a:noFill/>
                </a:ln>
                <a:solidFill>
                  <a:prstClr val="white"/>
                </a:solidFill>
                <a:effectLst/>
                <a:uLnTx/>
                <a:uFillTx/>
                <a:latin typeface="Century Gothic" pitchFamily="34" charset="0"/>
                <a:ea typeface="+mn-ea"/>
                <a:cs typeface="+mn-cs"/>
              </a:rPr>
              <a:t>xml</a:t>
            </a:r>
            <a:endParaRPr kumimoji="0" lang="nl-NL" sz="571" b="1" i="0" u="none" strike="noStrike" kern="1200" cap="none" spc="0" normalizeH="0" baseline="0" noProof="0" dirty="0">
              <a:ln>
                <a:noFill/>
              </a:ln>
              <a:solidFill>
                <a:prstClr val="white"/>
              </a:solidFill>
              <a:effectLst/>
              <a:uLnTx/>
              <a:uFillTx/>
              <a:latin typeface="Century Gothic" pitchFamily="34" charset="0"/>
              <a:ea typeface="+mn-ea"/>
              <a:cs typeface="+mn-cs"/>
            </a:endParaRPr>
          </a:p>
        </p:txBody>
      </p:sp>
      <p:cxnSp>
        <p:nvCxnSpPr>
          <p:cNvPr id="100" name="Gebogen verbindingslijn 131">
            <a:extLst>
              <a:ext uri="{FF2B5EF4-FFF2-40B4-BE49-F238E27FC236}">
                <a16:creationId xmlns:a16="http://schemas.microsoft.com/office/drawing/2014/main" id="{88726062-BD42-4A41-92C8-F997038C64E3}"/>
              </a:ext>
            </a:extLst>
          </p:cNvPr>
          <p:cNvCxnSpPr>
            <a:cxnSpLocks/>
            <a:stCxn id="148" idx="1"/>
          </p:cNvCxnSpPr>
          <p:nvPr/>
        </p:nvCxnSpPr>
        <p:spPr>
          <a:xfrm flipV="1">
            <a:off x="2719593" y="4258261"/>
            <a:ext cx="1" cy="559430"/>
          </a:xfrm>
          <a:prstGeom prst="straightConnector1">
            <a:avLst/>
          </a:prstGeom>
          <a:ln w="28575">
            <a:solidFill>
              <a:schemeClr val="bg1">
                <a:lumMod val="50000"/>
              </a:schemeClr>
            </a:solidFill>
            <a:prstDash val="solid"/>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6D04165-DA20-4BFC-A5E0-80068E1460DF}"/>
              </a:ext>
            </a:extLst>
          </p:cNvPr>
          <p:cNvSpPr txBox="1"/>
          <p:nvPr/>
        </p:nvSpPr>
        <p:spPr>
          <a:xfrm>
            <a:off x="2654505" y="5240950"/>
            <a:ext cx="670258" cy="443711"/>
          </a:xfrm>
          <a:prstGeom prst="rect">
            <a:avLst/>
          </a:prstGeom>
          <a:noFill/>
        </p:spPr>
        <p:txBody>
          <a:bodyPr wrap="squar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Toetsservice</a:t>
            </a:r>
            <a:b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chemie/</a:t>
            </a:r>
            <a:b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biologie</a:t>
            </a:r>
            <a:b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(SOAP)</a:t>
            </a:r>
          </a:p>
        </p:txBody>
      </p:sp>
      <p:cxnSp>
        <p:nvCxnSpPr>
          <p:cNvPr id="164" name="Gebogen verbindingslijn 131">
            <a:extLst>
              <a:ext uri="{FF2B5EF4-FFF2-40B4-BE49-F238E27FC236}">
                <a16:creationId xmlns:a16="http://schemas.microsoft.com/office/drawing/2014/main" id="{68FAFF5E-9AFD-415F-9883-5A01477C0EFF}"/>
              </a:ext>
            </a:extLst>
          </p:cNvPr>
          <p:cNvCxnSpPr>
            <a:cxnSpLocks/>
            <a:stCxn id="16" idx="1"/>
            <a:endCxn id="23" idx="4"/>
          </p:cNvCxnSpPr>
          <p:nvPr/>
        </p:nvCxnSpPr>
        <p:spPr>
          <a:xfrm rot="16200000" flipV="1">
            <a:off x="8088480" y="3003103"/>
            <a:ext cx="725611" cy="526"/>
          </a:xfrm>
          <a:prstGeom prst="bentConnector3">
            <a:avLst>
              <a:gd name="adj1" fmla="val 50000"/>
            </a:avLst>
          </a:prstGeom>
          <a:ln w="28575">
            <a:solidFill>
              <a:srgbClr val="FF000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167" name="Stroomdiagram: Magnetische schijf 166">
            <a:extLst>
              <a:ext uri="{FF2B5EF4-FFF2-40B4-BE49-F238E27FC236}">
                <a16:creationId xmlns:a16="http://schemas.microsoft.com/office/drawing/2014/main" id="{B11BCBAA-4717-4106-9D5C-C438BEB6C44D}"/>
              </a:ext>
            </a:extLst>
          </p:cNvPr>
          <p:cNvSpPr/>
          <p:nvPr/>
        </p:nvSpPr>
        <p:spPr>
          <a:xfrm>
            <a:off x="2152224" y="3223819"/>
            <a:ext cx="1245393" cy="963838"/>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B050"/>
                </a:solidFill>
                <a:effectLst/>
                <a:uLnTx/>
                <a:uFillTx/>
                <a:latin typeface="Calibri"/>
                <a:ea typeface="+mn-ea"/>
                <a:cs typeface="+mn-cs"/>
              </a:rPr>
              <a:t>‘Public-schema’</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B050"/>
                </a:solidFill>
                <a:effectLst/>
                <a:uLnTx/>
                <a:uFillTx/>
                <a:latin typeface="Calibri"/>
                <a:ea typeface="+mn-ea"/>
                <a:cs typeface="+mn-cs"/>
              </a:rPr>
              <a:t>‘Portaal-schema’</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a:ea typeface="+mn-ea"/>
                <a:cs typeface="+mn-cs"/>
              </a:rPr>
              <a:t>(‘</a:t>
            </a:r>
            <a:r>
              <a:rPr kumimoji="0" lang="nl-NL" sz="1000" b="0" i="0" u="none" strike="noStrike" kern="1200" cap="none" spc="0" normalizeH="0" baseline="0" noProof="0" dirty="0" err="1">
                <a:ln>
                  <a:noFill/>
                </a:ln>
                <a:solidFill>
                  <a:prstClr val="black"/>
                </a:solidFill>
                <a:effectLst/>
                <a:uLnTx/>
                <a:uFillTx/>
                <a:latin typeface="Calibri"/>
                <a:ea typeface="+mn-ea"/>
                <a:cs typeface="+mn-cs"/>
              </a:rPr>
              <a:t>Staging</a:t>
            </a:r>
            <a:r>
              <a:rPr kumimoji="0" lang="nl-NL" sz="1000" b="0" i="0" u="none" strike="noStrike" kern="1200" cap="none" spc="0" normalizeH="0" baseline="0" noProof="0" dirty="0">
                <a:ln>
                  <a:noFill/>
                </a:ln>
                <a:solidFill>
                  <a:prstClr val="black"/>
                </a:solidFill>
                <a:effectLst/>
                <a:uLnTx/>
                <a:uFillTx/>
                <a:latin typeface="Calibri"/>
                <a:ea typeface="+mn-ea"/>
                <a:cs typeface="+mn-cs"/>
              </a:rPr>
              <a:t> database’)</a:t>
            </a:r>
          </a:p>
        </p:txBody>
      </p:sp>
      <p:cxnSp>
        <p:nvCxnSpPr>
          <p:cNvPr id="175" name="Gebogen verbindingslijn 131">
            <a:extLst>
              <a:ext uri="{FF2B5EF4-FFF2-40B4-BE49-F238E27FC236}">
                <a16:creationId xmlns:a16="http://schemas.microsoft.com/office/drawing/2014/main" id="{8DD8AC8C-BD7B-45EF-9DDD-B1AC3AB256B5}"/>
              </a:ext>
            </a:extLst>
          </p:cNvPr>
          <p:cNvCxnSpPr>
            <a:cxnSpLocks/>
          </p:cNvCxnSpPr>
          <p:nvPr/>
        </p:nvCxnSpPr>
        <p:spPr>
          <a:xfrm rot="10800000">
            <a:off x="3381034" y="4037136"/>
            <a:ext cx="2932928" cy="1804212"/>
          </a:xfrm>
          <a:prstGeom prst="bentConnector3">
            <a:avLst>
              <a:gd name="adj1" fmla="val 3383"/>
            </a:avLst>
          </a:prstGeom>
          <a:ln w="28575">
            <a:solidFill>
              <a:schemeClr val="bg1">
                <a:lumMod val="50000"/>
              </a:schemeClr>
            </a:solidFill>
            <a:prstDash val="dash"/>
            <a:headEnd w="med" len="sm"/>
            <a:tailEnd type="arrow" w="med" len="sm"/>
          </a:ln>
        </p:spPr>
        <p:style>
          <a:lnRef idx="1">
            <a:schemeClr val="accent1"/>
          </a:lnRef>
          <a:fillRef idx="0">
            <a:schemeClr val="accent1"/>
          </a:fillRef>
          <a:effectRef idx="0">
            <a:schemeClr val="accent1"/>
          </a:effectRef>
          <a:fontRef idx="minor">
            <a:schemeClr val="tx1"/>
          </a:fontRef>
        </p:style>
      </p:cxnSp>
      <p:sp>
        <p:nvSpPr>
          <p:cNvPr id="242" name="Tekstvak 241">
            <a:extLst>
              <a:ext uri="{FF2B5EF4-FFF2-40B4-BE49-F238E27FC236}">
                <a16:creationId xmlns:a16="http://schemas.microsoft.com/office/drawing/2014/main" id="{ED47A897-0B60-45CF-B8FB-544D2EADC2C2}"/>
              </a:ext>
            </a:extLst>
          </p:cNvPr>
          <p:cNvSpPr txBox="1"/>
          <p:nvPr/>
        </p:nvSpPr>
        <p:spPr>
          <a:xfrm>
            <a:off x="1622924" y="4357735"/>
            <a:ext cx="608983" cy="355867"/>
          </a:xfrm>
          <a:prstGeom prst="rect">
            <a:avLst/>
          </a:prstGeom>
          <a:noFill/>
        </p:spPr>
        <p:txBody>
          <a:bodyPr wrap="square" rtlCol="0">
            <a:spAutoFit/>
          </a:bodyPr>
          <a:lstStyle/>
          <a:p>
            <a:pPr marL="0" marR="0" lvl="0" indent="0" algn="r"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Importeren Meetwaarden</a:t>
            </a:r>
          </a:p>
        </p:txBody>
      </p:sp>
      <p:sp>
        <p:nvSpPr>
          <p:cNvPr id="109" name="Tekstvak 108">
            <a:extLst>
              <a:ext uri="{FF2B5EF4-FFF2-40B4-BE49-F238E27FC236}">
                <a16:creationId xmlns:a16="http://schemas.microsoft.com/office/drawing/2014/main" id="{4A3E21BE-4532-4BFC-A3BE-5B9554C7BFF5}"/>
              </a:ext>
            </a:extLst>
          </p:cNvPr>
          <p:cNvSpPr txBox="1"/>
          <p:nvPr/>
        </p:nvSpPr>
        <p:spPr>
          <a:xfrm>
            <a:off x="2271050" y="4256109"/>
            <a:ext cx="741606" cy="355867"/>
          </a:xfrm>
          <a:prstGeom prst="rect">
            <a:avLst/>
          </a:prstGeom>
          <a:noFill/>
        </p:spPr>
        <p:txBody>
          <a:bodyPr wrap="squar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Export</a:t>
            </a:r>
            <a:b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Toets-</a:t>
            </a:r>
            <a:b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resultaten</a:t>
            </a:r>
          </a:p>
        </p:txBody>
      </p:sp>
      <p:cxnSp>
        <p:nvCxnSpPr>
          <p:cNvPr id="110" name="Gebogen verbindingslijn 131">
            <a:extLst>
              <a:ext uri="{FF2B5EF4-FFF2-40B4-BE49-F238E27FC236}">
                <a16:creationId xmlns:a16="http://schemas.microsoft.com/office/drawing/2014/main" id="{B1AA6E2A-4A12-4F46-9498-753387091E15}"/>
              </a:ext>
            </a:extLst>
          </p:cNvPr>
          <p:cNvCxnSpPr>
            <a:cxnSpLocks/>
          </p:cNvCxnSpPr>
          <p:nvPr/>
        </p:nvCxnSpPr>
        <p:spPr>
          <a:xfrm flipV="1">
            <a:off x="2717801" y="5120163"/>
            <a:ext cx="845" cy="728247"/>
          </a:xfrm>
          <a:prstGeom prst="straightConnector1">
            <a:avLst/>
          </a:prstGeom>
          <a:ln w="28575">
            <a:solidFill>
              <a:schemeClr val="bg1">
                <a:lumMod val="50000"/>
              </a:schemeClr>
            </a:solidFill>
            <a:prstDash val="solid"/>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6" name="Gebogen verbindingslijn 154">
            <a:extLst>
              <a:ext uri="{FF2B5EF4-FFF2-40B4-BE49-F238E27FC236}">
                <a16:creationId xmlns:a16="http://schemas.microsoft.com/office/drawing/2014/main" id="{E87283D5-2D34-433B-B7F0-4A17969153D1}"/>
              </a:ext>
            </a:extLst>
          </p:cNvPr>
          <p:cNvCxnSpPr>
            <a:cxnSpLocks/>
          </p:cNvCxnSpPr>
          <p:nvPr/>
        </p:nvCxnSpPr>
        <p:spPr>
          <a:xfrm flipV="1">
            <a:off x="3222125" y="4254846"/>
            <a:ext cx="0" cy="1586503"/>
          </a:xfrm>
          <a:prstGeom prst="straightConnector1">
            <a:avLst/>
          </a:prstGeom>
          <a:ln w="28575">
            <a:solidFill>
              <a:schemeClr val="bg1">
                <a:lumMod val="5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125" name="PIJL-OMHOOG 169">
            <a:extLst>
              <a:ext uri="{FF2B5EF4-FFF2-40B4-BE49-F238E27FC236}">
                <a16:creationId xmlns:a16="http://schemas.microsoft.com/office/drawing/2014/main" id="{7ABE7DEC-5119-45FC-926D-1651A60D033B}"/>
              </a:ext>
            </a:extLst>
          </p:cNvPr>
          <p:cNvSpPr/>
          <p:nvPr/>
        </p:nvSpPr>
        <p:spPr>
          <a:xfrm rot="16200000" flipH="1">
            <a:off x="1951194" y="1358814"/>
            <a:ext cx="163524" cy="167229"/>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pic>
        <p:nvPicPr>
          <p:cNvPr id="14" name="Afbeelding 13">
            <a:extLst>
              <a:ext uri="{FF2B5EF4-FFF2-40B4-BE49-F238E27FC236}">
                <a16:creationId xmlns:a16="http://schemas.microsoft.com/office/drawing/2014/main" id="{6EA1BFA9-5BE9-4B8B-9BD7-2A67934828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743" y="1324371"/>
            <a:ext cx="232006" cy="232006"/>
          </a:xfrm>
          <a:prstGeom prst="rect">
            <a:avLst/>
          </a:prstGeom>
        </p:spPr>
      </p:pic>
      <p:cxnSp>
        <p:nvCxnSpPr>
          <p:cNvPr id="128" name="Gebogen verbindingslijn 154">
            <a:extLst>
              <a:ext uri="{FF2B5EF4-FFF2-40B4-BE49-F238E27FC236}">
                <a16:creationId xmlns:a16="http://schemas.microsoft.com/office/drawing/2014/main" id="{B6F53071-0E4D-4B27-A61E-13A770F72FDE}"/>
              </a:ext>
            </a:extLst>
          </p:cNvPr>
          <p:cNvCxnSpPr>
            <a:cxnSpLocks/>
            <a:stCxn id="610" idx="0"/>
            <a:endCxn id="167" idx="2"/>
          </p:cNvCxnSpPr>
          <p:nvPr/>
        </p:nvCxnSpPr>
        <p:spPr>
          <a:xfrm rot="5400000" flipH="1" flipV="1">
            <a:off x="661481" y="4350607"/>
            <a:ext cx="2135611" cy="845875"/>
          </a:xfrm>
          <a:prstGeom prst="bentConnector2">
            <a:avLst/>
          </a:prstGeom>
          <a:ln w="28575">
            <a:solidFill>
              <a:srgbClr val="00B050"/>
            </a:solidFill>
            <a:prstDash val="dash"/>
            <a:tailEnd type="arrow" w="lg" len="med"/>
          </a:ln>
        </p:spPr>
        <p:style>
          <a:lnRef idx="1">
            <a:schemeClr val="accent1"/>
          </a:lnRef>
          <a:fillRef idx="0">
            <a:schemeClr val="accent1"/>
          </a:fillRef>
          <a:effectRef idx="0">
            <a:schemeClr val="accent1"/>
          </a:effectRef>
          <a:fontRef idx="minor">
            <a:schemeClr val="tx1"/>
          </a:fontRef>
        </p:style>
      </p:cxnSp>
      <p:pic>
        <p:nvPicPr>
          <p:cNvPr id="37" name="Afbeelding 36" descr="Afbeelding met teken, tekening&#10;&#10;Automatisch gegenereerde beschrijving">
            <a:extLst>
              <a:ext uri="{FF2B5EF4-FFF2-40B4-BE49-F238E27FC236}">
                <a16:creationId xmlns:a16="http://schemas.microsoft.com/office/drawing/2014/main" id="{83C1D83F-5317-408C-820E-E0BC7DA593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7836" y="1951783"/>
            <a:ext cx="667834" cy="539610"/>
          </a:xfrm>
          <a:prstGeom prst="rect">
            <a:avLst/>
          </a:prstGeom>
        </p:spPr>
      </p:pic>
      <p:sp>
        <p:nvSpPr>
          <p:cNvPr id="13" name="Tekstvak 12">
            <a:extLst>
              <a:ext uri="{FF2B5EF4-FFF2-40B4-BE49-F238E27FC236}">
                <a16:creationId xmlns:a16="http://schemas.microsoft.com/office/drawing/2014/main" id="{345C5E3E-5B8B-5B9E-985E-0934CD4EE5A8}"/>
              </a:ext>
            </a:extLst>
          </p:cNvPr>
          <p:cNvSpPr txBox="1"/>
          <p:nvPr/>
        </p:nvSpPr>
        <p:spPr>
          <a:xfrm>
            <a:off x="3393150" y="3512350"/>
            <a:ext cx="10316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50"/>
                </a:solidFill>
                <a:effectLst/>
                <a:uLnTx/>
                <a:uFillTx/>
                <a:latin typeface="Calibri"/>
                <a:ea typeface="+mn-ea"/>
                <a:cs typeface="+mn-cs"/>
              </a:rPr>
              <a:t>Publiceren LEW/KRW</a:t>
            </a:r>
            <a:br>
              <a:rPr kumimoji="0" lang="nl-NL" sz="1000" b="0" i="0" u="none" strike="noStrike" kern="1200" cap="none" spc="0" normalizeH="0" baseline="0" noProof="0" dirty="0">
                <a:ln>
                  <a:noFill/>
                </a:ln>
                <a:solidFill>
                  <a:srgbClr val="00B050"/>
                </a:solidFill>
                <a:effectLst/>
                <a:uLnTx/>
                <a:uFillTx/>
                <a:latin typeface="Calibri"/>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data</a:t>
            </a:r>
          </a:p>
        </p:txBody>
      </p:sp>
      <p:sp>
        <p:nvSpPr>
          <p:cNvPr id="16" name="Stroomdiagram: Magnetische schijf 15">
            <a:extLst>
              <a:ext uri="{FF2B5EF4-FFF2-40B4-BE49-F238E27FC236}">
                <a16:creationId xmlns:a16="http://schemas.microsoft.com/office/drawing/2014/main" id="{99CEBA23-8A98-CA5A-FBE9-CDB6E95D75AE}"/>
              </a:ext>
            </a:extLst>
          </p:cNvPr>
          <p:cNvSpPr/>
          <p:nvPr/>
        </p:nvSpPr>
        <p:spPr>
          <a:xfrm>
            <a:off x="7965859" y="3366171"/>
            <a:ext cx="971378" cy="646627"/>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50"/>
                </a:solidFill>
                <a:effectLst/>
                <a:uLnTx/>
                <a:uFillTx/>
                <a:latin typeface="Calibri"/>
                <a:ea typeface="+mn-ea"/>
                <a:cs typeface="+mn-cs"/>
              </a:rPr>
              <a:t>EU-</a:t>
            </a:r>
            <a:r>
              <a:rPr kumimoji="0" lang="nl-NL" sz="1000" b="0" i="0" u="none" strike="noStrike" kern="1200" cap="none" spc="0" normalizeH="0" baseline="0" noProof="0" dirty="0" err="1">
                <a:ln>
                  <a:noFill/>
                </a:ln>
                <a:solidFill>
                  <a:srgbClr val="00B050"/>
                </a:solidFill>
                <a:effectLst/>
                <a:uLnTx/>
                <a:uFillTx/>
                <a:latin typeface="Calibri"/>
                <a:ea typeface="+mn-ea"/>
                <a:cs typeface="+mn-cs"/>
              </a:rPr>
              <a:t>ReportingDB</a:t>
            </a:r>
            <a:endParaRPr kumimoji="0" lang="nl-NL"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23" name="Ovaal 22">
            <a:extLst>
              <a:ext uri="{FF2B5EF4-FFF2-40B4-BE49-F238E27FC236}">
                <a16:creationId xmlns:a16="http://schemas.microsoft.com/office/drawing/2014/main" id="{2FDC623A-25EC-7743-B376-66E067560533}"/>
              </a:ext>
            </a:extLst>
          </p:cNvPr>
          <p:cNvSpPr/>
          <p:nvPr/>
        </p:nvSpPr>
        <p:spPr>
          <a:xfrm>
            <a:off x="7605450" y="2343048"/>
            <a:ext cx="1691144" cy="29751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srgbClr val="FF0000"/>
                </a:solidFill>
                <a:effectLst/>
                <a:uLnTx/>
                <a:uFillTx/>
                <a:latin typeface="Calibri"/>
                <a:ea typeface="+mn-ea"/>
                <a:cs typeface="+mn-cs"/>
              </a:rPr>
              <a:t>Geoserver</a:t>
            </a:r>
            <a:endParaRPr kumimoji="0" lang="nl-NL" sz="1200" b="0" i="0" u="none" strike="noStrike" kern="1200" cap="none" spc="0" normalizeH="0" baseline="0" noProof="0" dirty="0">
              <a:ln>
                <a:noFill/>
              </a:ln>
              <a:solidFill>
                <a:srgbClr val="FF0000"/>
              </a:solidFill>
              <a:effectLst/>
              <a:uLnTx/>
              <a:uFillTx/>
              <a:latin typeface="Calibri"/>
              <a:ea typeface="+mn-ea"/>
              <a:cs typeface="+mn-cs"/>
            </a:endParaRPr>
          </a:p>
        </p:txBody>
      </p:sp>
      <p:cxnSp>
        <p:nvCxnSpPr>
          <p:cNvPr id="28" name="Gebogen verbindingslijn 154">
            <a:extLst>
              <a:ext uri="{FF2B5EF4-FFF2-40B4-BE49-F238E27FC236}">
                <a16:creationId xmlns:a16="http://schemas.microsoft.com/office/drawing/2014/main" id="{B84332C5-D71A-CE4E-036D-1B4768C1E736}"/>
              </a:ext>
            </a:extLst>
          </p:cNvPr>
          <p:cNvCxnSpPr>
            <a:cxnSpLocks/>
            <a:stCxn id="16" idx="4"/>
          </p:cNvCxnSpPr>
          <p:nvPr/>
        </p:nvCxnSpPr>
        <p:spPr>
          <a:xfrm flipV="1">
            <a:off x="8937237" y="868510"/>
            <a:ext cx="648561" cy="2820975"/>
          </a:xfrm>
          <a:prstGeom prst="bentConnector2">
            <a:avLst/>
          </a:prstGeom>
          <a:ln w="19050">
            <a:solidFill>
              <a:schemeClr val="bg1">
                <a:lumMod val="75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FBF15105-F619-C3D5-7412-51ACE8937B9C}"/>
              </a:ext>
            </a:extLst>
          </p:cNvPr>
          <p:cNvSpPr/>
          <p:nvPr/>
        </p:nvSpPr>
        <p:spPr>
          <a:xfrm>
            <a:off x="6925834" y="288958"/>
            <a:ext cx="1902349" cy="584892"/>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Open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400" b="1" i="0" u="none" strike="noStrike" kern="1200" cap="none" spc="0" normalizeH="0" baseline="0" noProof="0" dirty="0">
              <a:ln>
                <a:noFill/>
              </a:ln>
              <a:solidFill>
                <a:srgbClr val="005654"/>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0" i="1" u="none" strike="noStrike" kern="1200" cap="none" spc="0" normalizeH="0" baseline="0" noProof="0" dirty="0">
                <a:ln>
                  <a:noFill/>
                </a:ln>
                <a:solidFill>
                  <a:srgbClr val="005654"/>
                </a:solidFill>
                <a:effectLst/>
                <a:uLnTx/>
                <a:uFillTx/>
                <a:latin typeface="Calibri"/>
                <a:ea typeface="+mn-ea"/>
                <a:cs typeface="+mn-cs"/>
              </a:rPr>
              <a:t>Nationaal </a:t>
            </a:r>
            <a:r>
              <a:rPr kumimoji="0" lang="nl-NL" sz="1100" b="0" i="1" u="none" strike="noStrike" kern="1200" cap="none" spc="0" normalizeH="0" baseline="0" noProof="0" dirty="0" err="1">
                <a:ln>
                  <a:noFill/>
                </a:ln>
                <a:solidFill>
                  <a:srgbClr val="005654"/>
                </a:solidFill>
                <a:effectLst/>
                <a:uLnTx/>
                <a:uFillTx/>
                <a:latin typeface="Calibri"/>
                <a:ea typeface="+mn-ea"/>
                <a:cs typeface="+mn-cs"/>
              </a:rPr>
              <a:t>Geo</a:t>
            </a:r>
            <a:r>
              <a:rPr kumimoji="0" lang="nl-NL" sz="1100" b="0" i="1" u="none" strike="noStrike" kern="1200" cap="none" spc="0" normalizeH="0" baseline="0" noProof="0" dirty="0">
                <a:ln>
                  <a:noFill/>
                </a:ln>
                <a:solidFill>
                  <a:srgbClr val="005654"/>
                </a:solidFill>
                <a:effectLst/>
                <a:uLnTx/>
                <a:uFillTx/>
                <a:latin typeface="Calibri"/>
                <a:ea typeface="+mn-ea"/>
                <a:cs typeface="+mn-cs"/>
              </a:rPr>
              <a:t>-register (NGR) Dataregister NL overheid</a:t>
            </a:r>
          </a:p>
        </p:txBody>
      </p:sp>
      <p:sp>
        <p:nvSpPr>
          <p:cNvPr id="54" name="Rechthoek 53">
            <a:extLst>
              <a:ext uri="{FF2B5EF4-FFF2-40B4-BE49-F238E27FC236}">
                <a16:creationId xmlns:a16="http://schemas.microsoft.com/office/drawing/2014/main" id="{14FE78F7-1B82-D1D4-2CF7-703A6AC55B27}"/>
              </a:ext>
            </a:extLst>
          </p:cNvPr>
          <p:cNvSpPr/>
          <p:nvPr/>
        </p:nvSpPr>
        <p:spPr>
          <a:xfrm>
            <a:off x="8908439" y="288958"/>
            <a:ext cx="903610" cy="584892"/>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Europese rapportages</a:t>
            </a:r>
          </a:p>
        </p:txBody>
      </p:sp>
      <p:sp>
        <p:nvSpPr>
          <p:cNvPr id="57" name="Tekstvak 56">
            <a:extLst>
              <a:ext uri="{FF2B5EF4-FFF2-40B4-BE49-F238E27FC236}">
                <a16:creationId xmlns:a16="http://schemas.microsoft.com/office/drawing/2014/main" id="{EF25C56A-16EE-D15E-D924-45D31AA60477}"/>
              </a:ext>
            </a:extLst>
          </p:cNvPr>
          <p:cNvSpPr txBox="1"/>
          <p:nvPr/>
        </p:nvSpPr>
        <p:spPr>
          <a:xfrm>
            <a:off x="9019934" y="3705738"/>
            <a:ext cx="854235"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2022:SGBP3</a:t>
            </a:r>
            <a:b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b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ETL-FME</a:t>
            </a:r>
          </a:p>
        </p:txBody>
      </p:sp>
      <p:sp>
        <p:nvSpPr>
          <p:cNvPr id="61" name="Stroomdiagram: Magnetische schijf 60">
            <a:extLst>
              <a:ext uri="{FF2B5EF4-FFF2-40B4-BE49-F238E27FC236}">
                <a16:creationId xmlns:a16="http://schemas.microsoft.com/office/drawing/2014/main" id="{ABC59837-EF15-2B67-327E-3D230095DB59}"/>
              </a:ext>
            </a:extLst>
          </p:cNvPr>
          <p:cNvSpPr/>
          <p:nvPr/>
        </p:nvSpPr>
        <p:spPr>
          <a:xfrm>
            <a:off x="8617279" y="4270067"/>
            <a:ext cx="724871" cy="525938"/>
          </a:xfrm>
          <a:prstGeom prst="flowChartMagneticDisk">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t>Beleidsdata </a:t>
            </a:r>
            <a:b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br>
            <a: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t>SGBP3</a:t>
            </a:r>
          </a:p>
        </p:txBody>
      </p:sp>
      <p:sp>
        <p:nvSpPr>
          <p:cNvPr id="470" name="Rechthoek 469">
            <a:extLst>
              <a:ext uri="{FF2B5EF4-FFF2-40B4-BE49-F238E27FC236}">
                <a16:creationId xmlns:a16="http://schemas.microsoft.com/office/drawing/2014/main" id="{67E4BAD5-26BD-F981-8424-DCCE6D638EFF}"/>
              </a:ext>
            </a:extLst>
          </p:cNvPr>
          <p:cNvSpPr/>
          <p:nvPr/>
        </p:nvSpPr>
        <p:spPr>
          <a:xfrm>
            <a:off x="6128864" y="5847527"/>
            <a:ext cx="3683180" cy="983744"/>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Registratieve gebieden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Stroomgebied(</a:t>
            </a:r>
            <a:r>
              <a:rPr kumimoji="0" lang="nl-NL" sz="1000" b="0" i="0" u="none" strike="noStrike" kern="1200" cap="none" spc="0" normalizeH="0" baseline="0" noProof="0" dirty="0" err="1">
                <a:ln>
                  <a:noFill/>
                </a:ln>
                <a:solidFill>
                  <a:srgbClr val="004600"/>
                </a:solidFill>
                <a:effectLst/>
                <a:uLnTx/>
                <a:uFillTx/>
                <a:latin typeface="Calibri"/>
                <a:ea typeface="+mn-ea"/>
                <a:cs typeface="+mn-cs"/>
              </a:rPr>
              <a:t>sdistrict</a:t>
            </a:r>
            <a:r>
              <a:rPr kumimoji="0" lang="nl-NL" sz="1000" b="0" i="0" u="none" strike="noStrike" kern="1200" cap="none" spc="0" normalizeH="0" baseline="0" noProof="0" dirty="0">
                <a:ln>
                  <a:noFill/>
                </a:ln>
                <a:solidFill>
                  <a:srgbClr val="004600"/>
                </a:solidFill>
                <a:effectLst/>
                <a:uLnTx/>
                <a:uFillTx/>
                <a:latin typeface="Calibri"/>
                <a:ea typeface="+mn-ea"/>
                <a:cs typeface="+mn-cs"/>
              </a:rPr>
              <a:t>)en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Bestuurlijke grenzen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KRW-waterlichamen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Beschermde gebieden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Etc.</a:t>
            </a:r>
            <a:endParaRPr kumimoji="0" lang="nl-NL" sz="1000" b="1" i="0" u="none" strike="noStrike" kern="1200" cap="none" spc="0" normalizeH="0" baseline="0" noProof="0" dirty="0">
              <a:ln>
                <a:noFill/>
              </a:ln>
              <a:solidFill>
                <a:srgbClr val="004600"/>
              </a:solidFill>
              <a:effectLst/>
              <a:uLnTx/>
              <a:uFillTx/>
              <a:latin typeface="Calibri"/>
              <a:ea typeface="+mn-ea"/>
              <a:cs typeface="+mn-cs"/>
            </a:endParaRPr>
          </a:p>
        </p:txBody>
      </p:sp>
      <p:sp>
        <p:nvSpPr>
          <p:cNvPr id="472" name="Rechthoek 471">
            <a:extLst>
              <a:ext uri="{FF2B5EF4-FFF2-40B4-BE49-F238E27FC236}">
                <a16:creationId xmlns:a16="http://schemas.microsoft.com/office/drawing/2014/main" id="{936B6B06-0D40-BF66-0BCF-5A86CD6CF01C}"/>
              </a:ext>
            </a:extLst>
          </p:cNvPr>
          <p:cNvSpPr/>
          <p:nvPr/>
        </p:nvSpPr>
        <p:spPr>
          <a:xfrm>
            <a:off x="2055800" y="5843501"/>
            <a:ext cx="4014093" cy="993047"/>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Monitoring Waterkwaliteit</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Meetwaarden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Meetpunten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Monitoringprogramma’s</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KRW-doelen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a:t>
            </a:r>
          </a:p>
        </p:txBody>
      </p:sp>
      <p:sp>
        <p:nvSpPr>
          <p:cNvPr id="478" name="Ovaal 477">
            <a:extLst>
              <a:ext uri="{FF2B5EF4-FFF2-40B4-BE49-F238E27FC236}">
                <a16:creationId xmlns:a16="http://schemas.microsoft.com/office/drawing/2014/main" id="{DA31B4CE-A784-4B33-1E62-568F4D62C27C}"/>
              </a:ext>
            </a:extLst>
          </p:cNvPr>
          <p:cNvSpPr/>
          <p:nvPr/>
        </p:nvSpPr>
        <p:spPr>
          <a:xfrm>
            <a:off x="-47766" y="5042155"/>
            <a:ext cx="1754236" cy="33814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srgbClr val="00B050"/>
                </a:solidFill>
                <a:effectLst/>
                <a:uLnTx/>
                <a:uFillTx/>
                <a:latin typeface="Calibri"/>
                <a:ea typeface="+mn-ea"/>
                <a:cs typeface="+mn-cs"/>
              </a:rPr>
              <a:t>DBeaver</a:t>
            </a:r>
            <a:r>
              <a:rPr kumimoji="0" lang="nl-NL" sz="1200" b="0" i="0" u="none" strike="noStrike" kern="1200" cap="none" spc="0" normalizeH="0" baseline="0" noProof="0" dirty="0">
                <a:ln>
                  <a:noFill/>
                </a:ln>
                <a:solidFill>
                  <a:srgbClr val="00B050"/>
                </a:solidFill>
                <a:effectLst/>
                <a:uLnTx/>
                <a:uFillTx/>
                <a:latin typeface="Calibri"/>
                <a:ea typeface="+mn-ea"/>
                <a:cs typeface="+mn-cs"/>
              </a:rPr>
              <a:t> (lokaal)</a:t>
            </a:r>
          </a:p>
        </p:txBody>
      </p:sp>
      <p:sp>
        <p:nvSpPr>
          <p:cNvPr id="485" name="Tekstvak 484">
            <a:extLst>
              <a:ext uri="{FF2B5EF4-FFF2-40B4-BE49-F238E27FC236}">
                <a16:creationId xmlns:a16="http://schemas.microsoft.com/office/drawing/2014/main" id="{2090E180-9457-4D92-95C7-B98088E1E6DF}"/>
              </a:ext>
            </a:extLst>
          </p:cNvPr>
          <p:cNvSpPr txBox="1"/>
          <p:nvPr/>
        </p:nvSpPr>
        <p:spPr>
          <a:xfrm>
            <a:off x="1404849" y="3652704"/>
            <a:ext cx="67806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err="1">
                <a:ln>
                  <a:noFill/>
                </a:ln>
                <a:solidFill>
                  <a:srgbClr val="00B050"/>
                </a:solidFill>
                <a:effectLst/>
                <a:uLnTx/>
                <a:uFillTx/>
                <a:latin typeface="Calibri"/>
                <a:ea typeface="+mn-ea"/>
                <a:cs typeface="+mn-cs"/>
              </a:rPr>
              <a:t>DBeaver</a:t>
            </a:r>
            <a:endParaRPr kumimoji="0" lang="nl-NL" sz="1050" b="0" i="0" u="none" strike="noStrike" kern="1200" cap="none" spc="0" normalizeH="0" baseline="0" noProof="0" dirty="0">
              <a:ln>
                <a:noFill/>
              </a:ln>
              <a:solidFill>
                <a:srgbClr val="00B050"/>
              </a:solidFill>
              <a:effectLst/>
              <a:uLnTx/>
              <a:uFillTx/>
              <a:latin typeface="Calibri"/>
              <a:ea typeface="+mn-ea"/>
              <a:cs typeface="+mn-cs"/>
            </a:endParaRPr>
          </a:p>
        </p:txBody>
      </p:sp>
      <p:sp>
        <p:nvSpPr>
          <p:cNvPr id="486" name="PIJL-OMHOOG 169">
            <a:extLst>
              <a:ext uri="{FF2B5EF4-FFF2-40B4-BE49-F238E27FC236}">
                <a16:creationId xmlns:a16="http://schemas.microsoft.com/office/drawing/2014/main" id="{9E4926DC-30A2-5971-2399-D9AF8ADBF291}"/>
              </a:ext>
            </a:extLst>
          </p:cNvPr>
          <p:cNvSpPr/>
          <p:nvPr/>
        </p:nvSpPr>
        <p:spPr>
          <a:xfrm flipH="1">
            <a:off x="2916535" y="1486675"/>
            <a:ext cx="186300" cy="16352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cxnSp>
        <p:nvCxnSpPr>
          <p:cNvPr id="491" name="Gebogen verbindingslijn 154">
            <a:extLst>
              <a:ext uri="{FF2B5EF4-FFF2-40B4-BE49-F238E27FC236}">
                <a16:creationId xmlns:a16="http://schemas.microsoft.com/office/drawing/2014/main" id="{53061F2C-C57E-E76F-B25F-9049A2E4ED7D}"/>
              </a:ext>
            </a:extLst>
          </p:cNvPr>
          <p:cNvCxnSpPr>
            <a:cxnSpLocks/>
            <a:endCxn id="54" idx="2"/>
          </p:cNvCxnSpPr>
          <p:nvPr/>
        </p:nvCxnSpPr>
        <p:spPr>
          <a:xfrm flipV="1">
            <a:off x="4083859" y="873850"/>
            <a:ext cx="5276385" cy="2318205"/>
          </a:xfrm>
          <a:prstGeom prst="bentConnector2">
            <a:avLst/>
          </a:prstGeom>
          <a:ln>
            <a:tailEnd type="arrow" w="lg" len="med"/>
          </a:ln>
        </p:spPr>
        <p:style>
          <a:lnRef idx="1">
            <a:schemeClr val="accent6"/>
          </a:lnRef>
          <a:fillRef idx="0">
            <a:schemeClr val="accent6"/>
          </a:fillRef>
          <a:effectRef idx="0">
            <a:schemeClr val="accent6"/>
          </a:effectRef>
          <a:fontRef idx="minor">
            <a:schemeClr val="tx1"/>
          </a:fontRef>
        </p:style>
      </p:cxnSp>
      <p:sp>
        <p:nvSpPr>
          <p:cNvPr id="64" name="Rechthoek 63">
            <a:extLst>
              <a:ext uri="{FF2B5EF4-FFF2-40B4-BE49-F238E27FC236}">
                <a16:creationId xmlns:a16="http://schemas.microsoft.com/office/drawing/2014/main" id="{4DDD8D87-A218-F456-0D21-7ED4E90DA4C7}"/>
              </a:ext>
            </a:extLst>
          </p:cNvPr>
          <p:cNvSpPr/>
          <p:nvPr/>
        </p:nvSpPr>
        <p:spPr>
          <a:xfrm>
            <a:off x="6884534" y="5119318"/>
            <a:ext cx="2925226" cy="676481"/>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007E"/>
                </a:solidFill>
                <a:effectLst/>
                <a:uLnTx/>
                <a:uFillTx/>
                <a:latin typeface="Calibri"/>
                <a:ea typeface="+mn-ea"/>
                <a:cs typeface="+mn-cs"/>
              </a:rPr>
              <a:t>Landelijke en sectorale knooppunten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100" b="1" i="0" u="none" strike="noStrike" kern="1200" cap="none" spc="0" normalizeH="0" baseline="0" noProof="0" dirty="0">
              <a:ln>
                <a:noFill/>
              </a:ln>
              <a:solidFill>
                <a:srgbClr val="00007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0" i="1" u="none" strike="noStrike" kern="1200" cap="none" spc="0" normalizeH="0" baseline="0" noProof="0" dirty="0">
                <a:ln>
                  <a:noFill/>
                </a:ln>
                <a:solidFill>
                  <a:srgbClr val="00007E"/>
                </a:solidFill>
                <a:effectLst/>
                <a:uLnTx/>
                <a:uFillTx/>
                <a:latin typeface="Calibri"/>
                <a:ea typeface="+mn-ea"/>
                <a:cs typeface="+mn-cs"/>
              </a:rPr>
              <a:t>Gegevensdiensten bronhouders: BMW / GKW</a:t>
            </a:r>
            <a:br>
              <a:rPr kumimoji="0" lang="nl-NL" sz="1100" b="0" i="1" u="none" strike="noStrike" kern="1200" cap="none" spc="0" normalizeH="0" baseline="0" noProof="0" dirty="0">
                <a:ln>
                  <a:noFill/>
                </a:ln>
                <a:solidFill>
                  <a:srgbClr val="00007E"/>
                </a:solidFill>
                <a:effectLst/>
                <a:uLnTx/>
                <a:uFillTx/>
                <a:latin typeface="Calibri"/>
                <a:ea typeface="+mn-ea"/>
                <a:cs typeface="+mn-cs"/>
              </a:rPr>
            </a:br>
            <a:r>
              <a:rPr kumimoji="0" lang="nl-NL" sz="1100" b="0" i="1" u="none" strike="noStrike" kern="1200" cap="none" spc="0" normalizeH="0" baseline="0" noProof="0" dirty="0">
                <a:ln>
                  <a:noFill/>
                </a:ln>
                <a:solidFill>
                  <a:srgbClr val="00007E"/>
                </a:solidFill>
                <a:effectLst/>
                <a:uLnTx/>
                <a:uFillTx/>
                <a:latin typeface="Calibri"/>
                <a:ea typeface="+mn-ea"/>
                <a:cs typeface="+mn-cs"/>
              </a:rPr>
              <a:t> (API strategie | Open standaarden)</a:t>
            </a: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sp>
        <p:nvSpPr>
          <p:cNvPr id="66" name="Rechthoek 65">
            <a:extLst>
              <a:ext uri="{FF2B5EF4-FFF2-40B4-BE49-F238E27FC236}">
                <a16:creationId xmlns:a16="http://schemas.microsoft.com/office/drawing/2014/main" id="{92193663-A0BD-30BA-7789-BCA1180C68E8}"/>
              </a:ext>
            </a:extLst>
          </p:cNvPr>
          <p:cNvSpPr/>
          <p:nvPr/>
        </p:nvSpPr>
        <p:spPr>
          <a:xfrm>
            <a:off x="3676740" y="5109195"/>
            <a:ext cx="2387798" cy="686604"/>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FF0000"/>
                </a:solidFill>
                <a:effectLst/>
                <a:uLnTx/>
                <a:uFillTx/>
                <a:latin typeface="Calibri"/>
                <a:ea typeface="+mn-ea"/>
                <a:cs typeface="+mn-cs"/>
              </a:rPr>
              <a:t>2023: </a:t>
            </a:r>
            <a:r>
              <a:rPr kumimoji="0" lang="nl-NL" sz="1100" b="1" i="0" u="none" strike="noStrike" kern="1200" cap="none" spc="0" normalizeH="0" baseline="0" noProof="0" dirty="0" err="1">
                <a:ln>
                  <a:noFill/>
                </a:ln>
                <a:solidFill>
                  <a:srgbClr val="00007E"/>
                </a:solidFill>
                <a:effectLst/>
                <a:uLnTx/>
                <a:uFillTx/>
                <a:latin typeface="Calibri"/>
                <a:ea typeface="+mn-ea"/>
                <a:cs typeface="+mn-cs"/>
              </a:rPr>
              <a:t>Waterkwaliteits</a:t>
            </a:r>
            <a:r>
              <a:rPr kumimoji="0" lang="nl-NL" sz="1100" b="1" i="0" u="none" strike="noStrike" kern="1200" cap="none" spc="0" normalizeH="0" baseline="0" noProof="0" dirty="0">
                <a:ln>
                  <a:noFill/>
                </a:ln>
                <a:solidFill>
                  <a:srgbClr val="00007E"/>
                </a:solidFill>
                <a:effectLst/>
                <a:uLnTx/>
                <a:uFillTx/>
                <a:latin typeface="Calibri"/>
                <a:ea typeface="+mn-ea"/>
                <a:cs typeface="+mn-cs"/>
              </a:rPr>
              <a:t> API</a:t>
            </a:r>
            <a:br>
              <a:rPr kumimoji="0" lang="nl-NL" sz="1100" b="1" i="0" u="none" strike="noStrike" kern="1200" cap="none" spc="0" normalizeH="0" baseline="0" noProof="0" dirty="0">
                <a:ln>
                  <a:noFill/>
                </a:ln>
                <a:solidFill>
                  <a:srgbClr val="00007E"/>
                </a:solidFill>
                <a:effectLst/>
                <a:uLnTx/>
                <a:uFillTx/>
                <a:latin typeface="Calibri"/>
                <a:ea typeface="+mn-ea"/>
                <a:cs typeface="+mn-cs"/>
              </a:rPr>
            </a:br>
            <a:endParaRPr kumimoji="0" lang="nl-NL" sz="1100" b="1" i="0" u="none" strike="noStrike" kern="1200" cap="none" spc="0" normalizeH="0" baseline="0" noProof="0" dirty="0">
              <a:ln>
                <a:noFill/>
              </a:ln>
              <a:solidFill>
                <a:srgbClr val="00007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100" b="1" i="1" u="none" strike="noStrike" kern="1200" cap="none" spc="0" normalizeH="0" baseline="0" noProof="0" dirty="0">
              <a:ln>
                <a:noFill/>
              </a:ln>
              <a:solidFill>
                <a:srgbClr val="00007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pic>
        <p:nvPicPr>
          <p:cNvPr id="69" name="Picture 56">
            <a:extLst>
              <a:ext uri="{FF2B5EF4-FFF2-40B4-BE49-F238E27FC236}">
                <a16:creationId xmlns:a16="http://schemas.microsoft.com/office/drawing/2014/main" id="{6F3E149B-842E-3491-3909-E3110B7C46F8}"/>
              </a:ext>
            </a:extLst>
          </p:cNvPr>
          <p:cNvPicPr>
            <a:picLocks noChangeAspect="1"/>
          </p:cNvPicPr>
          <p:nvPr/>
        </p:nvPicPr>
        <p:blipFill rotWithShape="1">
          <a:blip r:embed="rId5"/>
          <a:srcRect l="-548" t="46" r="75209" b="42566"/>
          <a:stretch/>
        </p:blipFill>
        <p:spPr>
          <a:xfrm>
            <a:off x="4227773" y="5275232"/>
            <a:ext cx="436233" cy="442357"/>
          </a:xfrm>
          <a:prstGeom prst="rect">
            <a:avLst/>
          </a:prstGeom>
        </p:spPr>
      </p:pic>
      <p:pic>
        <p:nvPicPr>
          <p:cNvPr id="70" name="Picture 2" descr="afbeelding">
            <a:extLst>
              <a:ext uri="{FF2B5EF4-FFF2-40B4-BE49-F238E27FC236}">
                <a16:creationId xmlns:a16="http://schemas.microsoft.com/office/drawing/2014/main" id="{F3559AD6-0409-CB17-E38E-93B143EF4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065" y="5429122"/>
            <a:ext cx="817945" cy="255539"/>
          </a:xfrm>
          <a:prstGeom prst="rect">
            <a:avLst/>
          </a:prstGeom>
          <a:noFill/>
          <a:extLst>
            <a:ext uri="{909E8E84-426E-40DD-AFC4-6F175D3DCCD1}">
              <a14:hiddenFill xmlns:a14="http://schemas.microsoft.com/office/drawing/2010/main">
                <a:solidFill>
                  <a:srgbClr val="FFFFFF"/>
                </a:solidFill>
              </a14:hiddenFill>
            </a:ext>
          </a:extLst>
        </p:spPr>
      </p:pic>
      <p:sp>
        <p:nvSpPr>
          <p:cNvPr id="79" name="Stroomdiagram: Magnetische schijf 78">
            <a:extLst>
              <a:ext uri="{FF2B5EF4-FFF2-40B4-BE49-F238E27FC236}">
                <a16:creationId xmlns:a16="http://schemas.microsoft.com/office/drawing/2014/main" id="{671F3C5A-E842-8C18-536F-78290F03F270}"/>
              </a:ext>
            </a:extLst>
          </p:cNvPr>
          <p:cNvSpPr/>
          <p:nvPr/>
        </p:nvSpPr>
        <p:spPr>
          <a:xfrm>
            <a:off x="3116987" y="3192055"/>
            <a:ext cx="865875" cy="349754"/>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Validatieregels</a:t>
            </a: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562" name="Rechthoek 561">
            <a:extLst>
              <a:ext uri="{FF2B5EF4-FFF2-40B4-BE49-F238E27FC236}">
                <a16:creationId xmlns:a16="http://schemas.microsoft.com/office/drawing/2014/main" id="{6C30B225-1035-BEFE-D3D3-25517752EC36}"/>
              </a:ext>
            </a:extLst>
          </p:cNvPr>
          <p:cNvSpPr/>
          <p:nvPr/>
        </p:nvSpPr>
        <p:spPr>
          <a:xfrm>
            <a:off x="4904674" y="289601"/>
            <a:ext cx="1975787" cy="526498"/>
          </a:xfrm>
          <a:prstGeom prst="rect">
            <a:avLst/>
          </a:prstGeom>
          <a:solidFill>
            <a:srgbClr val="9BFFFF">
              <a:alpha val="70000"/>
            </a:srgbClr>
          </a:solidFill>
          <a:ln w="9525">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005654"/>
                </a:solidFill>
                <a:effectLst/>
                <a:uLnTx/>
                <a:uFillTx/>
                <a:latin typeface="Calibri"/>
                <a:ea typeface="+mn-ea"/>
                <a:cs typeface="+mn-cs"/>
              </a:rPr>
              <a:t>Besloten</a:t>
            </a:r>
            <a:br>
              <a:rPr kumimoji="0" lang="nl-NL" sz="1100" b="0" i="0" u="none" strike="noStrike" kern="1200" cap="none" spc="0" normalizeH="0" baseline="0" noProof="0" dirty="0">
                <a:ln>
                  <a:noFill/>
                </a:ln>
                <a:solidFill>
                  <a:srgbClr val="005654"/>
                </a:solidFill>
                <a:effectLst/>
                <a:uLnTx/>
                <a:uFillTx/>
                <a:latin typeface="Calibri"/>
                <a:ea typeface="+mn-ea"/>
                <a:cs typeface="+mn-cs"/>
              </a:rPr>
            </a:br>
            <a:r>
              <a:rPr kumimoji="0" lang="nl-NL" sz="1100" b="0" i="0" u="none" strike="noStrike" kern="1200" cap="none" spc="0" normalizeH="0" baseline="0" noProof="0" dirty="0">
                <a:ln>
                  <a:noFill/>
                </a:ln>
                <a:solidFill>
                  <a:srgbClr val="005654"/>
                </a:solidFill>
                <a:effectLst/>
                <a:uLnTx/>
                <a:uFillTx/>
                <a:latin typeface="Calibri"/>
                <a:ea typeface="+mn-ea"/>
                <a:cs typeface="+mn-cs"/>
              </a:rPr>
              <a:t>deel</a:t>
            </a:r>
          </a:p>
        </p:txBody>
      </p:sp>
      <p:grpSp>
        <p:nvGrpSpPr>
          <p:cNvPr id="568" name="Groep 567">
            <a:extLst>
              <a:ext uri="{FF2B5EF4-FFF2-40B4-BE49-F238E27FC236}">
                <a16:creationId xmlns:a16="http://schemas.microsoft.com/office/drawing/2014/main" id="{41C99BF6-3639-111F-71B2-C5D86667C42C}"/>
              </a:ext>
            </a:extLst>
          </p:cNvPr>
          <p:cNvGrpSpPr/>
          <p:nvPr/>
        </p:nvGrpSpPr>
        <p:grpSpPr>
          <a:xfrm>
            <a:off x="5080523" y="323234"/>
            <a:ext cx="493399" cy="470178"/>
            <a:chOff x="13519222" y="711666"/>
            <a:chExt cx="1036138" cy="987374"/>
          </a:xfrm>
        </p:grpSpPr>
        <p:sp>
          <p:nvSpPr>
            <p:cNvPr id="569" name="Stroomdiagram: Document 568">
              <a:extLst>
                <a:ext uri="{FF2B5EF4-FFF2-40B4-BE49-F238E27FC236}">
                  <a16:creationId xmlns:a16="http://schemas.microsoft.com/office/drawing/2014/main" id="{798816C4-5E5C-118C-001C-1328BD81DFA4}"/>
                </a:ext>
              </a:extLst>
            </p:cNvPr>
            <p:cNvSpPr/>
            <p:nvPr/>
          </p:nvSpPr>
          <p:spPr>
            <a:xfrm>
              <a:off x="13675268" y="98341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rPr>
                <a:t>      </a:t>
              </a:r>
              <a:r>
                <a:rPr kumimoji="0" lang="nl-NL" sz="600" b="0" i="0" u="none" strike="noStrike" kern="1200" cap="none" spc="0" normalizeH="0" baseline="0" noProof="0" dirty="0">
                  <a:ln>
                    <a:noFill/>
                  </a:ln>
                  <a:solidFill>
                    <a:srgbClr val="FF0000"/>
                  </a:solidFill>
                  <a:effectLst/>
                  <a:uLnTx/>
                  <a:uFillTx/>
                  <a:latin typeface="Calibri"/>
                  <a:ea typeface="+mn-ea"/>
                  <a:cs typeface="+mn-cs"/>
                </a:rPr>
                <a:t>GWL</a:t>
              </a:r>
            </a:p>
          </p:txBody>
        </p:sp>
        <p:sp>
          <p:nvSpPr>
            <p:cNvPr id="570" name="Stroomdiagram: Document 569">
              <a:extLst>
                <a:ext uri="{FF2B5EF4-FFF2-40B4-BE49-F238E27FC236}">
                  <a16:creationId xmlns:a16="http://schemas.microsoft.com/office/drawing/2014/main" id="{40573551-DEA5-A62B-FB65-FA5DD74D11C6}"/>
                </a:ext>
              </a:extLst>
            </p:cNvPr>
            <p:cNvSpPr/>
            <p:nvPr/>
          </p:nvSpPr>
          <p:spPr>
            <a:xfrm>
              <a:off x="13519222" y="71166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0000"/>
                  </a:solidFill>
                  <a:effectLst/>
                  <a:uLnTx/>
                  <a:uFillTx/>
                  <a:latin typeface="Calibri"/>
                  <a:ea typeface="+mn-ea"/>
                  <a:cs typeface="+mn-cs"/>
                </a:rPr>
                <a:t>KRW-</a:t>
              </a:r>
              <a:r>
                <a:rPr kumimoji="0" lang="nl-NL" sz="600" b="0" i="0" u="none" strike="noStrike" kern="1200" cap="none" spc="0" normalizeH="0" baseline="0" noProof="0" dirty="0" err="1">
                  <a:ln>
                    <a:noFill/>
                  </a:ln>
                  <a:solidFill>
                    <a:srgbClr val="FF0000"/>
                  </a:solidFill>
                  <a:effectLst/>
                  <a:uLnTx/>
                  <a:uFillTx/>
                  <a:latin typeface="Calibri"/>
                  <a:ea typeface="+mn-ea"/>
                  <a:cs typeface="+mn-cs"/>
                </a:rPr>
                <a:t>factsheets</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OWL</a:t>
              </a:r>
            </a:p>
          </p:txBody>
        </p:sp>
      </p:grpSp>
      <p:grpSp>
        <p:nvGrpSpPr>
          <p:cNvPr id="572" name="Groep 571">
            <a:extLst>
              <a:ext uri="{FF2B5EF4-FFF2-40B4-BE49-F238E27FC236}">
                <a16:creationId xmlns:a16="http://schemas.microsoft.com/office/drawing/2014/main" id="{FA460BA7-EB16-F319-645E-352B641D9C69}"/>
              </a:ext>
            </a:extLst>
          </p:cNvPr>
          <p:cNvGrpSpPr/>
          <p:nvPr/>
        </p:nvGrpSpPr>
        <p:grpSpPr>
          <a:xfrm>
            <a:off x="3676740" y="120576"/>
            <a:ext cx="493399" cy="470178"/>
            <a:chOff x="12168212" y="696322"/>
            <a:chExt cx="1036138" cy="987374"/>
          </a:xfrm>
        </p:grpSpPr>
        <p:sp>
          <p:nvSpPr>
            <p:cNvPr id="574" name="Stroomdiagram: Document 573">
              <a:extLst>
                <a:ext uri="{FF2B5EF4-FFF2-40B4-BE49-F238E27FC236}">
                  <a16:creationId xmlns:a16="http://schemas.microsoft.com/office/drawing/2014/main" id="{3882859D-3B5D-C54C-0ADD-1DC6CA00F83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75" name="Stroomdiagram: Document 574">
              <a:extLst>
                <a:ext uri="{FF2B5EF4-FFF2-40B4-BE49-F238E27FC236}">
                  <a16:creationId xmlns:a16="http://schemas.microsoft.com/office/drawing/2014/main" id="{EA0A44A0-9F93-FD77-2970-39FDD9FA6628}"/>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29" name="Stroomdiagram: Document 128">
              <a:extLst>
                <a:ext uri="{FF2B5EF4-FFF2-40B4-BE49-F238E27FC236}">
                  <a16:creationId xmlns:a16="http://schemas.microsoft.com/office/drawing/2014/main" id="{01A7DDEA-0239-51D1-69EA-E079A1A0EA48}"/>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prstClr val="black"/>
                  </a:solidFill>
                  <a:effectLst/>
                  <a:uLnTx/>
                  <a:uFillTx/>
                  <a:latin typeface="Calibri"/>
                  <a:ea typeface="+mn-ea"/>
                  <a:cs typeface="+mn-cs"/>
                </a:rPr>
                <a:t>Kaarten</a:t>
              </a:r>
            </a:p>
          </p:txBody>
        </p:sp>
      </p:grpSp>
      <p:grpSp>
        <p:nvGrpSpPr>
          <p:cNvPr id="132" name="Groep 131">
            <a:extLst>
              <a:ext uri="{FF2B5EF4-FFF2-40B4-BE49-F238E27FC236}">
                <a16:creationId xmlns:a16="http://schemas.microsoft.com/office/drawing/2014/main" id="{208798FB-1A82-F1BB-097E-60ABD4B0929B}"/>
              </a:ext>
            </a:extLst>
          </p:cNvPr>
          <p:cNvGrpSpPr/>
          <p:nvPr/>
        </p:nvGrpSpPr>
        <p:grpSpPr>
          <a:xfrm>
            <a:off x="4224803" y="122897"/>
            <a:ext cx="493399" cy="470178"/>
            <a:chOff x="12361797" y="730184"/>
            <a:chExt cx="1036138" cy="987374"/>
          </a:xfrm>
        </p:grpSpPr>
        <p:sp>
          <p:nvSpPr>
            <p:cNvPr id="166" name="Stroomdiagram: Document 165">
              <a:extLst>
                <a:ext uri="{FF2B5EF4-FFF2-40B4-BE49-F238E27FC236}">
                  <a16:creationId xmlns:a16="http://schemas.microsoft.com/office/drawing/2014/main" id="{8AF26BD3-E517-4C19-60C7-3433C7671B7C}"/>
                </a:ext>
              </a:extLst>
            </p:cNvPr>
            <p:cNvSpPr/>
            <p:nvPr/>
          </p:nvSpPr>
          <p:spPr>
            <a:xfrm>
              <a:off x="12517843" y="1001930"/>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68" name="Stroomdiagram: Document 167">
              <a:extLst>
                <a:ext uri="{FF2B5EF4-FFF2-40B4-BE49-F238E27FC236}">
                  <a16:creationId xmlns:a16="http://schemas.microsoft.com/office/drawing/2014/main" id="{4B71E85A-55BA-3148-600C-CD121AD4276A}"/>
                </a:ext>
              </a:extLst>
            </p:cNvPr>
            <p:cNvSpPr/>
            <p:nvPr/>
          </p:nvSpPr>
          <p:spPr>
            <a:xfrm>
              <a:off x="12438078" y="858844"/>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7" name="Stroomdiagram: Document 176">
              <a:extLst>
                <a:ext uri="{FF2B5EF4-FFF2-40B4-BE49-F238E27FC236}">
                  <a16:creationId xmlns:a16="http://schemas.microsoft.com/office/drawing/2014/main" id="{9CAAB906-87D9-D332-0FAF-2F9C45045D09}"/>
                </a:ext>
              </a:extLst>
            </p:cNvPr>
            <p:cNvSpPr/>
            <p:nvPr/>
          </p:nvSpPr>
          <p:spPr>
            <a:xfrm>
              <a:off x="12361797" y="730184"/>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Achtergrond</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documenten</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SGBP</a:t>
              </a:r>
            </a:p>
          </p:txBody>
        </p:sp>
      </p:grpSp>
      <p:grpSp>
        <p:nvGrpSpPr>
          <p:cNvPr id="178" name="Groep 177">
            <a:extLst>
              <a:ext uri="{FF2B5EF4-FFF2-40B4-BE49-F238E27FC236}">
                <a16:creationId xmlns:a16="http://schemas.microsoft.com/office/drawing/2014/main" id="{303A8856-E61B-7348-B3B9-8E9AD71A0777}"/>
              </a:ext>
            </a:extLst>
          </p:cNvPr>
          <p:cNvGrpSpPr/>
          <p:nvPr/>
        </p:nvGrpSpPr>
        <p:grpSpPr>
          <a:xfrm>
            <a:off x="3144833" y="117718"/>
            <a:ext cx="493399" cy="470178"/>
            <a:chOff x="13519222" y="711666"/>
            <a:chExt cx="1036138" cy="987374"/>
          </a:xfrm>
        </p:grpSpPr>
        <p:sp>
          <p:nvSpPr>
            <p:cNvPr id="179" name="Stroomdiagram: Document 178">
              <a:extLst>
                <a:ext uri="{FF2B5EF4-FFF2-40B4-BE49-F238E27FC236}">
                  <a16:creationId xmlns:a16="http://schemas.microsoft.com/office/drawing/2014/main" id="{D02A7301-5BC3-F609-C6F0-E526B4D8B748}"/>
                </a:ext>
              </a:extLst>
            </p:cNvPr>
            <p:cNvSpPr/>
            <p:nvPr/>
          </p:nvSpPr>
          <p:spPr>
            <a:xfrm>
              <a:off x="13675268" y="98341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GWL</a:t>
              </a:r>
            </a:p>
          </p:txBody>
        </p:sp>
        <p:sp>
          <p:nvSpPr>
            <p:cNvPr id="181" name="Stroomdiagram: Document 180">
              <a:extLst>
                <a:ext uri="{FF2B5EF4-FFF2-40B4-BE49-F238E27FC236}">
                  <a16:creationId xmlns:a16="http://schemas.microsoft.com/office/drawing/2014/main" id="{ECBCBF4E-3D32-A8EA-C7D1-A0FC52CCC52B}"/>
                </a:ext>
              </a:extLst>
            </p:cNvPr>
            <p:cNvSpPr/>
            <p:nvPr/>
          </p:nvSpPr>
          <p:spPr>
            <a:xfrm>
              <a:off x="13519222" y="71166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prstClr val="black"/>
                  </a:solidFill>
                  <a:effectLst/>
                  <a:uLnTx/>
                  <a:uFillTx/>
                  <a:latin typeface="Calibri"/>
                  <a:ea typeface="+mn-ea"/>
                  <a:cs typeface="+mn-cs"/>
                </a:rPr>
                <a:t>KRW-</a:t>
              </a:r>
              <a:r>
                <a:rPr kumimoji="0" lang="nl-NL" sz="600" b="0" i="0" u="none" strike="noStrike" kern="1200" cap="none" spc="0" normalizeH="0" baseline="0" noProof="0" dirty="0" err="1">
                  <a:ln>
                    <a:noFill/>
                  </a:ln>
                  <a:solidFill>
                    <a:prstClr val="black"/>
                  </a:solidFill>
                  <a:effectLst/>
                  <a:uLnTx/>
                  <a:uFillTx/>
                  <a:latin typeface="Calibri"/>
                  <a:ea typeface="+mn-ea"/>
                  <a:cs typeface="+mn-cs"/>
                </a:rPr>
                <a:t>factsheets</a:t>
              </a: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OWL</a:t>
              </a:r>
            </a:p>
          </p:txBody>
        </p:sp>
      </p:grpSp>
      <p:grpSp>
        <p:nvGrpSpPr>
          <p:cNvPr id="182" name="Groep 181">
            <a:extLst>
              <a:ext uri="{FF2B5EF4-FFF2-40B4-BE49-F238E27FC236}">
                <a16:creationId xmlns:a16="http://schemas.microsoft.com/office/drawing/2014/main" id="{B51AF717-49B7-1A94-1DD9-2AE4E4AA2614}"/>
              </a:ext>
            </a:extLst>
          </p:cNvPr>
          <p:cNvGrpSpPr/>
          <p:nvPr/>
        </p:nvGrpSpPr>
        <p:grpSpPr>
          <a:xfrm>
            <a:off x="2552086" y="117718"/>
            <a:ext cx="493399" cy="470178"/>
            <a:chOff x="12168212" y="696322"/>
            <a:chExt cx="1036138" cy="987374"/>
          </a:xfrm>
        </p:grpSpPr>
        <p:sp>
          <p:nvSpPr>
            <p:cNvPr id="183" name="Stroomdiagram: Document 182">
              <a:extLst>
                <a:ext uri="{FF2B5EF4-FFF2-40B4-BE49-F238E27FC236}">
                  <a16:creationId xmlns:a16="http://schemas.microsoft.com/office/drawing/2014/main" id="{04FE1D48-EE00-8ADE-5174-69D79EDB45C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4" name="Stroomdiagram: Document 183">
              <a:extLst>
                <a:ext uri="{FF2B5EF4-FFF2-40B4-BE49-F238E27FC236}">
                  <a16:creationId xmlns:a16="http://schemas.microsoft.com/office/drawing/2014/main" id="{7E328A20-1BD8-8602-4AF1-BB4288A8ADCB}"/>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5" name="Stroomdiagram: Document 184">
              <a:extLst>
                <a:ext uri="{FF2B5EF4-FFF2-40B4-BE49-F238E27FC236}">
                  <a16:creationId xmlns:a16="http://schemas.microsoft.com/office/drawing/2014/main" id="{4D28904E-0DCC-8E36-BC00-A23FB870EDBD}"/>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Bron-</a:t>
              </a:r>
              <a:br>
                <a:rPr kumimoji="0" lang="nl-NL" sz="600" b="0" i="0" u="none" strike="noStrike" kern="1200" cap="none" spc="0" normalizeH="0" baseline="0" noProof="0" dirty="0">
                  <a:ln>
                    <a:noFill/>
                  </a:ln>
                  <a:solidFill>
                    <a:srgbClr val="00B050"/>
                  </a:solidFill>
                  <a:effectLst/>
                  <a:uLnTx/>
                  <a:uFillTx/>
                  <a:latin typeface="Calibri"/>
                  <a:ea typeface="+mn-ea"/>
                  <a:cs typeface="+mn-cs"/>
                </a:rPr>
              </a:br>
              <a:r>
                <a:rPr kumimoji="0" lang="nl-NL" sz="600" b="0" i="0" u="none" strike="noStrike" kern="1200" cap="none" spc="0" normalizeH="0" baseline="0" noProof="0" dirty="0">
                  <a:ln>
                    <a:noFill/>
                  </a:ln>
                  <a:solidFill>
                    <a:srgbClr val="00B050"/>
                  </a:solidFill>
                  <a:effectLst/>
                  <a:uLnTx/>
                  <a:uFillTx/>
                  <a:latin typeface="Calibri"/>
                  <a:ea typeface="+mn-ea"/>
                  <a:cs typeface="+mn-cs"/>
                </a:rPr>
                <a:t>bestanden KRW</a:t>
              </a:r>
            </a:p>
          </p:txBody>
        </p:sp>
      </p:grpSp>
      <p:grpSp>
        <p:nvGrpSpPr>
          <p:cNvPr id="186" name="Groep 185">
            <a:extLst>
              <a:ext uri="{FF2B5EF4-FFF2-40B4-BE49-F238E27FC236}">
                <a16:creationId xmlns:a16="http://schemas.microsoft.com/office/drawing/2014/main" id="{1F61215B-940C-6478-838E-0FA474A298B0}"/>
              </a:ext>
            </a:extLst>
          </p:cNvPr>
          <p:cNvGrpSpPr/>
          <p:nvPr/>
        </p:nvGrpSpPr>
        <p:grpSpPr>
          <a:xfrm>
            <a:off x="1900359" y="117718"/>
            <a:ext cx="493399" cy="470178"/>
            <a:chOff x="12168212" y="696322"/>
            <a:chExt cx="1036138" cy="987374"/>
          </a:xfrm>
        </p:grpSpPr>
        <p:sp>
          <p:nvSpPr>
            <p:cNvPr id="187" name="Stroomdiagram: Document 186">
              <a:extLst>
                <a:ext uri="{FF2B5EF4-FFF2-40B4-BE49-F238E27FC236}">
                  <a16:creationId xmlns:a16="http://schemas.microsoft.com/office/drawing/2014/main" id="{F8A6FD51-4D3E-7A54-FD64-90E91671F476}"/>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8" name="Stroomdiagram: Document 187">
              <a:extLst>
                <a:ext uri="{FF2B5EF4-FFF2-40B4-BE49-F238E27FC236}">
                  <a16:creationId xmlns:a16="http://schemas.microsoft.com/office/drawing/2014/main" id="{842AE763-85D7-92FD-8F18-FD3A92B61AB7}"/>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9" name="Stroomdiagram: Document 188">
              <a:extLst>
                <a:ext uri="{FF2B5EF4-FFF2-40B4-BE49-F238E27FC236}">
                  <a16:creationId xmlns:a16="http://schemas.microsoft.com/office/drawing/2014/main" id="{D0DDE4D3-B4F4-3742-EB20-71E92C173CC6}"/>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Water-kwaliteit-gegevens</a:t>
              </a:r>
            </a:p>
          </p:txBody>
        </p:sp>
      </p:grpSp>
      <p:sp>
        <p:nvSpPr>
          <p:cNvPr id="191" name="Stroomdiagram: Document 190">
            <a:extLst>
              <a:ext uri="{FF2B5EF4-FFF2-40B4-BE49-F238E27FC236}">
                <a16:creationId xmlns:a16="http://schemas.microsoft.com/office/drawing/2014/main" id="{85DE1428-C610-6223-5830-1426883EF3C9}"/>
              </a:ext>
            </a:extLst>
          </p:cNvPr>
          <p:cNvSpPr/>
          <p:nvPr/>
        </p:nvSpPr>
        <p:spPr>
          <a:xfrm>
            <a:off x="2123975" y="434459"/>
            <a:ext cx="419091" cy="340775"/>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Archief</a:t>
            </a: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 </a:t>
            </a:r>
            <a:r>
              <a:rPr kumimoji="0" lang="nl-NL" sz="600" b="0" i="0" u="none" strike="noStrike" kern="1200" cap="none" spc="0" normalizeH="0" baseline="0" noProof="0" dirty="0" err="1">
                <a:ln>
                  <a:noFill/>
                </a:ln>
                <a:solidFill>
                  <a:srgbClr val="00B050"/>
                </a:solidFill>
                <a:effectLst/>
                <a:uLnTx/>
                <a:uFillTx/>
                <a:latin typeface="Calibri"/>
                <a:ea typeface="+mn-ea"/>
                <a:cs typeface="+mn-cs"/>
              </a:rPr>
              <a:t>Piscaria</a:t>
            </a:r>
            <a:endParaRPr kumimoji="0" lang="nl-NL" sz="600" b="0" i="0" u="none" strike="noStrike" kern="1200" cap="none" spc="0" normalizeH="0" baseline="0" noProof="0" dirty="0">
              <a:ln>
                <a:noFill/>
              </a:ln>
              <a:solidFill>
                <a:srgbClr val="00B050"/>
              </a:solidFill>
              <a:effectLst/>
              <a:uLnTx/>
              <a:uFillTx/>
              <a:latin typeface="Calibri"/>
              <a:ea typeface="+mn-ea"/>
              <a:cs typeface="+mn-cs"/>
            </a:endParaRP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 </a:t>
            </a:r>
            <a:r>
              <a:rPr kumimoji="0" lang="nl-NL" sz="600" b="0" i="0" u="none" strike="noStrike" kern="1200" cap="none" spc="0" normalizeH="0" baseline="0" noProof="0" dirty="0" err="1">
                <a:ln>
                  <a:noFill/>
                </a:ln>
                <a:solidFill>
                  <a:srgbClr val="00B050"/>
                </a:solidFill>
                <a:effectLst/>
                <a:uLnTx/>
                <a:uFillTx/>
                <a:latin typeface="Calibri"/>
                <a:ea typeface="+mn-ea"/>
                <a:cs typeface="+mn-cs"/>
              </a:rPr>
              <a:t>Limnodata</a:t>
            </a:r>
            <a:endParaRPr kumimoji="0" lang="nl-NL" sz="6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577" name="Groep 576">
            <a:extLst>
              <a:ext uri="{FF2B5EF4-FFF2-40B4-BE49-F238E27FC236}">
                <a16:creationId xmlns:a16="http://schemas.microsoft.com/office/drawing/2014/main" id="{B3731D77-B95C-A99A-5F66-AC0203073069}"/>
              </a:ext>
            </a:extLst>
          </p:cNvPr>
          <p:cNvGrpSpPr/>
          <p:nvPr/>
        </p:nvGrpSpPr>
        <p:grpSpPr>
          <a:xfrm>
            <a:off x="5631616" y="317151"/>
            <a:ext cx="493399" cy="470178"/>
            <a:chOff x="12168212" y="696322"/>
            <a:chExt cx="1036138" cy="987374"/>
          </a:xfrm>
        </p:grpSpPr>
        <p:sp>
          <p:nvSpPr>
            <p:cNvPr id="578" name="Stroomdiagram: Document 577">
              <a:extLst>
                <a:ext uri="{FF2B5EF4-FFF2-40B4-BE49-F238E27FC236}">
                  <a16:creationId xmlns:a16="http://schemas.microsoft.com/office/drawing/2014/main" id="{0900DEC9-2F67-AE8C-D23C-FB4B4EF6B4D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79" name="Stroomdiagram: Document 578">
              <a:extLst>
                <a:ext uri="{FF2B5EF4-FFF2-40B4-BE49-F238E27FC236}">
                  <a16:creationId xmlns:a16="http://schemas.microsoft.com/office/drawing/2014/main" id="{01F81032-929A-2FDB-9A7E-B9EA9B0A6477}"/>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80" name="Stroomdiagram: Document 579">
              <a:extLst>
                <a:ext uri="{FF2B5EF4-FFF2-40B4-BE49-F238E27FC236}">
                  <a16:creationId xmlns:a16="http://schemas.microsoft.com/office/drawing/2014/main" id="{EDE62391-57F0-F274-9C1F-4ADFACF11AF7}"/>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0000"/>
                  </a:solidFill>
                  <a:effectLst/>
                  <a:uLnTx/>
                  <a:uFillTx/>
                  <a:latin typeface="Calibri"/>
                  <a:ea typeface="+mn-ea"/>
                  <a:cs typeface="+mn-cs"/>
                </a:rPr>
                <a:t>Validatie</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Controle-</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rapporten</a:t>
              </a:r>
            </a:p>
          </p:txBody>
        </p:sp>
      </p:grpSp>
      <p:sp>
        <p:nvSpPr>
          <p:cNvPr id="609" name="Rechthoek 608">
            <a:extLst>
              <a:ext uri="{FF2B5EF4-FFF2-40B4-BE49-F238E27FC236}">
                <a16:creationId xmlns:a16="http://schemas.microsoft.com/office/drawing/2014/main" id="{2ACE06D2-8544-AD83-F1FD-21257A26C017}"/>
              </a:ext>
            </a:extLst>
          </p:cNvPr>
          <p:cNvSpPr/>
          <p:nvPr/>
        </p:nvSpPr>
        <p:spPr>
          <a:xfrm>
            <a:off x="601411" y="6378100"/>
            <a:ext cx="1409876" cy="458447"/>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88900" marR="0" lvl="0" indent="-8890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Wet en-regelgeving</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Protocollen/Maatlatten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Waterkwaliteitsnormen</a:t>
            </a:r>
          </a:p>
        </p:txBody>
      </p:sp>
      <p:cxnSp>
        <p:nvCxnSpPr>
          <p:cNvPr id="622" name="Gebogen verbindingslijn 154">
            <a:extLst>
              <a:ext uri="{FF2B5EF4-FFF2-40B4-BE49-F238E27FC236}">
                <a16:creationId xmlns:a16="http://schemas.microsoft.com/office/drawing/2014/main" id="{B6B82C7B-9D94-ABBF-A0C4-CAA9366EA3E4}"/>
              </a:ext>
            </a:extLst>
          </p:cNvPr>
          <p:cNvCxnSpPr>
            <a:cxnSpLocks/>
          </p:cNvCxnSpPr>
          <p:nvPr/>
        </p:nvCxnSpPr>
        <p:spPr>
          <a:xfrm rot="5400000" flipH="1" flipV="1">
            <a:off x="555571" y="4790332"/>
            <a:ext cx="2489977" cy="685561"/>
          </a:xfrm>
          <a:prstGeom prst="bentConnector3">
            <a:avLst>
              <a:gd name="adj1" fmla="val 100017"/>
            </a:avLst>
          </a:prstGeom>
          <a:ln w="28575">
            <a:solidFill>
              <a:srgbClr val="00B050"/>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195" name="Tekstvak 194">
            <a:extLst>
              <a:ext uri="{FF2B5EF4-FFF2-40B4-BE49-F238E27FC236}">
                <a16:creationId xmlns:a16="http://schemas.microsoft.com/office/drawing/2014/main" id="{512CB380-8F1F-2AC4-E56B-26A4379BCB1C}"/>
              </a:ext>
            </a:extLst>
          </p:cNvPr>
          <p:cNvSpPr txBox="1"/>
          <p:nvPr/>
        </p:nvSpPr>
        <p:spPr>
          <a:xfrm>
            <a:off x="6263610" y="5262238"/>
            <a:ext cx="7309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err="1">
                <a:ln>
                  <a:noFill/>
                </a:ln>
                <a:solidFill>
                  <a:prstClr val="white">
                    <a:lumMod val="75000"/>
                  </a:prstClr>
                </a:solidFill>
                <a:effectLst/>
                <a:uLnTx/>
                <a:uFillTx/>
                <a:latin typeface="Calibri"/>
                <a:ea typeface="+mn-ea"/>
                <a:cs typeface="+mn-cs"/>
              </a:rPr>
              <a:t>DBeaver</a:t>
            </a:r>
            <a:endPar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ETL-FME</a:t>
            </a:r>
          </a:p>
        </p:txBody>
      </p:sp>
      <p:pic>
        <p:nvPicPr>
          <p:cNvPr id="197" name="Picture 7">
            <a:extLst>
              <a:ext uri="{FF2B5EF4-FFF2-40B4-BE49-F238E27FC236}">
                <a16:creationId xmlns:a16="http://schemas.microsoft.com/office/drawing/2014/main" id="{67DEE77E-C372-13AB-5E86-11E5F58697B1}"/>
              </a:ext>
            </a:extLst>
          </p:cNvPr>
          <p:cNvPicPr>
            <a:picLocks noChangeAspect="1"/>
          </p:cNvPicPr>
          <p:nvPr/>
        </p:nvPicPr>
        <p:blipFill>
          <a:blip r:embed="rId7"/>
          <a:stretch>
            <a:fillRect/>
          </a:stretch>
        </p:blipFill>
        <p:spPr>
          <a:xfrm>
            <a:off x="9952524" y="170878"/>
            <a:ext cx="1624931" cy="1017357"/>
          </a:xfrm>
          <a:prstGeom prst="rect">
            <a:avLst/>
          </a:prstGeom>
        </p:spPr>
      </p:pic>
      <p:pic>
        <p:nvPicPr>
          <p:cNvPr id="198" name="Afbeelding 197">
            <a:extLst>
              <a:ext uri="{FF2B5EF4-FFF2-40B4-BE49-F238E27FC236}">
                <a16:creationId xmlns:a16="http://schemas.microsoft.com/office/drawing/2014/main" id="{0BEA7ACB-67C9-579A-D99D-B8E4AA605E87}"/>
              </a:ext>
            </a:extLst>
          </p:cNvPr>
          <p:cNvPicPr>
            <a:picLocks noChangeAspect="1"/>
          </p:cNvPicPr>
          <p:nvPr/>
        </p:nvPicPr>
        <p:blipFill>
          <a:blip r:embed="rId8"/>
          <a:stretch>
            <a:fillRect/>
          </a:stretch>
        </p:blipFill>
        <p:spPr>
          <a:xfrm>
            <a:off x="10841094" y="502827"/>
            <a:ext cx="1249790" cy="1093877"/>
          </a:xfrm>
          <a:prstGeom prst="rect">
            <a:avLst/>
          </a:prstGeom>
        </p:spPr>
      </p:pic>
      <p:pic>
        <p:nvPicPr>
          <p:cNvPr id="199" name="Afbeelding 198">
            <a:extLst>
              <a:ext uri="{FF2B5EF4-FFF2-40B4-BE49-F238E27FC236}">
                <a16:creationId xmlns:a16="http://schemas.microsoft.com/office/drawing/2014/main" id="{01992BB3-F491-A50D-D88E-905B6777C533}"/>
              </a:ext>
            </a:extLst>
          </p:cNvPr>
          <p:cNvPicPr>
            <a:picLocks noChangeAspect="1"/>
          </p:cNvPicPr>
          <p:nvPr/>
        </p:nvPicPr>
        <p:blipFill>
          <a:blip r:embed="rId9"/>
          <a:stretch>
            <a:fillRect/>
          </a:stretch>
        </p:blipFill>
        <p:spPr>
          <a:xfrm>
            <a:off x="145431" y="206874"/>
            <a:ext cx="1583003" cy="1064316"/>
          </a:xfrm>
          <a:prstGeom prst="rect">
            <a:avLst/>
          </a:prstGeom>
        </p:spPr>
      </p:pic>
      <p:sp>
        <p:nvSpPr>
          <p:cNvPr id="210" name="Rechthoek 209">
            <a:extLst>
              <a:ext uri="{FF2B5EF4-FFF2-40B4-BE49-F238E27FC236}">
                <a16:creationId xmlns:a16="http://schemas.microsoft.com/office/drawing/2014/main" id="{B14DEECC-3B42-24FD-BEE4-CEEAA4AE3CD5}"/>
              </a:ext>
            </a:extLst>
          </p:cNvPr>
          <p:cNvSpPr/>
          <p:nvPr/>
        </p:nvSpPr>
        <p:spPr>
          <a:xfrm>
            <a:off x="9880055" y="5848410"/>
            <a:ext cx="2216327" cy="983743"/>
          </a:xfrm>
          <a:prstGeom prst="rect">
            <a:avLst/>
          </a:prstGeom>
          <a:solidFill>
            <a:srgbClr val="C1FFC1">
              <a:alpha val="4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Andere data(bronnen)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Primaire Waterkeringen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Droogtegegevens</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Operationeel Waterbeheer (SWM)</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nl-NL" sz="1000" b="1" i="0" u="none" strike="noStrike" kern="1200" cap="none" spc="0" normalizeH="0" baseline="0" noProof="0" dirty="0">
              <a:ln>
                <a:noFill/>
              </a:ln>
              <a:solidFill>
                <a:srgbClr val="004600"/>
              </a:solidFill>
              <a:effectLst/>
              <a:uLnTx/>
              <a:uFillTx/>
              <a:latin typeface="Calibri"/>
              <a:ea typeface="+mn-ea"/>
              <a:cs typeface="+mn-cs"/>
            </a:endParaRPr>
          </a:p>
        </p:txBody>
      </p:sp>
      <p:sp>
        <p:nvSpPr>
          <p:cNvPr id="214" name="Rechthoek 213">
            <a:extLst>
              <a:ext uri="{FF2B5EF4-FFF2-40B4-BE49-F238E27FC236}">
                <a16:creationId xmlns:a16="http://schemas.microsoft.com/office/drawing/2014/main" id="{F7E7BFE3-D370-F010-0031-367D5E7E0A32}"/>
              </a:ext>
            </a:extLst>
          </p:cNvPr>
          <p:cNvSpPr/>
          <p:nvPr/>
        </p:nvSpPr>
        <p:spPr>
          <a:xfrm>
            <a:off x="9880055" y="5119318"/>
            <a:ext cx="2227162" cy="676481"/>
          </a:xfrm>
          <a:prstGeom prst="rect">
            <a:avLst/>
          </a:prstGeom>
          <a:solidFill>
            <a:srgbClr val="D1D1FF">
              <a:alpha val="4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pic>
        <p:nvPicPr>
          <p:cNvPr id="219" name="Afbeelding 1" descr="image001">
            <a:extLst>
              <a:ext uri="{FF2B5EF4-FFF2-40B4-BE49-F238E27FC236}">
                <a16:creationId xmlns:a16="http://schemas.microsoft.com/office/drawing/2014/main" id="{FA31B2AF-9C7A-58FD-6520-DACBF66378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351" y="2286453"/>
            <a:ext cx="1822804" cy="4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Afbeelding 219">
            <a:extLst>
              <a:ext uri="{FF2B5EF4-FFF2-40B4-BE49-F238E27FC236}">
                <a16:creationId xmlns:a16="http://schemas.microsoft.com/office/drawing/2014/main" id="{49A49FF0-7AFA-4E77-E5C6-3EC6782FC28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84" y="2874817"/>
            <a:ext cx="1838013" cy="263979"/>
          </a:xfrm>
          <a:prstGeom prst="rect">
            <a:avLst/>
          </a:prstGeom>
        </p:spPr>
      </p:pic>
      <p:sp>
        <p:nvSpPr>
          <p:cNvPr id="230" name="Rechthoek 229">
            <a:extLst>
              <a:ext uri="{FF2B5EF4-FFF2-40B4-BE49-F238E27FC236}">
                <a16:creationId xmlns:a16="http://schemas.microsoft.com/office/drawing/2014/main" id="{6585251A-708A-B095-2FAC-7153CA96E2C2}"/>
              </a:ext>
            </a:extLst>
          </p:cNvPr>
          <p:cNvSpPr/>
          <p:nvPr/>
        </p:nvSpPr>
        <p:spPr>
          <a:xfrm rot="16200000">
            <a:off x="-143969" y="6152166"/>
            <a:ext cx="979831" cy="336293"/>
          </a:xfrm>
          <a:prstGeom prst="rect">
            <a:avLst/>
          </a:prstGeom>
          <a:solidFill>
            <a:schemeClr val="bg1"/>
          </a:solidFill>
          <a:ln>
            <a:noFill/>
            <a:prstDash val="sysDot"/>
          </a:ln>
        </p:spPr>
        <p:style>
          <a:lnRef idx="2">
            <a:schemeClr val="accent1"/>
          </a:lnRef>
          <a:fillRef idx="1">
            <a:schemeClr val="lt1"/>
          </a:fillRef>
          <a:effectRef idx="0">
            <a:schemeClr val="accent1"/>
          </a:effectRef>
          <a:fontRef idx="minor">
            <a:schemeClr val="dk1"/>
          </a:fontRef>
        </p:style>
        <p:txBody>
          <a:bodyPr lIns="17357" tIns="17357" rIns="17357" bIns="17357" rtlCol="0" anchor="b" anchorCtr="0"/>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prstClr val="black"/>
                </a:solidFill>
                <a:effectLst/>
                <a:uLnTx/>
                <a:uFillTx/>
                <a:latin typeface="Calibri"/>
                <a:ea typeface="+mn-ea"/>
                <a:cs typeface="+mn-cs"/>
              </a:rPr>
              <a:t>Databron</a:t>
            </a:r>
          </a:p>
        </p:txBody>
      </p:sp>
      <p:sp>
        <p:nvSpPr>
          <p:cNvPr id="610" name="Rechthoek 609">
            <a:extLst>
              <a:ext uri="{FF2B5EF4-FFF2-40B4-BE49-F238E27FC236}">
                <a16:creationId xmlns:a16="http://schemas.microsoft.com/office/drawing/2014/main" id="{FEE672F5-F69E-C1ED-7065-A26CFCEC64DA}"/>
              </a:ext>
            </a:extLst>
          </p:cNvPr>
          <p:cNvSpPr/>
          <p:nvPr/>
        </p:nvSpPr>
        <p:spPr>
          <a:xfrm>
            <a:off x="601411" y="5841349"/>
            <a:ext cx="1409876" cy="496543"/>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88900" marR="0" lvl="0" indent="-8890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Standaarden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err="1">
                <a:ln>
                  <a:noFill/>
                </a:ln>
                <a:solidFill>
                  <a:srgbClr val="004600"/>
                </a:solidFill>
                <a:effectLst/>
                <a:uLnTx/>
                <a:uFillTx/>
                <a:latin typeface="Calibri"/>
                <a:ea typeface="+mn-ea"/>
                <a:cs typeface="+mn-cs"/>
              </a:rPr>
              <a:t>Aquo</a:t>
            </a:r>
            <a:r>
              <a:rPr kumimoji="0" lang="nl-NL" sz="1000" b="0" i="0" u="none" strike="noStrike" kern="1200" cap="none" spc="0" normalizeH="0" baseline="0" noProof="0" dirty="0">
                <a:ln>
                  <a:noFill/>
                </a:ln>
                <a:solidFill>
                  <a:srgbClr val="004600"/>
                </a:solidFill>
                <a:effectLst/>
                <a:uLnTx/>
                <a:uFillTx/>
                <a:latin typeface="Calibri"/>
                <a:ea typeface="+mn-ea"/>
                <a:cs typeface="+mn-cs"/>
              </a:rPr>
              <a:t>-domeintabellen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Taxa Waterbeheer NL.</a:t>
            </a:r>
          </a:p>
        </p:txBody>
      </p:sp>
      <p:sp>
        <p:nvSpPr>
          <p:cNvPr id="714" name="PIJL-OMHOOG 169">
            <a:extLst>
              <a:ext uri="{FF2B5EF4-FFF2-40B4-BE49-F238E27FC236}">
                <a16:creationId xmlns:a16="http://schemas.microsoft.com/office/drawing/2014/main" id="{A714EF04-2A02-5A8A-7751-FFD3A46E5B99}"/>
              </a:ext>
            </a:extLst>
          </p:cNvPr>
          <p:cNvSpPr/>
          <p:nvPr/>
        </p:nvSpPr>
        <p:spPr>
          <a:xfrm rot="10800000" flipH="1">
            <a:off x="3142616" y="1527347"/>
            <a:ext cx="186300" cy="16352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sp>
        <p:nvSpPr>
          <p:cNvPr id="455" name="Ovaal 454">
            <a:extLst>
              <a:ext uri="{FF2B5EF4-FFF2-40B4-BE49-F238E27FC236}">
                <a16:creationId xmlns:a16="http://schemas.microsoft.com/office/drawing/2014/main" id="{ADAC892B-1BF1-40C3-7E6E-37E8A54C1FCD}"/>
              </a:ext>
            </a:extLst>
          </p:cNvPr>
          <p:cNvSpPr/>
          <p:nvPr/>
        </p:nvSpPr>
        <p:spPr>
          <a:xfrm>
            <a:off x="-44316" y="1174144"/>
            <a:ext cx="1502097" cy="29274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B050"/>
                </a:solidFill>
                <a:effectLst/>
                <a:uLnTx/>
                <a:uFillTx/>
                <a:latin typeface="Calibri"/>
                <a:ea typeface="+mn-ea"/>
                <a:cs typeface="+mn-cs"/>
              </a:rPr>
              <a:t>2022: CMS</a:t>
            </a:r>
          </a:p>
        </p:txBody>
      </p:sp>
      <p:cxnSp>
        <p:nvCxnSpPr>
          <p:cNvPr id="31" name="Gebogen verbindingslijn 131">
            <a:extLst>
              <a:ext uri="{FF2B5EF4-FFF2-40B4-BE49-F238E27FC236}">
                <a16:creationId xmlns:a16="http://schemas.microsoft.com/office/drawing/2014/main" id="{8438BCAE-F7FB-B2C8-7919-8CC39D76C97F}"/>
              </a:ext>
            </a:extLst>
          </p:cNvPr>
          <p:cNvCxnSpPr>
            <a:cxnSpLocks/>
            <a:stCxn id="510" idx="3"/>
          </p:cNvCxnSpPr>
          <p:nvPr/>
        </p:nvCxnSpPr>
        <p:spPr>
          <a:xfrm flipV="1">
            <a:off x="4074975" y="868510"/>
            <a:ext cx="519811" cy="2068571"/>
          </a:xfrm>
          <a:prstGeom prst="bentConnector2">
            <a:avLst/>
          </a:prstGeom>
          <a:ln w="28575">
            <a:solidFill>
              <a:schemeClr val="bg1">
                <a:lumMod val="50000"/>
              </a:schemeClr>
            </a:solidFill>
            <a:prstDash val="dash"/>
            <a:headEnd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Ovaal 33">
            <a:extLst>
              <a:ext uri="{FF2B5EF4-FFF2-40B4-BE49-F238E27FC236}">
                <a16:creationId xmlns:a16="http://schemas.microsoft.com/office/drawing/2014/main" id="{C526EAD2-34F0-09BA-3F89-E4201E1F1A50}"/>
              </a:ext>
            </a:extLst>
          </p:cNvPr>
          <p:cNvSpPr/>
          <p:nvPr/>
        </p:nvSpPr>
        <p:spPr>
          <a:xfrm>
            <a:off x="4217486" y="1503110"/>
            <a:ext cx="1754236" cy="3309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B050"/>
                </a:solidFill>
                <a:effectLst/>
                <a:uLnTx/>
                <a:uFillTx/>
                <a:latin typeface="Calibri"/>
                <a:ea typeface="+mn-ea"/>
                <a:cs typeface="+mn-cs"/>
              </a:rPr>
              <a:t>FME (lokaal)</a:t>
            </a:r>
          </a:p>
        </p:txBody>
      </p:sp>
      <p:sp>
        <p:nvSpPr>
          <p:cNvPr id="35" name="Stroomdiagram: Magnetische schijf 34">
            <a:extLst>
              <a:ext uri="{FF2B5EF4-FFF2-40B4-BE49-F238E27FC236}">
                <a16:creationId xmlns:a16="http://schemas.microsoft.com/office/drawing/2014/main" id="{3ABAF40F-C08E-71DF-DDDC-5F912D0F0803}"/>
              </a:ext>
            </a:extLst>
          </p:cNvPr>
          <p:cNvSpPr/>
          <p:nvPr/>
        </p:nvSpPr>
        <p:spPr>
          <a:xfrm>
            <a:off x="4443352" y="3630521"/>
            <a:ext cx="1031698" cy="536526"/>
          </a:xfrm>
          <a:prstGeom prst="flowChartMagneticDisk">
            <a:avLst/>
          </a:prstGeom>
          <a:solidFill>
            <a:schemeClr val="bg1">
              <a:lumMod val="85000"/>
            </a:schemeClr>
          </a:solidFill>
          <a:ln>
            <a:prstDash val="dashDot"/>
          </a:ln>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prstClr val="white">
                    <a:lumMod val="50000"/>
                  </a:prstClr>
                </a:solidFill>
                <a:effectLst/>
                <a:uLnTx/>
                <a:uFillTx/>
                <a:latin typeface="Calibri"/>
                <a:ea typeface="+mn-ea"/>
                <a:cs typeface="+mn-cs"/>
              </a:rPr>
              <a:t>WKR (2.9)</a:t>
            </a:r>
          </a:p>
        </p:txBody>
      </p:sp>
      <p:cxnSp>
        <p:nvCxnSpPr>
          <p:cNvPr id="36" name="Gebogen verbindingslijn 131">
            <a:extLst>
              <a:ext uri="{FF2B5EF4-FFF2-40B4-BE49-F238E27FC236}">
                <a16:creationId xmlns:a16="http://schemas.microsoft.com/office/drawing/2014/main" id="{D5F65733-CBA8-9280-4872-39B5F6E209CC}"/>
              </a:ext>
            </a:extLst>
          </p:cNvPr>
          <p:cNvCxnSpPr>
            <a:cxnSpLocks/>
          </p:cNvCxnSpPr>
          <p:nvPr/>
        </p:nvCxnSpPr>
        <p:spPr>
          <a:xfrm rot="16200000" flipV="1">
            <a:off x="7856088" y="1743339"/>
            <a:ext cx="618918" cy="577077"/>
          </a:xfrm>
          <a:prstGeom prst="bentConnector3">
            <a:avLst>
              <a:gd name="adj1" fmla="val 50000"/>
            </a:avLst>
          </a:prstGeom>
          <a:ln w="28575">
            <a:solidFill>
              <a:srgbClr val="FF000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5B336B80-5D71-BC92-4F68-20399B7DC3D6}"/>
              </a:ext>
            </a:extLst>
          </p:cNvPr>
          <p:cNvSpPr/>
          <p:nvPr/>
        </p:nvSpPr>
        <p:spPr>
          <a:xfrm>
            <a:off x="4227773" y="1966967"/>
            <a:ext cx="1754236" cy="33814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srgbClr val="00B050"/>
                </a:solidFill>
                <a:effectLst/>
                <a:uLnTx/>
                <a:uFillTx/>
                <a:latin typeface="Calibri"/>
                <a:ea typeface="+mn-ea"/>
                <a:cs typeface="+mn-cs"/>
              </a:rPr>
              <a:t>DBeaver</a:t>
            </a:r>
            <a:r>
              <a:rPr kumimoji="0" lang="nl-NL" sz="1200" b="0" i="0" u="none" strike="noStrike" kern="1200" cap="none" spc="0" normalizeH="0" baseline="0" noProof="0" dirty="0">
                <a:ln>
                  <a:noFill/>
                </a:ln>
                <a:solidFill>
                  <a:srgbClr val="00B050"/>
                </a:solidFill>
                <a:effectLst/>
                <a:uLnTx/>
                <a:uFillTx/>
                <a:latin typeface="Calibri"/>
                <a:ea typeface="+mn-ea"/>
                <a:cs typeface="+mn-cs"/>
              </a:rPr>
              <a:t> (lokaal)</a:t>
            </a:r>
          </a:p>
        </p:txBody>
      </p:sp>
      <p:sp>
        <p:nvSpPr>
          <p:cNvPr id="52" name="Tekstvak 51">
            <a:extLst>
              <a:ext uri="{FF2B5EF4-FFF2-40B4-BE49-F238E27FC236}">
                <a16:creationId xmlns:a16="http://schemas.microsoft.com/office/drawing/2014/main" id="{48730EA2-06A7-1CE2-7EC0-66BC0D839273}"/>
              </a:ext>
            </a:extLst>
          </p:cNvPr>
          <p:cNvSpPr txBox="1"/>
          <p:nvPr/>
        </p:nvSpPr>
        <p:spPr>
          <a:xfrm>
            <a:off x="8791221" y="1131119"/>
            <a:ext cx="854235"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err="1">
                <a:ln>
                  <a:noFill/>
                </a:ln>
                <a:solidFill>
                  <a:srgbClr val="00B050"/>
                </a:solidFill>
                <a:effectLst/>
                <a:uLnTx/>
                <a:uFillTx/>
                <a:latin typeface="Calibri"/>
                <a:ea typeface="+mn-ea"/>
                <a:cs typeface="+mn-cs"/>
              </a:rPr>
              <a:t>SoE</a:t>
            </a:r>
            <a:br>
              <a:rPr kumimoji="0" lang="nl-NL" sz="1000" b="0" i="0" u="none" strike="noStrike" kern="1200" cap="none" spc="0" normalizeH="0" baseline="0" noProof="0" dirty="0">
                <a:ln>
                  <a:noFill/>
                </a:ln>
                <a:solidFill>
                  <a:srgbClr val="00B050"/>
                </a:solidFill>
                <a:effectLst/>
                <a:uLnTx/>
                <a:uFillTx/>
                <a:latin typeface="Calibri"/>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ETL-FME</a:t>
            </a:r>
          </a:p>
        </p:txBody>
      </p:sp>
      <p:cxnSp>
        <p:nvCxnSpPr>
          <p:cNvPr id="451" name="Gebogen verbindingslijn 154">
            <a:extLst>
              <a:ext uri="{FF2B5EF4-FFF2-40B4-BE49-F238E27FC236}">
                <a16:creationId xmlns:a16="http://schemas.microsoft.com/office/drawing/2014/main" id="{2E8716F1-D793-5B36-8273-46FB9C5557B7}"/>
              </a:ext>
            </a:extLst>
          </p:cNvPr>
          <p:cNvCxnSpPr>
            <a:cxnSpLocks/>
            <a:endCxn id="16" idx="2"/>
          </p:cNvCxnSpPr>
          <p:nvPr/>
        </p:nvCxnSpPr>
        <p:spPr>
          <a:xfrm>
            <a:off x="4091916" y="3327171"/>
            <a:ext cx="3873943" cy="362314"/>
          </a:xfrm>
          <a:prstGeom prst="bentConnector3">
            <a:avLst>
              <a:gd name="adj1" fmla="val 50000"/>
            </a:avLst>
          </a:prstGeom>
          <a:ln>
            <a:tailEnd type="arrow" w="lg" len="med"/>
          </a:ln>
        </p:spPr>
        <p:style>
          <a:lnRef idx="1">
            <a:schemeClr val="accent6"/>
          </a:lnRef>
          <a:fillRef idx="0">
            <a:schemeClr val="accent6"/>
          </a:fillRef>
          <a:effectRef idx="0">
            <a:schemeClr val="accent6"/>
          </a:effectRef>
          <a:fontRef idx="minor">
            <a:schemeClr val="tx1"/>
          </a:fontRef>
        </p:style>
      </p:cxnSp>
      <p:sp>
        <p:nvSpPr>
          <p:cNvPr id="460" name="Vermenigvuldigingsteken 459">
            <a:extLst>
              <a:ext uri="{FF2B5EF4-FFF2-40B4-BE49-F238E27FC236}">
                <a16:creationId xmlns:a16="http://schemas.microsoft.com/office/drawing/2014/main" id="{1BA891D9-FEE1-417F-4DB0-DBF4E274A794}"/>
              </a:ext>
            </a:extLst>
          </p:cNvPr>
          <p:cNvSpPr/>
          <p:nvPr/>
        </p:nvSpPr>
        <p:spPr>
          <a:xfrm>
            <a:off x="7663673" y="1444574"/>
            <a:ext cx="416732" cy="30984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0000"/>
              </a:solidFill>
              <a:effectLst/>
              <a:uLnTx/>
              <a:uFillTx/>
              <a:latin typeface="Calibri"/>
              <a:ea typeface="+mn-ea"/>
              <a:cs typeface="+mn-cs"/>
            </a:endParaRPr>
          </a:p>
        </p:txBody>
      </p:sp>
      <p:sp>
        <p:nvSpPr>
          <p:cNvPr id="461" name="Rechthoek 460">
            <a:extLst>
              <a:ext uri="{FF2B5EF4-FFF2-40B4-BE49-F238E27FC236}">
                <a16:creationId xmlns:a16="http://schemas.microsoft.com/office/drawing/2014/main" id="{92241BC4-5998-0DE5-745E-008F17DF315B}"/>
              </a:ext>
            </a:extLst>
          </p:cNvPr>
          <p:cNvSpPr/>
          <p:nvPr/>
        </p:nvSpPr>
        <p:spPr>
          <a:xfrm>
            <a:off x="4706161" y="2505782"/>
            <a:ext cx="2899739" cy="944783"/>
          </a:xfrm>
          <a:prstGeom prst="rect">
            <a:avLst/>
          </a:prstGeom>
          <a:solidFill>
            <a:srgbClr val="00B050"/>
          </a:solidFill>
          <a:ln>
            <a:noFill/>
            <a:prstDash val="sysDot"/>
          </a:ln>
        </p:spPr>
        <p:style>
          <a:lnRef idx="2">
            <a:schemeClr val="accent1"/>
          </a:lnRef>
          <a:fillRef idx="1">
            <a:schemeClr val="lt1"/>
          </a:fillRef>
          <a:effectRef idx="0">
            <a:schemeClr val="accent1"/>
          </a:effectRef>
          <a:fontRef idx="minor">
            <a:schemeClr val="dk1"/>
          </a:fontRef>
        </p:style>
        <p:txBody>
          <a:bodyPr lIns="17357" tIns="17357" rIns="17357" bIns="17357" rtlCol="0" anchor="ctr"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dirty="0">
                <a:ln>
                  <a:noFill/>
                </a:ln>
                <a:solidFill>
                  <a:prstClr val="white"/>
                </a:solidFill>
                <a:effectLst/>
                <a:uLnTx/>
                <a:uFillTx/>
                <a:latin typeface="Calibri"/>
                <a:ea typeface="+mn-ea"/>
                <a:cs typeface="+mn-cs"/>
              </a:rPr>
              <a:t>Huidige situatie</a:t>
            </a:r>
          </a:p>
        </p:txBody>
      </p:sp>
    </p:spTree>
    <p:extLst>
      <p:ext uri="{BB962C8B-B14F-4D97-AF65-F5344CB8AC3E}">
        <p14:creationId xmlns:p14="http://schemas.microsoft.com/office/powerpoint/2010/main" val="416812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Rechthoek 59">
            <a:extLst>
              <a:ext uri="{FF2B5EF4-FFF2-40B4-BE49-F238E27FC236}">
                <a16:creationId xmlns:a16="http://schemas.microsoft.com/office/drawing/2014/main" id="{AD3AE538-0A4C-78B5-C35F-67031FD68F0D}"/>
              </a:ext>
            </a:extLst>
          </p:cNvPr>
          <p:cNvSpPr/>
          <p:nvPr/>
        </p:nvSpPr>
        <p:spPr>
          <a:xfrm>
            <a:off x="117142" y="99239"/>
            <a:ext cx="7426668" cy="777530"/>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Ketenpartnerportaal</a:t>
            </a:r>
          </a:p>
        </p:txBody>
      </p:sp>
      <p:sp>
        <p:nvSpPr>
          <p:cNvPr id="509" name="Rechthoek 508">
            <a:extLst>
              <a:ext uri="{FF2B5EF4-FFF2-40B4-BE49-F238E27FC236}">
                <a16:creationId xmlns:a16="http://schemas.microsoft.com/office/drawing/2014/main" id="{F6794B27-6F81-1125-A399-AEC4A74FE88C}"/>
              </a:ext>
            </a:extLst>
          </p:cNvPr>
          <p:cNvSpPr/>
          <p:nvPr/>
        </p:nvSpPr>
        <p:spPr>
          <a:xfrm>
            <a:off x="2065752" y="810022"/>
            <a:ext cx="2009224" cy="777531"/>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err="1">
                <a:ln>
                  <a:noFill/>
                </a:ln>
                <a:solidFill>
                  <a:srgbClr val="00B050"/>
                </a:solidFill>
                <a:effectLst/>
                <a:uLnTx/>
                <a:uFillTx/>
                <a:latin typeface="Calibri"/>
                <a:ea typeface="+mn-ea"/>
                <a:cs typeface="+mn-cs"/>
              </a:rPr>
              <a:t>Aquo</a:t>
            </a:r>
            <a:r>
              <a:rPr kumimoji="0" lang="nl-NL" sz="1100" b="1" i="0" u="none" strike="noStrike" kern="1200" cap="none" spc="0" normalizeH="0" baseline="0" noProof="0" dirty="0">
                <a:ln>
                  <a:noFill/>
                </a:ln>
                <a:solidFill>
                  <a:srgbClr val="00B050"/>
                </a:solidFill>
                <a:effectLst/>
                <a:uLnTx/>
                <a:uFillTx/>
                <a:latin typeface="Calibri"/>
                <a:ea typeface="+mn-ea"/>
                <a:cs typeface="+mn-cs"/>
              </a:rPr>
              <a:t>-kit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B050"/>
                </a:solidFill>
                <a:effectLst/>
                <a:uLnTx/>
                <a:uFillTx/>
                <a:latin typeface="Calibri"/>
                <a:ea typeface="+mn-ea"/>
                <a:cs typeface="+mn-cs"/>
              </a:rPr>
              <a:t>Userinterface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400" b="1" i="0" u="none" strike="noStrike" kern="1200" cap="none" spc="0" normalizeH="0" baseline="0" noProof="0" dirty="0">
              <a:ln>
                <a:noFill/>
              </a:ln>
              <a:solidFill>
                <a:srgbClr val="005654"/>
              </a:solidFill>
              <a:effectLst/>
              <a:uLnTx/>
              <a:uFillTx/>
              <a:latin typeface="Calibri"/>
              <a:ea typeface="+mn-ea"/>
              <a:cs typeface="+mn-cs"/>
            </a:endParaRPr>
          </a:p>
        </p:txBody>
      </p:sp>
      <p:sp>
        <p:nvSpPr>
          <p:cNvPr id="510" name="Rechthoek 509">
            <a:extLst>
              <a:ext uri="{FF2B5EF4-FFF2-40B4-BE49-F238E27FC236}">
                <a16:creationId xmlns:a16="http://schemas.microsoft.com/office/drawing/2014/main" id="{77B3EEA2-5329-75F2-8A03-87C14F33DE1B}"/>
              </a:ext>
            </a:extLst>
          </p:cNvPr>
          <p:cNvSpPr/>
          <p:nvPr/>
        </p:nvSpPr>
        <p:spPr>
          <a:xfrm>
            <a:off x="2060584" y="1619317"/>
            <a:ext cx="2014391" cy="2635527"/>
          </a:xfrm>
          <a:prstGeom prst="rect">
            <a:avLst/>
          </a:prstGeom>
          <a:solidFill>
            <a:srgbClr val="FFFFA3">
              <a:alpha val="70000"/>
            </a:srgbClr>
          </a:solidFill>
          <a:ln w="19050">
            <a:solidFill>
              <a:srgbClr val="6F6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50" b="0" i="0" u="none" strike="noStrike" kern="1200" cap="none" spc="0" normalizeH="0" baseline="0" noProof="0" dirty="0">
              <a:ln>
                <a:noFill/>
              </a:ln>
              <a:solidFill>
                <a:srgbClr val="6F6C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50" b="0" i="0" u="none" strike="noStrike" kern="1200" cap="none" spc="0" normalizeH="0" baseline="0" noProof="0" dirty="0">
              <a:ln>
                <a:noFill/>
              </a:ln>
              <a:solidFill>
                <a:srgbClr val="6F6C00"/>
              </a:solidFill>
              <a:effectLst/>
              <a:uLnTx/>
              <a:uFillTx/>
              <a:latin typeface="Calibri"/>
              <a:ea typeface="+mn-ea"/>
              <a:cs typeface="+mn-cs"/>
            </a:endParaRPr>
          </a:p>
        </p:txBody>
      </p:sp>
      <p:sp>
        <p:nvSpPr>
          <p:cNvPr id="508" name="Rechthoek 507">
            <a:extLst>
              <a:ext uri="{FF2B5EF4-FFF2-40B4-BE49-F238E27FC236}">
                <a16:creationId xmlns:a16="http://schemas.microsoft.com/office/drawing/2014/main" id="{615891C3-6C7E-547D-9F9E-4FC5ADD182FD}"/>
              </a:ext>
            </a:extLst>
          </p:cNvPr>
          <p:cNvSpPr/>
          <p:nvPr/>
        </p:nvSpPr>
        <p:spPr>
          <a:xfrm>
            <a:off x="4134340" y="1620817"/>
            <a:ext cx="5677709" cy="3447208"/>
          </a:xfrm>
          <a:prstGeom prst="rect">
            <a:avLst/>
          </a:prstGeom>
          <a:solidFill>
            <a:srgbClr val="FFFFA3">
              <a:alpha val="70000"/>
            </a:srgbClr>
          </a:solidFill>
          <a:ln w="19050">
            <a:solidFill>
              <a:srgbClr val="6F6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6F6C00"/>
                </a:solidFill>
                <a:effectLst/>
                <a:uLnTx/>
                <a:uFillTx/>
                <a:latin typeface="Calibri"/>
                <a:ea typeface="+mn-ea"/>
                <a:cs typeface="+mn-cs"/>
              </a:rPr>
              <a:t>Procesondersteuning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050" b="0" i="1" u="none" strike="noStrike" kern="1200" cap="none" spc="0" normalizeH="0" baseline="0" noProof="0" dirty="0">
                <a:ln>
                  <a:noFill/>
                </a:ln>
                <a:solidFill>
                  <a:srgbClr val="6F6C00"/>
                </a:solidFill>
                <a:effectLst/>
                <a:uLnTx/>
                <a:uFillTx/>
                <a:latin typeface="Calibri"/>
                <a:ea typeface="+mn-ea"/>
                <a:cs typeface="+mn-cs"/>
              </a:rPr>
              <a:t>Datastromen</a:t>
            </a:r>
            <a:br>
              <a:rPr kumimoji="0" lang="nl-NL" sz="1050" b="0" i="1" u="none" strike="noStrike" kern="1200" cap="none" spc="0" normalizeH="0" baseline="0" noProof="0" dirty="0">
                <a:ln>
                  <a:noFill/>
                </a:ln>
                <a:solidFill>
                  <a:srgbClr val="6F6C00"/>
                </a:solidFill>
                <a:effectLst/>
                <a:uLnTx/>
                <a:uFillTx/>
                <a:latin typeface="Calibri"/>
                <a:ea typeface="+mn-ea"/>
                <a:cs typeface="+mn-cs"/>
              </a:rPr>
            </a:br>
            <a:r>
              <a:rPr kumimoji="0" lang="nl-NL" sz="1050" b="0" i="1" u="none" strike="noStrike" kern="1200" cap="none" spc="0" normalizeH="0" baseline="0" noProof="0" dirty="0">
                <a:ln>
                  <a:noFill/>
                </a:ln>
                <a:solidFill>
                  <a:srgbClr val="6F6C00"/>
                </a:solidFill>
                <a:effectLst/>
                <a:uLnTx/>
                <a:uFillTx/>
                <a:latin typeface="Calibri"/>
                <a:ea typeface="+mn-ea"/>
                <a:cs typeface="+mn-cs"/>
              </a:rPr>
              <a:t> Data Engineering</a:t>
            </a:r>
            <a:br>
              <a:rPr kumimoji="0" lang="nl-NL" sz="1050" b="0" i="1" u="none" strike="noStrike" kern="1200" cap="none" spc="0" normalizeH="0" baseline="0" noProof="0" dirty="0">
                <a:ln>
                  <a:noFill/>
                </a:ln>
                <a:solidFill>
                  <a:srgbClr val="6F6C00"/>
                </a:solidFill>
                <a:effectLst/>
                <a:uLnTx/>
                <a:uFillTx/>
                <a:latin typeface="Calibri"/>
                <a:ea typeface="+mn-ea"/>
                <a:cs typeface="+mn-cs"/>
              </a:rPr>
            </a:br>
            <a:r>
              <a:rPr kumimoji="0" lang="nl-NL" sz="1050" b="0" i="1" u="none" strike="noStrike" kern="1200" cap="none" spc="0" normalizeH="0" baseline="0" noProof="0" dirty="0">
                <a:ln>
                  <a:noFill/>
                </a:ln>
                <a:solidFill>
                  <a:srgbClr val="6F6C00"/>
                </a:solidFill>
                <a:effectLst/>
                <a:uLnTx/>
                <a:uFillTx/>
                <a:latin typeface="Calibri"/>
                <a:ea typeface="+mn-ea"/>
                <a:cs typeface="+mn-cs"/>
              </a:rPr>
              <a:t>Functioneel beheer</a:t>
            </a:r>
          </a:p>
        </p:txBody>
      </p:sp>
      <p:cxnSp>
        <p:nvCxnSpPr>
          <p:cNvPr id="450" name="Gebogen verbindingslijn 154">
            <a:extLst>
              <a:ext uri="{FF2B5EF4-FFF2-40B4-BE49-F238E27FC236}">
                <a16:creationId xmlns:a16="http://schemas.microsoft.com/office/drawing/2014/main" id="{99319C73-8668-316F-87FC-7D067C3E2FED}"/>
              </a:ext>
            </a:extLst>
          </p:cNvPr>
          <p:cNvCxnSpPr>
            <a:cxnSpLocks/>
            <a:stCxn id="61" idx="2"/>
            <a:endCxn id="16" idx="3"/>
          </p:cNvCxnSpPr>
          <p:nvPr/>
        </p:nvCxnSpPr>
        <p:spPr>
          <a:xfrm rot="10800000">
            <a:off x="8185702" y="3812496"/>
            <a:ext cx="848477" cy="954301"/>
          </a:xfrm>
          <a:prstGeom prst="bentConnector2">
            <a:avLst/>
          </a:prstGeom>
          <a:ln w="19050">
            <a:solidFill>
              <a:schemeClr val="bg1">
                <a:lumMod val="75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124" name="Gebogen verbindingslijn 131">
            <a:extLst>
              <a:ext uri="{FF2B5EF4-FFF2-40B4-BE49-F238E27FC236}">
                <a16:creationId xmlns:a16="http://schemas.microsoft.com/office/drawing/2014/main" id="{716F8C06-0C3B-4317-9F46-6F77C5A8606E}"/>
              </a:ext>
            </a:extLst>
          </p:cNvPr>
          <p:cNvCxnSpPr>
            <a:cxnSpLocks/>
            <a:stCxn id="167" idx="4"/>
            <a:endCxn id="15" idx="2"/>
          </p:cNvCxnSpPr>
          <p:nvPr/>
        </p:nvCxnSpPr>
        <p:spPr>
          <a:xfrm>
            <a:off x="3397617" y="3705738"/>
            <a:ext cx="2176305" cy="8085"/>
          </a:xfrm>
          <a:prstGeom prst="straightConnector1">
            <a:avLst/>
          </a:prstGeom>
          <a:ln w="28575">
            <a:solidFill>
              <a:schemeClr val="bg1">
                <a:lumMod val="50000"/>
              </a:schemeClr>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4" name="Gebogen verbindingslijn 131">
            <a:extLst>
              <a:ext uri="{FF2B5EF4-FFF2-40B4-BE49-F238E27FC236}">
                <a16:creationId xmlns:a16="http://schemas.microsoft.com/office/drawing/2014/main" id="{68FAFF5E-9AFD-415F-9883-5A01477C0EFF}"/>
              </a:ext>
            </a:extLst>
          </p:cNvPr>
          <p:cNvCxnSpPr>
            <a:cxnSpLocks/>
            <a:stCxn id="16" idx="1"/>
            <a:endCxn id="23" idx="4"/>
          </p:cNvCxnSpPr>
          <p:nvPr/>
        </p:nvCxnSpPr>
        <p:spPr>
          <a:xfrm rot="5400000" flipH="1" flipV="1">
            <a:off x="8102148" y="2839957"/>
            <a:ext cx="409464" cy="242359"/>
          </a:xfrm>
          <a:prstGeom prst="bentConnector3">
            <a:avLst>
              <a:gd name="adj1" fmla="val 50000"/>
            </a:avLst>
          </a:prstGeom>
          <a:ln w="28575">
            <a:solidFill>
              <a:srgbClr val="00B0F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167" name="Stroomdiagram: Magnetische schijf 166">
            <a:extLst>
              <a:ext uri="{FF2B5EF4-FFF2-40B4-BE49-F238E27FC236}">
                <a16:creationId xmlns:a16="http://schemas.microsoft.com/office/drawing/2014/main" id="{B11BCBAA-4717-4106-9D5C-C438BEB6C44D}"/>
              </a:ext>
            </a:extLst>
          </p:cNvPr>
          <p:cNvSpPr/>
          <p:nvPr/>
        </p:nvSpPr>
        <p:spPr>
          <a:xfrm>
            <a:off x="2152224" y="3223819"/>
            <a:ext cx="1245393" cy="963838"/>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B050"/>
                </a:solidFill>
                <a:effectLst/>
                <a:uLnTx/>
                <a:uFillTx/>
                <a:latin typeface="Calibri"/>
                <a:ea typeface="+mn-ea"/>
                <a:cs typeface="+mn-cs"/>
              </a:rPr>
              <a:t>‘Public-schema’</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a:ea typeface="+mn-ea"/>
                <a:cs typeface="+mn-cs"/>
              </a:rPr>
              <a:t>(‘</a:t>
            </a:r>
            <a:r>
              <a:rPr kumimoji="0" lang="nl-NL" sz="1000" b="0" i="0" u="none" strike="noStrike" kern="1200" cap="none" spc="0" normalizeH="0" baseline="0" noProof="0" dirty="0" err="1">
                <a:ln>
                  <a:noFill/>
                </a:ln>
                <a:solidFill>
                  <a:prstClr val="black"/>
                </a:solidFill>
                <a:effectLst/>
                <a:uLnTx/>
                <a:uFillTx/>
                <a:latin typeface="Calibri"/>
                <a:ea typeface="+mn-ea"/>
                <a:cs typeface="+mn-cs"/>
              </a:rPr>
              <a:t>Staging</a:t>
            </a:r>
            <a:r>
              <a:rPr kumimoji="0" lang="nl-NL" sz="1000" b="0" i="0" u="none" strike="noStrike" kern="1200" cap="none" spc="0" normalizeH="0" baseline="0" noProof="0" dirty="0">
                <a:ln>
                  <a:noFill/>
                </a:ln>
                <a:solidFill>
                  <a:prstClr val="black"/>
                </a:solidFill>
                <a:effectLst/>
                <a:uLnTx/>
                <a:uFillTx/>
                <a:latin typeface="Calibri"/>
                <a:ea typeface="+mn-ea"/>
                <a:cs typeface="+mn-cs"/>
              </a:rPr>
              <a:t> database’)</a:t>
            </a:r>
          </a:p>
        </p:txBody>
      </p:sp>
      <p:cxnSp>
        <p:nvCxnSpPr>
          <p:cNvPr id="175" name="Gebogen verbindingslijn 131">
            <a:extLst>
              <a:ext uri="{FF2B5EF4-FFF2-40B4-BE49-F238E27FC236}">
                <a16:creationId xmlns:a16="http://schemas.microsoft.com/office/drawing/2014/main" id="{8DD8AC8C-BD7B-45EF-9DDD-B1AC3AB256B5}"/>
              </a:ext>
            </a:extLst>
          </p:cNvPr>
          <p:cNvCxnSpPr>
            <a:cxnSpLocks/>
            <a:endCxn id="15" idx="3"/>
          </p:cNvCxnSpPr>
          <p:nvPr/>
        </p:nvCxnSpPr>
        <p:spPr>
          <a:xfrm flipV="1">
            <a:off x="6313961" y="4304996"/>
            <a:ext cx="0" cy="1536353"/>
          </a:xfrm>
          <a:prstGeom prst="straightConnector1">
            <a:avLst/>
          </a:prstGeom>
          <a:ln w="28575">
            <a:solidFill>
              <a:schemeClr val="bg1">
                <a:lumMod val="50000"/>
              </a:schemeClr>
            </a:solidFill>
            <a:prstDash val="dash"/>
            <a:headEnd w="med" len="sm"/>
            <a:tailEnd type="arrow" w="med" len="sm"/>
          </a:ln>
        </p:spPr>
        <p:style>
          <a:lnRef idx="1">
            <a:schemeClr val="accent1"/>
          </a:lnRef>
          <a:fillRef idx="0">
            <a:schemeClr val="accent1"/>
          </a:fillRef>
          <a:effectRef idx="0">
            <a:schemeClr val="accent1"/>
          </a:effectRef>
          <a:fontRef idx="minor">
            <a:schemeClr val="tx1"/>
          </a:fontRef>
        </p:style>
      </p:cxnSp>
      <p:sp>
        <p:nvSpPr>
          <p:cNvPr id="125" name="PIJL-OMHOOG 169">
            <a:extLst>
              <a:ext uri="{FF2B5EF4-FFF2-40B4-BE49-F238E27FC236}">
                <a16:creationId xmlns:a16="http://schemas.microsoft.com/office/drawing/2014/main" id="{7ABE7DEC-5119-45FC-926D-1651A60D033B}"/>
              </a:ext>
            </a:extLst>
          </p:cNvPr>
          <p:cNvSpPr/>
          <p:nvPr/>
        </p:nvSpPr>
        <p:spPr>
          <a:xfrm rot="16200000" flipH="1">
            <a:off x="1951194" y="1358814"/>
            <a:ext cx="163524" cy="167229"/>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pic>
        <p:nvPicPr>
          <p:cNvPr id="14" name="Afbeelding 13">
            <a:extLst>
              <a:ext uri="{FF2B5EF4-FFF2-40B4-BE49-F238E27FC236}">
                <a16:creationId xmlns:a16="http://schemas.microsoft.com/office/drawing/2014/main" id="{6EA1BFA9-5BE9-4B8B-9BD7-2A67934828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743" y="1324371"/>
            <a:ext cx="232006" cy="232006"/>
          </a:xfrm>
          <a:prstGeom prst="rect">
            <a:avLst/>
          </a:prstGeom>
        </p:spPr>
      </p:pic>
      <p:pic>
        <p:nvPicPr>
          <p:cNvPr id="37" name="Afbeelding 36" descr="Afbeelding met teken, tekening&#10;&#10;Automatisch gegenereerde beschrijving">
            <a:extLst>
              <a:ext uri="{FF2B5EF4-FFF2-40B4-BE49-F238E27FC236}">
                <a16:creationId xmlns:a16="http://schemas.microsoft.com/office/drawing/2014/main" id="{83C1D83F-5317-408C-820E-E0BC7DA593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7836" y="1951783"/>
            <a:ext cx="667834" cy="539610"/>
          </a:xfrm>
          <a:prstGeom prst="rect">
            <a:avLst/>
          </a:prstGeom>
        </p:spPr>
      </p:pic>
      <p:sp>
        <p:nvSpPr>
          <p:cNvPr id="13" name="Tekstvak 12">
            <a:extLst>
              <a:ext uri="{FF2B5EF4-FFF2-40B4-BE49-F238E27FC236}">
                <a16:creationId xmlns:a16="http://schemas.microsoft.com/office/drawing/2014/main" id="{345C5E3E-5B8B-5B9E-985E-0934CD4EE5A8}"/>
              </a:ext>
            </a:extLst>
          </p:cNvPr>
          <p:cNvSpPr txBox="1"/>
          <p:nvPr/>
        </p:nvSpPr>
        <p:spPr>
          <a:xfrm>
            <a:off x="3393150" y="3512350"/>
            <a:ext cx="10316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50"/>
                </a:solidFill>
                <a:effectLst/>
                <a:uLnTx/>
                <a:uFillTx/>
                <a:latin typeface="Calibri"/>
                <a:ea typeface="+mn-ea"/>
                <a:cs typeface="+mn-cs"/>
              </a:rPr>
              <a:t>Publiceren LEW/KRW</a:t>
            </a:r>
            <a:br>
              <a:rPr kumimoji="0" lang="nl-NL" sz="1000" b="0" i="0" u="none" strike="noStrike" kern="1200" cap="none" spc="0" normalizeH="0" baseline="0" noProof="0" dirty="0">
                <a:ln>
                  <a:noFill/>
                </a:ln>
                <a:solidFill>
                  <a:srgbClr val="00B050"/>
                </a:solidFill>
                <a:effectLst/>
                <a:uLnTx/>
                <a:uFillTx/>
                <a:latin typeface="Calibri"/>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data</a:t>
            </a:r>
          </a:p>
        </p:txBody>
      </p:sp>
      <p:sp>
        <p:nvSpPr>
          <p:cNvPr id="15" name="Stroomdiagram: Magnetische schijf 14">
            <a:extLst>
              <a:ext uri="{FF2B5EF4-FFF2-40B4-BE49-F238E27FC236}">
                <a16:creationId xmlns:a16="http://schemas.microsoft.com/office/drawing/2014/main" id="{0A9027E3-C06F-AD34-4DD4-C0695659E429}"/>
              </a:ext>
            </a:extLst>
          </p:cNvPr>
          <p:cNvSpPr/>
          <p:nvPr/>
        </p:nvSpPr>
        <p:spPr>
          <a:xfrm>
            <a:off x="5573922" y="3122650"/>
            <a:ext cx="1480077" cy="1182346"/>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br>
            <a:r>
              <a:rPr kumimoji="0" lang="nl-NL" sz="1000" b="0" i="0" u="none" strike="noStrike" kern="1200" cap="none" spc="0" normalizeH="0" baseline="0" noProof="0" dirty="0" err="1">
                <a:ln>
                  <a:noFill/>
                </a:ln>
                <a:solidFill>
                  <a:srgbClr val="00B0F0"/>
                </a:solidFill>
                <a:effectLst/>
                <a:uLnTx/>
                <a:uFillTx/>
                <a:latin typeface="Calibri"/>
                <a:ea typeface="+mn-ea"/>
                <a:cs typeface="Arial" panose="020B0604020202020204" pitchFamily="34" charset="0"/>
              </a:rPr>
              <a:t>WaterKwaliteitsRegister</a:t>
            </a:r>
            <a:br>
              <a:rPr kumimoji="0" lang="nl-NL" sz="1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br>
            <a:r>
              <a:rPr kumimoji="0" lang="nl-NL" sz="1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r>
              <a:rPr kumimoji="0" lang="nl-NL" sz="1000" b="0" i="1" u="none" strike="noStrike" kern="1200" cap="none" spc="0" normalizeH="0" baseline="0" noProof="0" dirty="0">
                <a:ln>
                  <a:noFill/>
                </a:ln>
                <a:solidFill>
                  <a:srgbClr val="00B050"/>
                </a:solidFill>
                <a:effectLst/>
                <a:uLnTx/>
                <a:uFillTx/>
                <a:latin typeface="Calibri"/>
                <a:ea typeface="+mn-ea"/>
                <a:cs typeface="Arial" panose="020B0604020202020204" pitchFamily="34" charset="0"/>
              </a:rPr>
              <a:t>Portaal-schema</a:t>
            </a:r>
            <a:r>
              <a:rPr kumimoji="0" lang="nl-NL" sz="10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B050"/>
                </a:solidFill>
                <a:effectLst/>
                <a:uLnTx/>
                <a:uFillTx/>
                <a:latin typeface="Calibri"/>
                <a:ea typeface="+mn-ea"/>
                <a:cs typeface="Arial" panose="020B0604020202020204" pitchFamily="34" charset="0"/>
              </a:rPr>
              <a:t>KRW-data/LEW-data</a:t>
            </a: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16" name="Stroomdiagram: Magnetische schijf 15">
            <a:extLst>
              <a:ext uri="{FF2B5EF4-FFF2-40B4-BE49-F238E27FC236}">
                <a16:creationId xmlns:a16="http://schemas.microsoft.com/office/drawing/2014/main" id="{99CEBA23-8A98-CA5A-FBE9-CDB6E95D75AE}"/>
              </a:ext>
            </a:extLst>
          </p:cNvPr>
          <p:cNvSpPr/>
          <p:nvPr/>
        </p:nvSpPr>
        <p:spPr>
          <a:xfrm>
            <a:off x="7700012" y="3165868"/>
            <a:ext cx="971378" cy="646627"/>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F0"/>
                </a:solidFill>
                <a:effectLst/>
                <a:uLnTx/>
                <a:uFillTx/>
                <a:latin typeface="Calibri"/>
                <a:ea typeface="+mn-ea"/>
                <a:cs typeface="+mn-cs"/>
              </a:rPr>
              <a:t>2023:  verhuizen</a:t>
            </a:r>
            <a:br>
              <a:rPr kumimoji="0" lang="nl-NL" sz="1000" b="0" i="0" u="none" strike="noStrike" kern="1200" cap="none" spc="0" normalizeH="0" baseline="0" noProof="0" dirty="0">
                <a:ln>
                  <a:noFill/>
                </a:ln>
                <a:solidFill>
                  <a:srgbClr val="00B050"/>
                </a:solidFill>
                <a:effectLst/>
                <a:uLnTx/>
                <a:uFillTx/>
                <a:latin typeface="Calibri"/>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EU-</a:t>
            </a:r>
            <a:r>
              <a:rPr kumimoji="0" lang="nl-NL" sz="1000" b="0" i="0" u="none" strike="noStrike" kern="1200" cap="none" spc="0" normalizeH="0" baseline="0" noProof="0" dirty="0" err="1">
                <a:ln>
                  <a:noFill/>
                </a:ln>
                <a:solidFill>
                  <a:srgbClr val="00B050"/>
                </a:solidFill>
                <a:effectLst/>
                <a:uLnTx/>
                <a:uFillTx/>
                <a:latin typeface="Calibri"/>
                <a:ea typeface="+mn-ea"/>
                <a:cs typeface="+mn-cs"/>
              </a:rPr>
              <a:t>ReportingDB</a:t>
            </a:r>
            <a:endParaRPr kumimoji="0" lang="nl-NL"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23" name="Ovaal 22">
            <a:extLst>
              <a:ext uri="{FF2B5EF4-FFF2-40B4-BE49-F238E27FC236}">
                <a16:creationId xmlns:a16="http://schemas.microsoft.com/office/drawing/2014/main" id="{2FDC623A-25EC-7743-B376-66E067560533}"/>
              </a:ext>
            </a:extLst>
          </p:cNvPr>
          <p:cNvSpPr/>
          <p:nvPr/>
        </p:nvSpPr>
        <p:spPr>
          <a:xfrm>
            <a:off x="7582488" y="2458892"/>
            <a:ext cx="1691144" cy="29751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srgbClr val="00B0F0"/>
                </a:solidFill>
                <a:effectLst/>
                <a:uLnTx/>
                <a:uFillTx/>
                <a:latin typeface="Calibri"/>
                <a:ea typeface="+mn-ea"/>
                <a:cs typeface="+mn-cs"/>
              </a:rPr>
              <a:t>Geoserver</a:t>
            </a:r>
            <a:endParaRPr kumimoji="0" lang="nl-NL" sz="1200" b="0" i="0" u="none" strike="noStrike" kern="1200" cap="none" spc="0" normalizeH="0" baseline="0" noProof="0" dirty="0">
              <a:ln>
                <a:noFill/>
              </a:ln>
              <a:solidFill>
                <a:srgbClr val="00B0F0"/>
              </a:solidFill>
              <a:effectLst/>
              <a:uLnTx/>
              <a:uFillTx/>
              <a:latin typeface="Calibri"/>
              <a:ea typeface="+mn-ea"/>
              <a:cs typeface="+mn-cs"/>
            </a:endParaRPr>
          </a:p>
        </p:txBody>
      </p:sp>
      <p:cxnSp>
        <p:nvCxnSpPr>
          <p:cNvPr id="26" name="Gebogen verbindingslijn 154">
            <a:extLst>
              <a:ext uri="{FF2B5EF4-FFF2-40B4-BE49-F238E27FC236}">
                <a16:creationId xmlns:a16="http://schemas.microsoft.com/office/drawing/2014/main" id="{D28A546F-6BD0-952A-3B3D-AFCB526F17CB}"/>
              </a:ext>
            </a:extLst>
          </p:cNvPr>
          <p:cNvCxnSpPr>
            <a:cxnSpLocks/>
          </p:cNvCxnSpPr>
          <p:nvPr/>
        </p:nvCxnSpPr>
        <p:spPr>
          <a:xfrm flipV="1">
            <a:off x="7040282" y="3675770"/>
            <a:ext cx="659730" cy="3128"/>
          </a:xfrm>
          <a:prstGeom prst="straightConnector1">
            <a:avLst/>
          </a:prstGeom>
          <a:ln w="19050">
            <a:solidFill>
              <a:schemeClr val="bg1">
                <a:lumMod val="75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28" name="Gebogen verbindingslijn 154">
            <a:extLst>
              <a:ext uri="{FF2B5EF4-FFF2-40B4-BE49-F238E27FC236}">
                <a16:creationId xmlns:a16="http://schemas.microsoft.com/office/drawing/2014/main" id="{B84332C5-D71A-CE4E-036D-1B4768C1E736}"/>
              </a:ext>
            </a:extLst>
          </p:cNvPr>
          <p:cNvCxnSpPr>
            <a:cxnSpLocks/>
            <a:stCxn id="16" idx="4"/>
            <a:endCxn id="54" idx="2"/>
          </p:cNvCxnSpPr>
          <p:nvPr/>
        </p:nvCxnSpPr>
        <p:spPr>
          <a:xfrm flipV="1">
            <a:off x="8671390" y="873850"/>
            <a:ext cx="688854" cy="2615332"/>
          </a:xfrm>
          <a:prstGeom prst="bentConnector2">
            <a:avLst/>
          </a:prstGeom>
          <a:ln w="19050">
            <a:solidFill>
              <a:schemeClr val="bg1">
                <a:lumMod val="75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30" name="Ovaal 29">
            <a:extLst>
              <a:ext uri="{FF2B5EF4-FFF2-40B4-BE49-F238E27FC236}">
                <a16:creationId xmlns:a16="http://schemas.microsoft.com/office/drawing/2014/main" id="{FFA753E6-2DAB-4D23-B221-5CBC516A4A5D}"/>
              </a:ext>
            </a:extLst>
          </p:cNvPr>
          <p:cNvSpPr/>
          <p:nvPr/>
        </p:nvSpPr>
        <p:spPr>
          <a:xfrm>
            <a:off x="7150498" y="4322225"/>
            <a:ext cx="1754236" cy="3309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B0F0"/>
                </a:solidFill>
                <a:effectLst/>
                <a:uLnTx/>
                <a:uFillTx/>
                <a:latin typeface="Calibri"/>
                <a:ea typeface="+mn-ea"/>
                <a:cs typeface="+mn-cs"/>
              </a:rPr>
              <a:t>FME</a:t>
            </a:r>
          </a:p>
        </p:txBody>
      </p:sp>
      <p:cxnSp>
        <p:nvCxnSpPr>
          <p:cNvPr id="44" name="Gebogen verbindingslijn 131">
            <a:extLst>
              <a:ext uri="{FF2B5EF4-FFF2-40B4-BE49-F238E27FC236}">
                <a16:creationId xmlns:a16="http://schemas.microsoft.com/office/drawing/2014/main" id="{D405275B-F5DA-FCCD-E9BF-3B1EFC70B426}"/>
              </a:ext>
            </a:extLst>
          </p:cNvPr>
          <p:cNvCxnSpPr>
            <a:cxnSpLocks/>
            <a:stCxn id="23" idx="0"/>
          </p:cNvCxnSpPr>
          <p:nvPr/>
        </p:nvCxnSpPr>
        <p:spPr>
          <a:xfrm flipV="1">
            <a:off x="8428060" y="874231"/>
            <a:ext cx="13884" cy="1584661"/>
          </a:xfrm>
          <a:prstGeom prst="straightConnector1">
            <a:avLst/>
          </a:prstGeom>
          <a:ln w="28575">
            <a:solidFill>
              <a:srgbClr val="00B0F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FBF15105-F619-C3D5-7412-51ACE8937B9C}"/>
              </a:ext>
            </a:extLst>
          </p:cNvPr>
          <p:cNvSpPr/>
          <p:nvPr/>
        </p:nvSpPr>
        <p:spPr>
          <a:xfrm>
            <a:off x="6925834" y="288958"/>
            <a:ext cx="1902349" cy="584892"/>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Open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400" b="1" i="0" u="none" strike="noStrike" kern="1200" cap="none" spc="0" normalizeH="0" baseline="0" noProof="0" dirty="0">
              <a:ln>
                <a:noFill/>
              </a:ln>
              <a:solidFill>
                <a:srgbClr val="005654"/>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0" i="1" u="none" strike="noStrike" kern="1200" cap="none" spc="0" normalizeH="0" baseline="0" noProof="0" dirty="0">
                <a:ln>
                  <a:noFill/>
                </a:ln>
                <a:solidFill>
                  <a:srgbClr val="005654"/>
                </a:solidFill>
                <a:effectLst/>
                <a:uLnTx/>
                <a:uFillTx/>
                <a:latin typeface="Calibri"/>
                <a:ea typeface="+mn-ea"/>
                <a:cs typeface="+mn-cs"/>
              </a:rPr>
              <a:t>Nationaal </a:t>
            </a:r>
            <a:r>
              <a:rPr kumimoji="0" lang="nl-NL" sz="1100" b="0" i="1" u="none" strike="noStrike" kern="1200" cap="none" spc="0" normalizeH="0" baseline="0" noProof="0" dirty="0" err="1">
                <a:ln>
                  <a:noFill/>
                </a:ln>
                <a:solidFill>
                  <a:srgbClr val="005654"/>
                </a:solidFill>
                <a:effectLst/>
                <a:uLnTx/>
                <a:uFillTx/>
                <a:latin typeface="Calibri"/>
                <a:ea typeface="+mn-ea"/>
                <a:cs typeface="+mn-cs"/>
              </a:rPr>
              <a:t>Geo</a:t>
            </a:r>
            <a:r>
              <a:rPr kumimoji="0" lang="nl-NL" sz="1100" b="0" i="1" u="none" strike="noStrike" kern="1200" cap="none" spc="0" normalizeH="0" baseline="0" noProof="0" dirty="0">
                <a:ln>
                  <a:noFill/>
                </a:ln>
                <a:solidFill>
                  <a:srgbClr val="005654"/>
                </a:solidFill>
                <a:effectLst/>
                <a:uLnTx/>
                <a:uFillTx/>
                <a:latin typeface="Calibri"/>
                <a:ea typeface="+mn-ea"/>
                <a:cs typeface="+mn-cs"/>
              </a:rPr>
              <a:t>-register (NGR) Dataregister NL overheid</a:t>
            </a:r>
          </a:p>
        </p:txBody>
      </p:sp>
      <p:sp>
        <p:nvSpPr>
          <p:cNvPr id="53" name="Tekstvak 52">
            <a:extLst>
              <a:ext uri="{FF2B5EF4-FFF2-40B4-BE49-F238E27FC236}">
                <a16:creationId xmlns:a16="http://schemas.microsoft.com/office/drawing/2014/main" id="{FB3F07E2-2965-C8BB-D7B4-127727C085EA}"/>
              </a:ext>
            </a:extLst>
          </p:cNvPr>
          <p:cNvSpPr txBox="1"/>
          <p:nvPr/>
        </p:nvSpPr>
        <p:spPr>
          <a:xfrm>
            <a:off x="8423656" y="826524"/>
            <a:ext cx="149507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0000"/>
                </a:solidFill>
                <a:effectLst/>
                <a:uLnTx/>
                <a:uFillTx/>
                <a:latin typeface="Calibri"/>
                <a:ea typeface="+mn-ea"/>
                <a:cs typeface="+mn-cs"/>
              </a:rPr>
              <a:t>WMS/WFS</a:t>
            </a:r>
            <a:br>
              <a:rPr kumimoji="0" lang="nl-NL" sz="1000" b="0" i="0" u="none" strike="noStrike" kern="1200" cap="none" spc="0" normalizeH="0" baseline="0" noProof="0" dirty="0">
                <a:ln>
                  <a:noFill/>
                </a:ln>
                <a:solidFill>
                  <a:srgbClr val="FF0000"/>
                </a:solidFill>
                <a:effectLst/>
                <a:uLnTx/>
                <a:uFillTx/>
                <a:latin typeface="Calibri"/>
                <a:ea typeface="+mn-ea"/>
                <a:cs typeface="+mn-cs"/>
              </a:rPr>
            </a:br>
            <a:r>
              <a:rPr kumimoji="0" lang="nl-NL" sz="1000" b="0" i="0" u="none" strike="noStrike" kern="1200" cap="none" spc="0" normalizeH="0" baseline="0" noProof="0" dirty="0">
                <a:ln>
                  <a:noFill/>
                </a:ln>
                <a:solidFill>
                  <a:srgbClr val="FF0000"/>
                </a:solidFill>
                <a:effectLst/>
                <a:uLnTx/>
                <a:uFillTx/>
                <a:latin typeface="Calibri"/>
                <a:ea typeface="+mn-ea"/>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err="1">
                <a:ln>
                  <a:noFill/>
                </a:ln>
                <a:solidFill>
                  <a:srgbClr val="FF0000"/>
                </a:solidFill>
                <a:effectLst/>
                <a:uLnTx/>
                <a:uFillTx/>
                <a:latin typeface="Calibri"/>
                <a:ea typeface="+mn-ea"/>
                <a:cs typeface="+mn-cs"/>
              </a:rPr>
              <a:t>Inspire</a:t>
            </a:r>
            <a:r>
              <a:rPr kumimoji="0" lang="nl-NL" sz="1000" b="0" i="0" u="none" strike="noStrike" kern="1200" cap="none" spc="0" normalizeH="0" baseline="0" noProof="0" dirty="0">
                <a:ln>
                  <a:noFill/>
                </a:ln>
                <a:solidFill>
                  <a:srgbClr val="FF0000"/>
                </a:solidFill>
                <a:effectLst/>
                <a:uLnTx/>
                <a:uFillTx/>
                <a:latin typeface="Calibri"/>
                <a:ea typeface="+mn-ea"/>
                <a:cs typeface="+mn-cs"/>
              </a:rPr>
              <a:t> compliant!</a:t>
            </a:r>
            <a:br>
              <a:rPr kumimoji="0" lang="nl-NL" sz="1000" b="0" i="0" u="none" strike="noStrike" kern="1200" cap="none" spc="0" normalizeH="0" baseline="0" noProof="0" dirty="0">
                <a:ln>
                  <a:noFill/>
                </a:ln>
                <a:solidFill>
                  <a:srgbClr val="FF0000"/>
                </a:solidFill>
                <a:effectLst/>
                <a:uLnTx/>
                <a:uFillTx/>
                <a:latin typeface="Calibri"/>
                <a:ea typeface="+mn-ea"/>
                <a:cs typeface="+mn-cs"/>
              </a:rPr>
            </a:br>
            <a:r>
              <a:rPr kumimoji="0" lang="nl-NL" sz="1000" b="0" i="0" u="none" strike="noStrike" kern="1200" cap="none" spc="0" normalizeH="0" baseline="0" noProof="0" dirty="0">
                <a:ln>
                  <a:noFill/>
                </a:ln>
                <a:solidFill>
                  <a:srgbClr val="FF0000"/>
                </a:solidFill>
                <a:effectLst/>
                <a:uLnTx/>
                <a:uFillTx/>
                <a:latin typeface="Calibri"/>
                <a:ea typeface="+mn-ea"/>
                <a:cs typeface="+mn-cs"/>
              </a:rPr>
              <a:t>(kennis </a:t>
            </a:r>
            <a:r>
              <a:rPr kumimoji="0" lang="nl-NL" sz="1000" b="0" i="0" u="none" strike="noStrike" kern="1200" cap="none" spc="0" normalizeH="0" baseline="0" noProof="0" dirty="0" err="1">
                <a:ln>
                  <a:noFill/>
                </a:ln>
                <a:solidFill>
                  <a:srgbClr val="FF0000"/>
                </a:solidFill>
                <a:effectLst/>
                <a:uLnTx/>
                <a:uFillTx/>
                <a:latin typeface="Calibri"/>
                <a:ea typeface="+mn-ea"/>
                <a:cs typeface="+mn-cs"/>
              </a:rPr>
              <a:t>Technolution</a:t>
            </a:r>
            <a:r>
              <a:rPr kumimoji="0" lang="nl-NL" sz="1000" b="0" i="0" u="none" strike="noStrike" kern="1200" cap="none" spc="0" normalizeH="0" baseline="0" noProof="0" dirty="0">
                <a:ln>
                  <a:noFill/>
                </a:ln>
                <a:solidFill>
                  <a:srgbClr val="FF0000"/>
                </a:solidFill>
                <a:effectLst/>
                <a:uLnTx/>
                <a:uFillTx/>
                <a:latin typeface="Calibri"/>
                <a:ea typeface="+mn-ea"/>
                <a:cs typeface="+mn-cs"/>
              </a:rPr>
              <a:t>)</a:t>
            </a:r>
          </a:p>
        </p:txBody>
      </p:sp>
      <p:sp>
        <p:nvSpPr>
          <p:cNvPr id="54" name="Rechthoek 53">
            <a:extLst>
              <a:ext uri="{FF2B5EF4-FFF2-40B4-BE49-F238E27FC236}">
                <a16:creationId xmlns:a16="http://schemas.microsoft.com/office/drawing/2014/main" id="{14FE78F7-1B82-D1D4-2CF7-703A6AC55B27}"/>
              </a:ext>
            </a:extLst>
          </p:cNvPr>
          <p:cNvSpPr/>
          <p:nvPr/>
        </p:nvSpPr>
        <p:spPr>
          <a:xfrm>
            <a:off x="8908439" y="288958"/>
            <a:ext cx="903610" cy="584892"/>
          </a:xfrm>
          <a:prstGeom prst="rect">
            <a:avLst/>
          </a:prstGeom>
          <a:solidFill>
            <a:srgbClr val="9BFFFF">
              <a:alpha val="70000"/>
            </a:srgbClr>
          </a:solidFill>
          <a:ln w="19050">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5654"/>
                </a:solidFill>
                <a:effectLst/>
                <a:uLnTx/>
                <a:uFillTx/>
                <a:latin typeface="Calibri"/>
                <a:ea typeface="+mn-ea"/>
                <a:cs typeface="+mn-cs"/>
              </a:rPr>
              <a:t>Europese rapportages</a:t>
            </a:r>
          </a:p>
        </p:txBody>
      </p:sp>
      <p:sp>
        <p:nvSpPr>
          <p:cNvPr id="57" name="Tekstvak 56">
            <a:extLst>
              <a:ext uri="{FF2B5EF4-FFF2-40B4-BE49-F238E27FC236}">
                <a16:creationId xmlns:a16="http://schemas.microsoft.com/office/drawing/2014/main" id="{EF25C56A-16EE-D15E-D924-45D31AA60477}"/>
              </a:ext>
            </a:extLst>
          </p:cNvPr>
          <p:cNvSpPr txBox="1"/>
          <p:nvPr/>
        </p:nvSpPr>
        <p:spPr>
          <a:xfrm>
            <a:off x="8668514" y="3290240"/>
            <a:ext cx="854235"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2022:SGBP3</a:t>
            </a:r>
            <a:b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b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ETL-FME</a:t>
            </a:r>
          </a:p>
        </p:txBody>
      </p:sp>
      <p:sp>
        <p:nvSpPr>
          <p:cNvPr id="59" name="Ovaal 58">
            <a:extLst>
              <a:ext uri="{FF2B5EF4-FFF2-40B4-BE49-F238E27FC236}">
                <a16:creationId xmlns:a16="http://schemas.microsoft.com/office/drawing/2014/main" id="{A63E53E5-D9EB-C80F-515A-C204D8E5C6AE}"/>
              </a:ext>
            </a:extLst>
          </p:cNvPr>
          <p:cNvSpPr/>
          <p:nvPr/>
        </p:nvSpPr>
        <p:spPr>
          <a:xfrm>
            <a:off x="4274189" y="2422021"/>
            <a:ext cx="1459834" cy="30325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B0F0"/>
                </a:solidFill>
                <a:effectLst/>
                <a:uLnTx/>
                <a:uFillTx/>
                <a:latin typeface="Calibri"/>
                <a:ea typeface="+mn-ea"/>
                <a:cs typeface="+mn-cs"/>
              </a:rPr>
              <a:t>BI-tool</a:t>
            </a:r>
          </a:p>
        </p:txBody>
      </p:sp>
      <p:sp>
        <p:nvSpPr>
          <p:cNvPr id="61" name="Stroomdiagram: Magnetische schijf 60">
            <a:extLst>
              <a:ext uri="{FF2B5EF4-FFF2-40B4-BE49-F238E27FC236}">
                <a16:creationId xmlns:a16="http://schemas.microsoft.com/office/drawing/2014/main" id="{ABC59837-EF15-2B67-327E-3D230095DB59}"/>
              </a:ext>
            </a:extLst>
          </p:cNvPr>
          <p:cNvSpPr/>
          <p:nvPr/>
        </p:nvSpPr>
        <p:spPr>
          <a:xfrm>
            <a:off x="9034178" y="4503827"/>
            <a:ext cx="724871" cy="525938"/>
          </a:xfrm>
          <a:prstGeom prst="flowChartMagneticDisk">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t>Beleidsdata </a:t>
            </a:r>
            <a:b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br>
            <a:r>
              <a:rPr kumimoji="0" lang="nl-NL" sz="800" b="0" i="0" u="none" strike="noStrike" kern="1200" cap="none" spc="0" normalizeH="0" baseline="0" noProof="0" dirty="0">
                <a:ln>
                  <a:noFill/>
                </a:ln>
                <a:solidFill>
                  <a:prstClr val="white">
                    <a:lumMod val="65000"/>
                  </a:prstClr>
                </a:solidFill>
                <a:effectLst/>
                <a:uLnTx/>
                <a:uFillTx/>
                <a:latin typeface="Calibri"/>
                <a:ea typeface="+mn-ea"/>
                <a:cs typeface="+mn-cs"/>
              </a:rPr>
              <a:t>SGBP3</a:t>
            </a:r>
          </a:p>
        </p:txBody>
      </p:sp>
      <p:sp>
        <p:nvSpPr>
          <p:cNvPr id="456" name="Ovaal 455">
            <a:extLst>
              <a:ext uri="{FF2B5EF4-FFF2-40B4-BE49-F238E27FC236}">
                <a16:creationId xmlns:a16="http://schemas.microsoft.com/office/drawing/2014/main" id="{084BE996-34DD-2D56-A749-63DCC06CA8D1}"/>
              </a:ext>
            </a:extLst>
          </p:cNvPr>
          <p:cNvSpPr/>
          <p:nvPr/>
        </p:nvSpPr>
        <p:spPr>
          <a:xfrm>
            <a:off x="6319548" y="829459"/>
            <a:ext cx="1538668" cy="32114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Calibri"/>
                <a:ea typeface="+mn-ea"/>
                <a:cs typeface="+mn-cs"/>
              </a:rPr>
              <a:t>2023?: Viewer</a:t>
            </a:r>
          </a:p>
        </p:txBody>
      </p:sp>
      <p:sp>
        <p:nvSpPr>
          <p:cNvPr id="463" name="Tekstvak 462">
            <a:extLst>
              <a:ext uri="{FF2B5EF4-FFF2-40B4-BE49-F238E27FC236}">
                <a16:creationId xmlns:a16="http://schemas.microsoft.com/office/drawing/2014/main" id="{F52B30A3-6C85-51E0-5702-8E6C5630DC5B}"/>
              </a:ext>
            </a:extLst>
          </p:cNvPr>
          <p:cNvSpPr txBox="1"/>
          <p:nvPr/>
        </p:nvSpPr>
        <p:spPr>
          <a:xfrm>
            <a:off x="7063950" y="3472623"/>
            <a:ext cx="730922"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2022</a:t>
            </a:r>
            <a:b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b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ETL-FME</a:t>
            </a:r>
          </a:p>
        </p:txBody>
      </p:sp>
      <p:sp>
        <p:nvSpPr>
          <p:cNvPr id="469" name="Tekstvak 468">
            <a:extLst>
              <a:ext uri="{FF2B5EF4-FFF2-40B4-BE49-F238E27FC236}">
                <a16:creationId xmlns:a16="http://schemas.microsoft.com/office/drawing/2014/main" id="{0BD01233-EFD9-CF58-4E78-77E7A9CF0203}"/>
              </a:ext>
            </a:extLst>
          </p:cNvPr>
          <p:cNvSpPr txBox="1"/>
          <p:nvPr/>
        </p:nvSpPr>
        <p:spPr>
          <a:xfrm>
            <a:off x="4081170" y="3497989"/>
            <a:ext cx="11019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F0"/>
                </a:solidFill>
                <a:effectLst/>
                <a:uLnTx/>
                <a:uFillTx/>
                <a:latin typeface="Calibri"/>
                <a:ea typeface="+mn-ea"/>
                <a:cs typeface="+mn-cs"/>
              </a:rPr>
              <a:t>aanpassen</a:t>
            </a:r>
          </a:p>
        </p:txBody>
      </p:sp>
      <p:sp>
        <p:nvSpPr>
          <p:cNvPr id="470" name="Rechthoek 469">
            <a:extLst>
              <a:ext uri="{FF2B5EF4-FFF2-40B4-BE49-F238E27FC236}">
                <a16:creationId xmlns:a16="http://schemas.microsoft.com/office/drawing/2014/main" id="{67E4BAD5-26BD-F981-8424-DCCE6D638EFF}"/>
              </a:ext>
            </a:extLst>
          </p:cNvPr>
          <p:cNvSpPr/>
          <p:nvPr/>
        </p:nvSpPr>
        <p:spPr>
          <a:xfrm>
            <a:off x="6128864" y="5847527"/>
            <a:ext cx="3683180" cy="983744"/>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Registratieve gebieden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Stroomgebied(</a:t>
            </a:r>
            <a:r>
              <a:rPr kumimoji="0" lang="nl-NL" sz="1000" b="0" i="0" u="none" strike="noStrike" kern="1200" cap="none" spc="0" normalizeH="0" baseline="0" noProof="0" dirty="0" err="1">
                <a:ln>
                  <a:noFill/>
                </a:ln>
                <a:solidFill>
                  <a:srgbClr val="004600"/>
                </a:solidFill>
                <a:effectLst/>
                <a:uLnTx/>
                <a:uFillTx/>
                <a:latin typeface="Calibri"/>
                <a:ea typeface="+mn-ea"/>
                <a:cs typeface="+mn-cs"/>
              </a:rPr>
              <a:t>sdistrict</a:t>
            </a:r>
            <a:r>
              <a:rPr kumimoji="0" lang="nl-NL" sz="1000" b="0" i="0" u="none" strike="noStrike" kern="1200" cap="none" spc="0" normalizeH="0" baseline="0" noProof="0" dirty="0">
                <a:ln>
                  <a:noFill/>
                </a:ln>
                <a:solidFill>
                  <a:srgbClr val="004600"/>
                </a:solidFill>
                <a:effectLst/>
                <a:uLnTx/>
                <a:uFillTx/>
                <a:latin typeface="Calibri"/>
                <a:ea typeface="+mn-ea"/>
                <a:cs typeface="+mn-cs"/>
              </a:rPr>
              <a:t>)en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Bestuurlijke grenzen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KRW-waterlichamen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Beschermde gebieden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Etc.</a:t>
            </a:r>
            <a:endParaRPr kumimoji="0" lang="nl-NL" sz="1000" b="1" i="0" u="none" strike="noStrike" kern="1200" cap="none" spc="0" normalizeH="0" baseline="0" noProof="0" dirty="0">
              <a:ln>
                <a:noFill/>
              </a:ln>
              <a:solidFill>
                <a:srgbClr val="004600"/>
              </a:solidFill>
              <a:effectLst/>
              <a:uLnTx/>
              <a:uFillTx/>
              <a:latin typeface="Calibri"/>
              <a:ea typeface="+mn-ea"/>
              <a:cs typeface="+mn-cs"/>
            </a:endParaRPr>
          </a:p>
        </p:txBody>
      </p:sp>
      <p:sp>
        <p:nvSpPr>
          <p:cNvPr id="472" name="Rechthoek 471">
            <a:extLst>
              <a:ext uri="{FF2B5EF4-FFF2-40B4-BE49-F238E27FC236}">
                <a16:creationId xmlns:a16="http://schemas.microsoft.com/office/drawing/2014/main" id="{936B6B06-0D40-BF66-0BCF-5A86CD6CF01C}"/>
              </a:ext>
            </a:extLst>
          </p:cNvPr>
          <p:cNvSpPr/>
          <p:nvPr/>
        </p:nvSpPr>
        <p:spPr>
          <a:xfrm>
            <a:off x="2055800" y="5843501"/>
            <a:ext cx="4014093" cy="993047"/>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4600"/>
                </a:solidFill>
                <a:effectLst/>
                <a:uLnTx/>
                <a:uFillTx/>
                <a:latin typeface="Calibri"/>
                <a:ea typeface="+mn-ea"/>
                <a:cs typeface="+mn-cs"/>
              </a:rPr>
              <a:t>Monitoring Waterkwaliteit</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Meetwaarden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Meetpunten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Monitoringprogramma’s</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KRW-doelen</a:t>
            </a:r>
          </a:p>
          <a:p>
            <a:pPr marL="88900" marR="0" lvl="0" indent="-88900" algn="l" defTabSz="914400" rtl="0" eaLnBrk="1" fontAlgn="auto" latinLnBrk="0" hangingPunct="1">
              <a:lnSpc>
                <a:spcPct val="100000"/>
              </a:lnSpc>
              <a:spcBef>
                <a:spcPts val="0"/>
              </a:spcBef>
              <a:spcAft>
                <a:spcPts val="0"/>
              </a:spcAft>
              <a:buClrTx/>
              <a:buSzTx/>
              <a:buFontTx/>
              <a:buChar char="-"/>
              <a:tabLst/>
              <a:defRPr/>
            </a:pPr>
            <a:r>
              <a:rPr kumimoji="0" lang="nl-NL" sz="1000" b="0" i="0" u="none" strike="noStrike" kern="1200" cap="none" spc="0" normalizeH="0" baseline="0" noProof="0" dirty="0">
                <a:ln>
                  <a:noFill/>
                </a:ln>
                <a:solidFill>
                  <a:srgbClr val="004600"/>
                </a:solidFill>
                <a:effectLst/>
                <a:uLnTx/>
                <a:uFillTx/>
                <a:latin typeface="Calibri"/>
                <a:ea typeface="+mn-ea"/>
                <a:cs typeface="+mn-cs"/>
              </a:rPr>
              <a:t>…</a:t>
            </a:r>
          </a:p>
        </p:txBody>
      </p:sp>
      <p:sp>
        <p:nvSpPr>
          <p:cNvPr id="478" name="Ovaal 477">
            <a:extLst>
              <a:ext uri="{FF2B5EF4-FFF2-40B4-BE49-F238E27FC236}">
                <a16:creationId xmlns:a16="http://schemas.microsoft.com/office/drawing/2014/main" id="{DA31B4CE-A784-4B33-1E62-568F4D62C27C}"/>
              </a:ext>
            </a:extLst>
          </p:cNvPr>
          <p:cNvSpPr/>
          <p:nvPr/>
        </p:nvSpPr>
        <p:spPr>
          <a:xfrm>
            <a:off x="4280740" y="4509490"/>
            <a:ext cx="1754236" cy="33814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srgbClr val="00B050"/>
                </a:solidFill>
                <a:effectLst/>
                <a:uLnTx/>
                <a:uFillTx/>
                <a:latin typeface="Calibri"/>
                <a:ea typeface="+mn-ea"/>
                <a:cs typeface="+mn-cs"/>
              </a:rPr>
              <a:t>DBeaver</a:t>
            </a:r>
            <a:r>
              <a:rPr kumimoji="0" lang="nl-NL" sz="1200" b="0" i="0" u="none" strike="noStrike" kern="1200" cap="none" spc="0" normalizeH="0" baseline="0" noProof="0" dirty="0">
                <a:ln>
                  <a:noFill/>
                </a:ln>
                <a:solidFill>
                  <a:srgbClr val="00B050"/>
                </a:solidFill>
                <a:effectLst/>
                <a:uLnTx/>
                <a:uFillTx/>
                <a:latin typeface="Calibri"/>
                <a:ea typeface="+mn-ea"/>
                <a:cs typeface="+mn-cs"/>
              </a:rPr>
              <a:t> (lokaal)</a:t>
            </a:r>
          </a:p>
        </p:txBody>
      </p:sp>
      <p:sp>
        <p:nvSpPr>
          <p:cNvPr id="486" name="PIJL-OMHOOG 169">
            <a:extLst>
              <a:ext uri="{FF2B5EF4-FFF2-40B4-BE49-F238E27FC236}">
                <a16:creationId xmlns:a16="http://schemas.microsoft.com/office/drawing/2014/main" id="{9E4926DC-30A2-5971-2399-D9AF8ADBF291}"/>
              </a:ext>
            </a:extLst>
          </p:cNvPr>
          <p:cNvSpPr/>
          <p:nvPr/>
        </p:nvSpPr>
        <p:spPr>
          <a:xfrm flipH="1">
            <a:off x="2916535" y="1486675"/>
            <a:ext cx="186300" cy="16352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sp>
        <p:nvSpPr>
          <p:cNvPr id="488" name="Ovaal 487">
            <a:extLst>
              <a:ext uri="{FF2B5EF4-FFF2-40B4-BE49-F238E27FC236}">
                <a16:creationId xmlns:a16="http://schemas.microsoft.com/office/drawing/2014/main" id="{25944A93-DDDC-1E08-2096-ABEB0CE04EEF}"/>
              </a:ext>
            </a:extLst>
          </p:cNvPr>
          <p:cNvSpPr/>
          <p:nvPr/>
        </p:nvSpPr>
        <p:spPr>
          <a:xfrm>
            <a:off x="4074977" y="1657595"/>
            <a:ext cx="1285505" cy="28113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Calibri"/>
                <a:ea typeface="+mn-ea"/>
                <a:cs typeface="+mn-cs"/>
              </a:rPr>
              <a:t>Logging</a:t>
            </a:r>
            <a:endParaRPr kumimoji="0" lang="nl-NL"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91" name="Gebogen verbindingslijn 154">
            <a:extLst>
              <a:ext uri="{FF2B5EF4-FFF2-40B4-BE49-F238E27FC236}">
                <a16:creationId xmlns:a16="http://schemas.microsoft.com/office/drawing/2014/main" id="{53061F2C-C57E-E76F-B25F-9049A2E4ED7D}"/>
              </a:ext>
            </a:extLst>
          </p:cNvPr>
          <p:cNvCxnSpPr>
            <a:cxnSpLocks/>
          </p:cNvCxnSpPr>
          <p:nvPr/>
        </p:nvCxnSpPr>
        <p:spPr>
          <a:xfrm rot="5400000" flipH="1" flipV="1">
            <a:off x="6801540" y="1130106"/>
            <a:ext cx="3116658" cy="2591835"/>
          </a:xfrm>
          <a:prstGeom prst="bentConnector3">
            <a:avLst>
              <a:gd name="adj1" fmla="val -855"/>
            </a:avLst>
          </a:prstGeom>
          <a:ln>
            <a:tailEnd type="arrow" w="lg" len="med"/>
          </a:ln>
        </p:spPr>
        <p:style>
          <a:lnRef idx="1">
            <a:schemeClr val="accent6"/>
          </a:lnRef>
          <a:fillRef idx="0">
            <a:schemeClr val="accent6"/>
          </a:fillRef>
          <a:effectRef idx="0">
            <a:schemeClr val="accent6"/>
          </a:effectRef>
          <a:fontRef idx="minor">
            <a:schemeClr val="tx1"/>
          </a:fontRef>
        </p:style>
      </p:cxnSp>
      <p:sp>
        <p:nvSpPr>
          <p:cNvPr id="502" name="Tekstvak 501">
            <a:extLst>
              <a:ext uri="{FF2B5EF4-FFF2-40B4-BE49-F238E27FC236}">
                <a16:creationId xmlns:a16="http://schemas.microsoft.com/office/drawing/2014/main" id="{24F73CF5-A90E-42D5-DFC6-244FF075B384}"/>
              </a:ext>
            </a:extLst>
          </p:cNvPr>
          <p:cNvSpPr txBox="1"/>
          <p:nvPr/>
        </p:nvSpPr>
        <p:spPr>
          <a:xfrm>
            <a:off x="8724391" y="3805377"/>
            <a:ext cx="854235"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err="1">
                <a:ln>
                  <a:noFill/>
                </a:ln>
                <a:solidFill>
                  <a:srgbClr val="00B050"/>
                </a:solidFill>
                <a:effectLst/>
                <a:uLnTx/>
                <a:uFillTx/>
                <a:latin typeface="Calibri"/>
                <a:ea typeface="+mn-ea"/>
                <a:cs typeface="+mn-cs"/>
              </a:rPr>
              <a:t>SoE</a:t>
            </a:r>
            <a:br>
              <a:rPr kumimoji="0" lang="nl-NL" sz="1000" b="0" i="0" u="none" strike="noStrike" kern="1200" cap="none" spc="0" normalizeH="0" baseline="0" noProof="0" dirty="0">
                <a:ln>
                  <a:noFill/>
                </a:ln>
                <a:solidFill>
                  <a:srgbClr val="00B050"/>
                </a:solidFill>
                <a:effectLst/>
                <a:uLnTx/>
                <a:uFillTx/>
                <a:latin typeface="Calibri"/>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ETL-FME</a:t>
            </a:r>
          </a:p>
        </p:txBody>
      </p:sp>
      <p:sp>
        <p:nvSpPr>
          <p:cNvPr id="64" name="Rechthoek 63">
            <a:extLst>
              <a:ext uri="{FF2B5EF4-FFF2-40B4-BE49-F238E27FC236}">
                <a16:creationId xmlns:a16="http://schemas.microsoft.com/office/drawing/2014/main" id="{4DDD8D87-A218-F456-0D21-7ED4E90DA4C7}"/>
              </a:ext>
            </a:extLst>
          </p:cNvPr>
          <p:cNvSpPr/>
          <p:nvPr/>
        </p:nvSpPr>
        <p:spPr>
          <a:xfrm>
            <a:off x="6884534" y="5119318"/>
            <a:ext cx="2925226" cy="676481"/>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sp>
        <p:nvSpPr>
          <p:cNvPr id="66" name="Rechthoek 65">
            <a:extLst>
              <a:ext uri="{FF2B5EF4-FFF2-40B4-BE49-F238E27FC236}">
                <a16:creationId xmlns:a16="http://schemas.microsoft.com/office/drawing/2014/main" id="{92193663-A0BD-30BA-7789-BCA1180C68E8}"/>
              </a:ext>
            </a:extLst>
          </p:cNvPr>
          <p:cNvSpPr/>
          <p:nvPr/>
        </p:nvSpPr>
        <p:spPr>
          <a:xfrm>
            <a:off x="3676740" y="5109195"/>
            <a:ext cx="2387798" cy="686604"/>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err="1">
                <a:ln>
                  <a:noFill/>
                </a:ln>
                <a:solidFill>
                  <a:srgbClr val="00007E"/>
                </a:solidFill>
                <a:effectLst/>
                <a:uLnTx/>
                <a:uFillTx/>
                <a:latin typeface="Calibri"/>
                <a:ea typeface="+mn-ea"/>
                <a:cs typeface="+mn-cs"/>
              </a:rPr>
              <a:t>Waterkwaliteits</a:t>
            </a:r>
            <a:r>
              <a:rPr kumimoji="0" lang="nl-NL" sz="1100" b="1" i="0" u="none" strike="noStrike" kern="1200" cap="none" spc="0" normalizeH="0" baseline="0" noProof="0" dirty="0">
                <a:ln>
                  <a:noFill/>
                </a:ln>
                <a:solidFill>
                  <a:srgbClr val="00007E"/>
                </a:solidFill>
                <a:effectLst/>
                <a:uLnTx/>
                <a:uFillTx/>
                <a:latin typeface="Calibri"/>
                <a:ea typeface="+mn-ea"/>
                <a:cs typeface="+mn-cs"/>
              </a:rPr>
              <a:t> API</a:t>
            </a:r>
            <a:br>
              <a:rPr kumimoji="0" lang="nl-NL" sz="1100" b="1" i="0" u="none" strike="noStrike" kern="1200" cap="none" spc="0" normalizeH="0" baseline="0" noProof="0" dirty="0">
                <a:ln>
                  <a:noFill/>
                </a:ln>
                <a:solidFill>
                  <a:srgbClr val="00007E"/>
                </a:solidFill>
                <a:effectLst/>
                <a:uLnTx/>
                <a:uFillTx/>
                <a:latin typeface="Calibri"/>
                <a:ea typeface="+mn-ea"/>
                <a:cs typeface="+mn-cs"/>
              </a:rPr>
            </a:br>
            <a:endParaRPr kumimoji="0" lang="nl-NL" sz="1100" b="1" i="0" u="none" strike="noStrike" kern="1200" cap="none" spc="0" normalizeH="0" baseline="0" noProof="0" dirty="0">
              <a:ln>
                <a:noFill/>
              </a:ln>
              <a:solidFill>
                <a:srgbClr val="00007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100" b="1" i="1" u="none" strike="noStrike" kern="1200" cap="none" spc="0" normalizeH="0" baseline="0" noProof="0" dirty="0">
              <a:ln>
                <a:noFill/>
              </a:ln>
              <a:solidFill>
                <a:srgbClr val="00007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pic>
        <p:nvPicPr>
          <p:cNvPr id="69" name="Picture 56">
            <a:extLst>
              <a:ext uri="{FF2B5EF4-FFF2-40B4-BE49-F238E27FC236}">
                <a16:creationId xmlns:a16="http://schemas.microsoft.com/office/drawing/2014/main" id="{6F3E149B-842E-3491-3909-E3110B7C46F8}"/>
              </a:ext>
            </a:extLst>
          </p:cNvPr>
          <p:cNvPicPr>
            <a:picLocks noChangeAspect="1"/>
          </p:cNvPicPr>
          <p:nvPr/>
        </p:nvPicPr>
        <p:blipFill rotWithShape="1">
          <a:blip r:embed="rId5"/>
          <a:srcRect l="-548" t="46" r="75209" b="42566"/>
          <a:stretch/>
        </p:blipFill>
        <p:spPr>
          <a:xfrm>
            <a:off x="4227773" y="5275232"/>
            <a:ext cx="436233" cy="442357"/>
          </a:xfrm>
          <a:prstGeom prst="rect">
            <a:avLst/>
          </a:prstGeom>
        </p:spPr>
      </p:pic>
      <p:pic>
        <p:nvPicPr>
          <p:cNvPr id="70" name="Picture 2" descr="afbeelding">
            <a:extLst>
              <a:ext uri="{FF2B5EF4-FFF2-40B4-BE49-F238E27FC236}">
                <a16:creationId xmlns:a16="http://schemas.microsoft.com/office/drawing/2014/main" id="{F3559AD6-0409-CB17-E38E-93B143EF4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065" y="5429122"/>
            <a:ext cx="817945" cy="255539"/>
          </a:xfrm>
          <a:prstGeom prst="rect">
            <a:avLst/>
          </a:prstGeom>
          <a:noFill/>
          <a:extLst>
            <a:ext uri="{909E8E84-426E-40DD-AFC4-6F175D3DCCD1}">
              <a14:hiddenFill xmlns:a14="http://schemas.microsoft.com/office/drawing/2010/main">
                <a:solidFill>
                  <a:srgbClr val="FFFFFF"/>
                </a:solidFill>
              </a14:hiddenFill>
            </a:ext>
          </a:extLst>
        </p:spPr>
      </p:pic>
      <p:sp>
        <p:nvSpPr>
          <p:cNvPr id="72" name="Stroomdiagram: Magnetische schijf 71">
            <a:extLst>
              <a:ext uri="{FF2B5EF4-FFF2-40B4-BE49-F238E27FC236}">
                <a16:creationId xmlns:a16="http://schemas.microsoft.com/office/drawing/2014/main" id="{113BB568-2CF5-995F-81B4-F1CACEBA6511}"/>
              </a:ext>
            </a:extLst>
          </p:cNvPr>
          <p:cNvSpPr/>
          <p:nvPr/>
        </p:nvSpPr>
        <p:spPr>
          <a:xfrm>
            <a:off x="4693299" y="3885228"/>
            <a:ext cx="1042464" cy="460238"/>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1000" b="0" i="0" u="none" strike="noStrike" kern="1200" cap="none" spc="0" normalizeH="0" baseline="0" noProof="0" dirty="0">
                <a:ln>
                  <a:noFill/>
                </a:ln>
                <a:solidFill>
                  <a:prstClr val="black"/>
                </a:solidFill>
                <a:effectLst/>
                <a:uLnTx/>
                <a:uFillTx/>
                <a:latin typeface="Calibri"/>
                <a:ea typeface="+mn-ea"/>
                <a:cs typeface="+mn-cs"/>
              </a:rPr>
            </a:br>
            <a:r>
              <a:rPr kumimoji="0" lang="nl-NL" sz="1000" b="0" i="0" u="none" strike="noStrike" kern="1200" cap="none" spc="0" normalizeH="0" baseline="0" noProof="0" dirty="0">
                <a:ln>
                  <a:noFill/>
                </a:ln>
                <a:solidFill>
                  <a:srgbClr val="00B0F0"/>
                </a:solidFill>
                <a:effectLst/>
                <a:uLnTx/>
                <a:uFillTx/>
                <a:latin typeface="Calibri"/>
                <a:ea typeface="+mn-ea"/>
                <a:cs typeface="+mn-cs"/>
              </a:rPr>
              <a:t>2023: vullen</a:t>
            </a:r>
            <a:br>
              <a:rPr kumimoji="0" lang="nl-NL" sz="1000" b="0" i="0" u="none" strike="noStrike" kern="1200" cap="none" spc="0" normalizeH="0" baseline="0" noProof="0" dirty="0">
                <a:ln>
                  <a:noFill/>
                </a:ln>
                <a:solidFill>
                  <a:prstClr val="black"/>
                </a:solidFill>
                <a:effectLst/>
                <a:uLnTx/>
                <a:uFillTx/>
                <a:latin typeface="Calibri"/>
                <a:ea typeface="+mn-ea"/>
                <a:cs typeface="+mn-cs"/>
              </a:rPr>
            </a:br>
            <a:r>
              <a:rPr kumimoji="0" lang="nl-NL" sz="1000" b="0" i="0" u="none" strike="noStrike" kern="1200" cap="none" spc="0" normalizeH="0" baseline="0" noProof="0" dirty="0">
                <a:ln>
                  <a:noFill/>
                </a:ln>
                <a:solidFill>
                  <a:prstClr val="black"/>
                </a:solidFill>
                <a:effectLst/>
                <a:uLnTx/>
                <a:uFillTx/>
                <a:latin typeface="Calibri"/>
                <a:ea typeface="+mn-ea"/>
                <a:cs typeface="+mn-cs"/>
              </a:rPr>
              <a:t>Metadata Catalogus</a:t>
            </a: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sp>
        <p:nvSpPr>
          <p:cNvPr id="79" name="Stroomdiagram: Magnetische schijf 78">
            <a:extLst>
              <a:ext uri="{FF2B5EF4-FFF2-40B4-BE49-F238E27FC236}">
                <a16:creationId xmlns:a16="http://schemas.microsoft.com/office/drawing/2014/main" id="{671F3C5A-E842-8C18-536F-78290F03F270}"/>
              </a:ext>
            </a:extLst>
          </p:cNvPr>
          <p:cNvSpPr/>
          <p:nvPr/>
        </p:nvSpPr>
        <p:spPr>
          <a:xfrm>
            <a:off x="4692312" y="3159317"/>
            <a:ext cx="1019335" cy="452259"/>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rPr>
            </a:br>
            <a:r>
              <a:rPr kumimoji="0" lang="nl-NL" sz="1000" b="0" i="0" u="none" strike="noStrike" kern="1200" cap="none" spc="0" normalizeH="0" baseline="0" noProof="0" dirty="0">
                <a:ln>
                  <a:noFill/>
                </a:ln>
                <a:solidFill>
                  <a:srgbClr val="00B050"/>
                </a:solidFill>
                <a:effectLst/>
                <a:uLnTx/>
                <a:uFillTx/>
                <a:latin typeface="Calibri"/>
                <a:ea typeface="+mn-ea"/>
                <a:cs typeface="+mn-cs"/>
              </a:rPr>
              <a:t>Validatieregels</a:t>
            </a:r>
          </a:p>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cxnSp>
        <p:nvCxnSpPr>
          <p:cNvPr id="94" name="Gebogen verbindingslijn 131">
            <a:extLst>
              <a:ext uri="{FF2B5EF4-FFF2-40B4-BE49-F238E27FC236}">
                <a16:creationId xmlns:a16="http://schemas.microsoft.com/office/drawing/2014/main" id="{95E29E92-C47E-E6B4-697D-2C25874597B5}"/>
              </a:ext>
            </a:extLst>
          </p:cNvPr>
          <p:cNvCxnSpPr>
            <a:cxnSpLocks/>
          </p:cNvCxnSpPr>
          <p:nvPr/>
        </p:nvCxnSpPr>
        <p:spPr>
          <a:xfrm flipH="1" flipV="1">
            <a:off x="3862916" y="4254846"/>
            <a:ext cx="3960" cy="1593564"/>
          </a:xfrm>
          <a:prstGeom prst="straightConnector1">
            <a:avLst/>
          </a:prstGeom>
          <a:ln w="28575">
            <a:solidFill>
              <a:srgbClr val="FF000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112" name="Tekstvak 111">
            <a:extLst>
              <a:ext uri="{FF2B5EF4-FFF2-40B4-BE49-F238E27FC236}">
                <a16:creationId xmlns:a16="http://schemas.microsoft.com/office/drawing/2014/main" id="{2F7A7699-6BB2-5953-9C96-B7A4C306FDED}"/>
              </a:ext>
            </a:extLst>
          </p:cNvPr>
          <p:cNvSpPr txBox="1"/>
          <p:nvPr/>
        </p:nvSpPr>
        <p:spPr>
          <a:xfrm>
            <a:off x="3163156" y="4752596"/>
            <a:ext cx="670258" cy="355867"/>
          </a:xfrm>
          <a:prstGeom prst="rect">
            <a:avLst/>
          </a:prstGeom>
          <a:noFill/>
        </p:spPr>
        <p:txBody>
          <a:bodyPr wrap="square" rtlCol="0">
            <a:spAutoFit/>
          </a:bodyPr>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Beheer </a:t>
            </a:r>
            <a:r>
              <a:rPr kumimoji="0" lang="nl-NL" sz="571"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mon.progr</a:t>
            </a:r>
            <a:r>
              <a:rPr kumimoji="0" lang="nl-NL" sz="571"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KRW-doelen</a:t>
            </a:r>
          </a:p>
        </p:txBody>
      </p:sp>
      <p:cxnSp>
        <p:nvCxnSpPr>
          <p:cNvPr id="118" name="Gebogen verbindingslijn 154">
            <a:extLst>
              <a:ext uri="{FF2B5EF4-FFF2-40B4-BE49-F238E27FC236}">
                <a16:creationId xmlns:a16="http://schemas.microsoft.com/office/drawing/2014/main" id="{38C06C58-DE19-31A1-E055-2130D7600279}"/>
              </a:ext>
            </a:extLst>
          </p:cNvPr>
          <p:cNvCxnSpPr>
            <a:cxnSpLocks/>
          </p:cNvCxnSpPr>
          <p:nvPr/>
        </p:nvCxnSpPr>
        <p:spPr>
          <a:xfrm rot="5400000" flipH="1" flipV="1">
            <a:off x="5294407" y="4992060"/>
            <a:ext cx="1551358" cy="177231"/>
          </a:xfrm>
          <a:prstGeom prst="bentConnector3">
            <a:avLst>
              <a:gd name="adj1" fmla="val 59332"/>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515" name="Gebogen verbindingslijn 154">
            <a:extLst>
              <a:ext uri="{FF2B5EF4-FFF2-40B4-BE49-F238E27FC236}">
                <a16:creationId xmlns:a16="http://schemas.microsoft.com/office/drawing/2014/main" id="{7FCCBE5F-FB61-2920-894C-85248F1C74DE}"/>
              </a:ext>
            </a:extLst>
          </p:cNvPr>
          <p:cNvCxnSpPr>
            <a:cxnSpLocks/>
          </p:cNvCxnSpPr>
          <p:nvPr/>
        </p:nvCxnSpPr>
        <p:spPr>
          <a:xfrm rot="16200000" flipV="1">
            <a:off x="6474185" y="4439622"/>
            <a:ext cx="842446" cy="549765"/>
          </a:xfrm>
          <a:prstGeom prst="bentConnector3">
            <a:avLst>
              <a:gd name="adj1" fmla="val 24674"/>
            </a:avLst>
          </a:prstGeom>
          <a:ln w="12700">
            <a:solidFill>
              <a:srgbClr val="FF0000"/>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520" name="Gebogen verbindingslijn 154">
            <a:extLst>
              <a:ext uri="{FF2B5EF4-FFF2-40B4-BE49-F238E27FC236}">
                <a16:creationId xmlns:a16="http://schemas.microsoft.com/office/drawing/2014/main" id="{EBF07B29-F74B-5B82-93AE-F8E4F9592F06}"/>
              </a:ext>
            </a:extLst>
          </p:cNvPr>
          <p:cNvCxnSpPr>
            <a:cxnSpLocks/>
          </p:cNvCxnSpPr>
          <p:nvPr/>
        </p:nvCxnSpPr>
        <p:spPr>
          <a:xfrm rot="5400000" flipH="1" flipV="1">
            <a:off x="5658949" y="5083007"/>
            <a:ext cx="1570659" cy="2284"/>
          </a:xfrm>
          <a:prstGeom prst="bentConnector3">
            <a:avLst>
              <a:gd name="adj1" fmla="val 50000"/>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523" name="Gebogen verbindingslijn 154">
            <a:extLst>
              <a:ext uri="{FF2B5EF4-FFF2-40B4-BE49-F238E27FC236}">
                <a16:creationId xmlns:a16="http://schemas.microsoft.com/office/drawing/2014/main" id="{F9B66274-42E3-A696-49AB-BD8CE89BD151}"/>
              </a:ext>
            </a:extLst>
          </p:cNvPr>
          <p:cNvCxnSpPr>
            <a:cxnSpLocks/>
          </p:cNvCxnSpPr>
          <p:nvPr/>
        </p:nvCxnSpPr>
        <p:spPr>
          <a:xfrm rot="5400000" flipH="1" flipV="1">
            <a:off x="7222963" y="1254729"/>
            <a:ext cx="1300087" cy="544402"/>
          </a:xfrm>
          <a:prstGeom prst="bentConnector3">
            <a:avLst>
              <a:gd name="adj1" fmla="val 431"/>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531" name="Gebogen verbindingslijn 131">
            <a:extLst>
              <a:ext uri="{FF2B5EF4-FFF2-40B4-BE49-F238E27FC236}">
                <a16:creationId xmlns:a16="http://schemas.microsoft.com/office/drawing/2014/main" id="{0E899796-07F6-E753-E9DA-0C2AF9DD5B50}"/>
              </a:ext>
            </a:extLst>
          </p:cNvPr>
          <p:cNvCxnSpPr>
            <a:cxnSpLocks/>
          </p:cNvCxnSpPr>
          <p:nvPr/>
        </p:nvCxnSpPr>
        <p:spPr>
          <a:xfrm rot="16200000" flipV="1">
            <a:off x="4314388" y="1825163"/>
            <a:ext cx="2555073" cy="520958"/>
          </a:xfrm>
          <a:prstGeom prst="bentConnector3">
            <a:avLst>
              <a:gd name="adj1" fmla="val 50000"/>
            </a:avLst>
          </a:prstGeom>
          <a:ln w="28575">
            <a:solidFill>
              <a:srgbClr val="00B0F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535" name="Stroomdiagram: Magnetische schijf 534">
            <a:extLst>
              <a:ext uri="{FF2B5EF4-FFF2-40B4-BE49-F238E27FC236}">
                <a16:creationId xmlns:a16="http://schemas.microsoft.com/office/drawing/2014/main" id="{518779CE-9B27-47FD-D348-9F9B1AEE4955}"/>
              </a:ext>
            </a:extLst>
          </p:cNvPr>
          <p:cNvSpPr/>
          <p:nvPr/>
        </p:nvSpPr>
        <p:spPr>
          <a:xfrm>
            <a:off x="6102513" y="1814826"/>
            <a:ext cx="1479975" cy="736992"/>
          </a:xfrm>
          <a:prstGeom prst="flowChartMagneticDisk">
            <a:avLst/>
          </a:prstGeom>
          <a:gradFill>
            <a:gsLst>
              <a:gs pos="0">
                <a:schemeClr val="bg1">
                  <a:lumMod val="85000"/>
                </a:schemeClr>
              </a:gs>
              <a:gs pos="50000">
                <a:schemeClr val="bg1">
                  <a:lumMod val="85000"/>
                </a:schemeClr>
              </a:gs>
              <a:gs pos="100000">
                <a:schemeClr val="bg1">
                  <a:lumMod val="85000"/>
                </a:schemeClr>
              </a:gs>
            </a:gsLst>
          </a:gradFill>
        </p:spPr>
        <p:style>
          <a:lnRef idx="1">
            <a:schemeClr val="dk1"/>
          </a:lnRef>
          <a:fillRef idx="2">
            <a:schemeClr val="dk1"/>
          </a:fillRef>
          <a:effectRef idx="1">
            <a:schemeClr val="dk1"/>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endParaRP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Publicatiedatabase</a:t>
            </a:r>
            <a:br>
              <a:rPr kumimoji="0" lang="nl-NL" sz="10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br>
            <a:r>
              <a:rPr kumimoji="0" lang="nl-NL" sz="1000" b="0" i="1"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kopie van WKR</a:t>
            </a:r>
            <a:endParaRPr kumimoji="0" lang="nl-NL" sz="667" b="0" i="1" u="none" strike="noStrike" kern="1200" cap="none" spc="0" normalizeH="0" baseline="0" noProof="0" dirty="0">
              <a:ln>
                <a:noFill/>
              </a:ln>
              <a:solidFill>
                <a:prstClr val="black"/>
              </a:solidFill>
              <a:effectLst/>
              <a:uLnTx/>
              <a:uFillTx/>
              <a:latin typeface="Century Gothic" pitchFamily="34" charset="0"/>
              <a:ea typeface="+mn-ea"/>
              <a:cs typeface="+mn-cs"/>
            </a:endParaRPr>
          </a:p>
        </p:txBody>
      </p:sp>
      <p:cxnSp>
        <p:nvCxnSpPr>
          <p:cNvPr id="536" name="Gebogen verbindingslijn 131">
            <a:extLst>
              <a:ext uri="{FF2B5EF4-FFF2-40B4-BE49-F238E27FC236}">
                <a16:creationId xmlns:a16="http://schemas.microsoft.com/office/drawing/2014/main" id="{0FBB1965-2352-3ABA-78DD-EE5A2A95EE8F}"/>
              </a:ext>
            </a:extLst>
          </p:cNvPr>
          <p:cNvCxnSpPr>
            <a:cxnSpLocks/>
            <a:endCxn id="535" idx="3"/>
          </p:cNvCxnSpPr>
          <p:nvPr/>
        </p:nvCxnSpPr>
        <p:spPr>
          <a:xfrm rot="5400000" flipH="1" flipV="1">
            <a:off x="6187054" y="2722427"/>
            <a:ext cx="826055" cy="484839"/>
          </a:xfrm>
          <a:prstGeom prst="bentConnector3">
            <a:avLst>
              <a:gd name="adj1" fmla="val 50000"/>
            </a:avLst>
          </a:prstGeom>
          <a:ln w="28575">
            <a:solidFill>
              <a:schemeClr val="bg1">
                <a:lumMod val="75000"/>
              </a:schemeClr>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562" name="Rechthoek 561">
            <a:extLst>
              <a:ext uri="{FF2B5EF4-FFF2-40B4-BE49-F238E27FC236}">
                <a16:creationId xmlns:a16="http://schemas.microsoft.com/office/drawing/2014/main" id="{6C30B225-1035-BEFE-D3D3-25517752EC36}"/>
              </a:ext>
            </a:extLst>
          </p:cNvPr>
          <p:cNvSpPr/>
          <p:nvPr/>
        </p:nvSpPr>
        <p:spPr>
          <a:xfrm>
            <a:off x="4904674" y="289601"/>
            <a:ext cx="1975787" cy="526498"/>
          </a:xfrm>
          <a:prstGeom prst="rect">
            <a:avLst/>
          </a:prstGeom>
          <a:solidFill>
            <a:srgbClr val="9BFFFF">
              <a:alpha val="70000"/>
            </a:srgbClr>
          </a:solidFill>
          <a:ln w="9525">
            <a:solidFill>
              <a:srgbClr val="005654"/>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005654"/>
                </a:solidFill>
                <a:effectLst/>
                <a:uLnTx/>
                <a:uFillTx/>
                <a:latin typeface="Calibri"/>
                <a:ea typeface="+mn-ea"/>
                <a:cs typeface="+mn-cs"/>
              </a:rPr>
              <a:t>Besloten</a:t>
            </a:r>
            <a:br>
              <a:rPr kumimoji="0" lang="nl-NL" sz="1100" b="0" i="0" u="none" strike="noStrike" kern="1200" cap="none" spc="0" normalizeH="0" baseline="0" noProof="0" dirty="0">
                <a:ln>
                  <a:noFill/>
                </a:ln>
                <a:solidFill>
                  <a:srgbClr val="005654"/>
                </a:solidFill>
                <a:effectLst/>
                <a:uLnTx/>
                <a:uFillTx/>
                <a:latin typeface="Calibri"/>
                <a:ea typeface="+mn-ea"/>
                <a:cs typeface="+mn-cs"/>
              </a:rPr>
            </a:br>
            <a:r>
              <a:rPr kumimoji="0" lang="nl-NL" sz="1100" b="0" i="0" u="none" strike="noStrike" kern="1200" cap="none" spc="0" normalizeH="0" baseline="0" noProof="0" dirty="0">
                <a:ln>
                  <a:noFill/>
                </a:ln>
                <a:solidFill>
                  <a:srgbClr val="005654"/>
                </a:solidFill>
                <a:effectLst/>
                <a:uLnTx/>
                <a:uFillTx/>
                <a:latin typeface="Calibri"/>
                <a:ea typeface="+mn-ea"/>
                <a:cs typeface="+mn-cs"/>
              </a:rPr>
              <a:t>deel</a:t>
            </a:r>
          </a:p>
        </p:txBody>
      </p:sp>
      <p:grpSp>
        <p:nvGrpSpPr>
          <p:cNvPr id="568" name="Groep 567">
            <a:extLst>
              <a:ext uri="{FF2B5EF4-FFF2-40B4-BE49-F238E27FC236}">
                <a16:creationId xmlns:a16="http://schemas.microsoft.com/office/drawing/2014/main" id="{41C99BF6-3639-111F-71B2-C5D86667C42C}"/>
              </a:ext>
            </a:extLst>
          </p:cNvPr>
          <p:cNvGrpSpPr/>
          <p:nvPr/>
        </p:nvGrpSpPr>
        <p:grpSpPr>
          <a:xfrm>
            <a:off x="5080523" y="323234"/>
            <a:ext cx="493399" cy="470178"/>
            <a:chOff x="13519222" y="711666"/>
            <a:chExt cx="1036138" cy="987374"/>
          </a:xfrm>
        </p:grpSpPr>
        <p:sp>
          <p:nvSpPr>
            <p:cNvPr id="569" name="Stroomdiagram: Document 568">
              <a:extLst>
                <a:ext uri="{FF2B5EF4-FFF2-40B4-BE49-F238E27FC236}">
                  <a16:creationId xmlns:a16="http://schemas.microsoft.com/office/drawing/2014/main" id="{798816C4-5E5C-118C-001C-1328BD81DFA4}"/>
                </a:ext>
              </a:extLst>
            </p:cNvPr>
            <p:cNvSpPr/>
            <p:nvPr/>
          </p:nvSpPr>
          <p:spPr>
            <a:xfrm>
              <a:off x="13675268" y="98341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rPr>
              </a:br>
              <a:r>
                <a:rPr kumimoji="0" lang="nl-NL" sz="571" b="0" i="0" u="none" strike="noStrike" kern="1200" cap="none" spc="0" normalizeH="0" baseline="0" noProof="0" dirty="0">
                  <a:ln>
                    <a:noFill/>
                  </a:ln>
                  <a:solidFill>
                    <a:prstClr val="black"/>
                  </a:solidFill>
                  <a:effectLst/>
                  <a:uLnTx/>
                  <a:uFillTx/>
                  <a:latin typeface="Century Gothic" pitchFamily="34" charset="0"/>
                  <a:ea typeface="+mn-ea"/>
                  <a:cs typeface="+mn-cs"/>
                </a:rPr>
                <a:t>      </a:t>
              </a:r>
              <a:r>
                <a:rPr kumimoji="0" lang="nl-NL" sz="600" b="0" i="0" u="none" strike="noStrike" kern="1200" cap="none" spc="0" normalizeH="0" baseline="0" noProof="0" dirty="0">
                  <a:ln>
                    <a:noFill/>
                  </a:ln>
                  <a:solidFill>
                    <a:srgbClr val="FF0000"/>
                  </a:solidFill>
                  <a:effectLst/>
                  <a:uLnTx/>
                  <a:uFillTx/>
                  <a:latin typeface="Calibri"/>
                  <a:ea typeface="+mn-ea"/>
                  <a:cs typeface="+mn-cs"/>
                </a:rPr>
                <a:t>GWL</a:t>
              </a:r>
            </a:p>
          </p:txBody>
        </p:sp>
        <p:sp>
          <p:nvSpPr>
            <p:cNvPr id="570" name="Stroomdiagram: Document 569">
              <a:extLst>
                <a:ext uri="{FF2B5EF4-FFF2-40B4-BE49-F238E27FC236}">
                  <a16:creationId xmlns:a16="http://schemas.microsoft.com/office/drawing/2014/main" id="{40573551-DEA5-A62B-FB65-FA5DD74D11C6}"/>
                </a:ext>
              </a:extLst>
            </p:cNvPr>
            <p:cNvSpPr/>
            <p:nvPr/>
          </p:nvSpPr>
          <p:spPr>
            <a:xfrm>
              <a:off x="13519222" y="71166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0000"/>
                  </a:solidFill>
                  <a:effectLst/>
                  <a:uLnTx/>
                  <a:uFillTx/>
                  <a:latin typeface="Calibri"/>
                  <a:ea typeface="+mn-ea"/>
                  <a:cs typeface="+mn-cs"/>
                </a:rPr>
                <a:t>KRW-</a:t>
              </a:r>
              <a:r>
                <a:rPr kumimoji="0" lang="nl-NL" sz="600" b="0" i="0" u="none" strike="noStrike" kern="1200" cap="none" spc="0" normalizeH="0" baseline="0" noProof="0" dirty="0" err="1">
                  <a:ln>
                    <a:noFill/>
                  </a:ln>
                  <a:solidFill>
                    <a:srgbClr val="FF0000"/>
                  </a:solidFill>
                  <a:effectLst/>
                  <a:uLnTx/>
                  <a:uFillTx/>
                  <a:latin typeface="Calibri"/>
                  <a:ea typeface="+mn-ea"/>
                  <a:cs typeface="+mn-cs"/>
                </a:rPr>
                <a:t>factsheets</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OWL</a:t>
              </a:r>
            </a:p>
          </p:txBody>
        </p:sp>
      </p:grpSp>
      <p:grpSp>
        <p:nvGrpSpPr>
          <p:cNvPr id="572" name="Groep 571">
            <a:extLst>
              <a:ext uri="{FF2B5EF4-FFF2-40B4-BE49-F238E27FC236}">
                <a16:creationId xmlns:a16="http://schemas.microsoft.com/office/drawing/2014/main" id="{FA460BA7-EB16-F319-645E-352B641D9C69}"/>
              </a:ext>
            </a:extLst>
          </p:cNvPr>
          <p:cNvGrpSpPr/>
          <p:nvPr/>
        </p:nvGrpSpPr>
        <p:grpSpPr>
          <a:xfrm>
            <a:off x="3676740" y="120576"/>
            <a:ext cx="493399" cy="470178"/>
            <a:chOff x="12168212" y="696322"/>
            <a:chExt cx="1036138" cy="987374"/>
          </a:xfrm>
        </p:grpSpPr>
        <p:sp>
          <p:nvSpPr>
            <p:cNvPr id="574" name="Stroomdiagram: Document 573">
              <a:extLst>
                <a:ext uri="{FF2B5EF4-FFF2-40B4-BE49-F238E27FC236}">
                  <a16:creationId xmlns:a16="http://schemas.microsoft.com/office/drawing/2014/main" id="{3882859D-3B5D-C54C-0ADD-1DC6CA00F83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75" name="Stroomdiagram: Document 574">
              <a:extLst>
                <a:ext uri="{FF2B5EF4-FFF2-40B4-BE49-F238E27FC236}">
                  <a16:creationId xmlns:a16="http://schemas.microsoft.com/office/drawing/2014/main" id="{EA0A44A0-9F93-FD77-2970-39FDD9FA6628}"/>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29" name="Stroomdiagram: Document 128">
              <a:extLst>
                <a:ext uri="{FF2B5EF4-FFF2-40B4-BE49-F238E27FC236}">
                  <a16:creationId xmlns:a16="http://schemas.microsoft.com/office/drawing/2014/main" id="{01A7DDEA-0239-51D1-69EA-E079A1A0EA48}"/>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prstClr val="black"/>
                  </a:solidFill>
                  <a:effectLst/>
                  <a:uLnTx/>
                  <a:uFillTx/>
                  <a:latin typeface="Calibri"/>
                  <a:ea typeface="+mn-ea"/>
                  <a:cs typeface="+mn-cs"/>
                </a:rPr>
                <a:t>Kaarten</a:t>
              </a:r>
            </a:p>
          </p:txBody>
        </p:sp>
      </p:grpSp>
      <p:grpSp>
        <p:nvGrpSpPr>
          <p:cNvPr id="132" name="Groep 131">
            <a:extLst>
              <a:ext uri="{FF2B5EF4-FFF2-40B4-BE49-F238E27FC236}">
                <a16:creationId xmlns:a16="http://schemas.microsoft.com/office/drawing/2014/main" id="{208798FB-1A82-F1BB-097E-60ABD4B0929B}"/>
              </a:ext>
            </a:extLst>
          </p:cNvPr>
          <p:cNvGrpSpPr/>
          <p:nvPr/>
        </p:nvGrpSpPr>
        <p:grpSpPr>
          <a:xfrm>
            <a:off x="4224803" y="122897"/>
            <a:ext cx="493399" cy="470178"/>
            <a:chOff x="12361797" y="730184"/>
            <a:chExt cx="1036138" cy="987374"/>
          </a:xfrm>
        </p:grpSpPr>
        <p:sp>
          <p:nvSpPr>
            <p:cNvPr id="166" name="Stroomdiagram: Document 165">
              <a:extLst>
                <a:ext uri="{FF2B5EF4-FFF2-40B4-BE49-F238E27FC236}">
                  <a16:creationId xmlns:a16="http://schemas.microsoft.com/office/drawing/2014/main" id="{8AF26BD3-E517-4C19-60C7-3433C7671B7C}"/>
                </a:ext>
              </a:extLst>
            </p:cNvPr>
            <p:cNvSpPr/>
            <p:nvPr/>
          </p:nvSpPr>
          <p:spPr>
            <a:xfrm>
              <a:off x="12517843" y="1001930"/>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68" name="Stroomdiagram: Document 167">
              <a:extLst>
                <a:ext uri="{FF2B5EF4-FFF2-40B4-BE49-F238E27FC236}">
                  <a16:creationId xmlns:a16="http://schemas.microsoft.com/office/drawing/2014/main" id="{4B71E85A-55BA-3148-600C-CD121AD4276A}"/>
                </a:ext>
              </a:extLst>
            </p:cNvPr>
            <p:cNvSpPr/>
            <p:nvPr/>
          </p:nvSpPr>
          <p:spPr>
            <a:xfrm>
              <a:off x="12438078" y="858844"/>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7" name="Stroomdiagram: Document 176">
              <a:extLst>
                <a:ext uri="{FF2B5EF4-FFF2-40B4-BE49-F238E27FC236}">
                  <a16:creationId xmlns:a16="http://schemas.microsoft.com/office/drawing/2014/main" id="{9CAAB906-87D9-D332-0FAF-2F9C45045D09}"/>
                </a:ext>
              </a:extLst>
            </p:cNvPr>
            <p:cNvSpPr/>
            <p:nvPr/>
          </p:nvSpPr>
          <p:spPr>
            <a:xfrm>
              <a:off x="12361797" y="730184"/>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wrap="none"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Achtergrond</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documenten</a:t>
              </a:r>
            </a:p>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SGBP</a:t>
              </a:r>
            </a:p>
          </p:txBody>
        </p:sp>
      </p:grpSp>
      <p:grpSp>
        <p:nvGrpSpPr>
          <p:cNvPr id="178" name="Groep 177">
            <a:extLst>
              <a:ext uri="{FF2B5EF4-FFF2-40B4-BE49-F238E27FC236}">
                <a16:creationId xmlns:a16="http://schemas.microsoft.com/office/drawing/2014/main" id="{303A8856-E61B-7348-B3B9-8E9AD71A0777}"/>
              </a:ext>
            </a:extLst>
          </p:cNvPr>
          <p:cNvGrpSpPr/>
          <p:nvPr/>
        </p:nvGrpSpPr>
        <p:grpSpPr>
          <a:xfrm>
            <a:off x="3144833" y="117718"/>
            <a:ext cx="493399" cy="470178"/>
            <a:chOff x="13519222" y="711666"/>
            <a:chExt cx="1036138" cy="987374"/>
          </a:xfrm>
        </p:grpSpPr>
        <p:sp>
          <p:nvSpPr>
            <p:cNvPr id="179" name="Stroomdiagram: Document 178">
              <a:extLst>
                <a:ext uri="{FF2B5EF4-FFF2-40B4-BE49-F238E27FC236}">
                  <a16:creationId xmlns:a16="http://schemas.microsoft.com/office/drawing/2014/main" id="{D02A7301-5BC3-F609-C6F0-E526B4D8B748}"/>
                </a:ext>
              </a:extLst>
            </p:cNvPr>
            <p:cNvSpPr/>
            <p:nvPr/>
          </p:nvSpPr>
          <p:spPr>
            <a:xfrm>
              <a:off x="13675268" y="98341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GWL</a:t>
              </a:r>
            </a:p>
          </p:txBody>
        </p:sp>
        <p:sp>
          <p:nvSpPr>
            <p:cNvPr id="181" name="Stroomdiagram: Document 180">
              <a:extLst>
                <a:ext uri="{FF2B5EF4-FFF2-40B4-BE49-F238E27FC236}">
                  <a16:creationId xmlns:a16="http://schemas.microsoft.com/office/drawing/2014/main" id="{ECBCBF4E-3D32-A8EA-C7D1-A0FC52CCC52B}"/>
                </a:ext>
              </a:extLst>
            </p:cNvPr>
            <p:cNvSpPr/>
            <p:nvPr/>
          </p:nvSpPr>
          <p:spPr>
            <a:xfrm>
              <a:off x="13519222" y="71166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prstClr val="black"/>
                  </a:solidFill>
                  <a:effectLst/>
                  <a:uLnTx/>
                  <a:uFillTx/>
                  <a:latin typeface="Calibri"/>
                  <a:ea typeface="+mn-ea"/>
                  <a:cs typeface="+mn-cs"/>
                </a:rPr>
                <a:t>KRW-</a:t>
              </a:r>
              <a:r>
                <a:rPr kumimoji="0" lang="nl-NL" sz="600" b="0" i="0" u="none" strike="noStrike" kern="1200" cap="none" spc="0" normalizeH="0" baseline="0" noProof="0" dirty="0" err="1">
                  <a:ln>
                    <a:noFill/>
                  </a:ln>
                  <a:solidFill>
                    <a:prstClr val="black"/>
                  </a:solidFill>
                  <a:effectLst/>
                  <a:uLnTx/>
                  <a:uFillTx/>
                  <a:latin typeface="Calibri"/>
                  <a:ea typeface="+mn-ea"/>
                  <a:cs typeface="+mn-cs"/>
                </a:rPr>
                <a:t>factsheets</a:t>
              </a: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OWL</a:t>
              </a:r>
            </a:p>
          </p:txBody>
        </p:sp>
      </p:grpSp>
      <p:grpSp>
        <p:nvGrpSpPr>
          <p:cNvPr id="182" name="Groep 181">
            <a:extLst>
              <a:ext uri="{FF2B5EF4-FFF2-40B4-BE49-F238E27FC236}">
                <a16:creationId xmlns:a16="http://schemas.microsoft.com/office/drawing/2014/main" id="{B51AF717-49B7-1A94-1DD9-2AE4E4AA2614}"/>
              </a:ext>
            </a:extLst>
          </p:cNvPr>
          <p:cNvGrpSpPr/>
          <p:nvPr/>
        </p:nvGrpSpPr>
        <p:grpSpPr>
          <a:xfrm>
            <a:off x="2552086" y="117718"/>
            <a:ext cx="493399" cy="470178"/>
            <a:chOff x="12168212" y="696322"/>
            <a:chExt cx="1036138" cy="987374"/>
          </a:xfrm>
        </p:grpSpPr>
        <p:sp>
          <p:nvSpPr>
            <p:cNvPr id="183" name="Stroomdiagram: Document 182">
              <a:extLst>
                <a:ext uri="{FF2B5EF4-FFF2-40B4-BE49-F238E27FC236}">
                  <a16:creationId xmlns:a16="http://schemas.microsoft.com/office/drawing/2014/main" id="{04FE1D48-EE00-8ADE-5174-69D79EDB45C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4" name="Stroomdiagram: Document 183">
              <a:extLst>
                <a:ext uri="{FF2B5EF4-FFF2-40B4-BE49-F238E27FC236}">
                  <a16:creationId xmlns:a16="http://schemas.microsoft.com/office/drawing/2014/main" id="{7E328A20-1BD8-8602-4AF1-BB4288A8ADCB}"/>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5" name="Stroomdiagram: Document 184">
              <a:extLst>
                <a:ext uri="{FF2B5EF4-FFF2-40B4-BE49-F238E27FC236}">
                  <a16:creationId xmlns:a16="http://schemas.microsoft.com/office/drawing/2014/main" id="{4D28904E-0DCC-8E36-BC00-A23FB870EDBD}"/>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Bron-</a:t>
              </a:r>
              <a:br>
                <a:rPr kumimoji="0" lang="nl-NL" sz="600" b="0" i="0" u="none" strike="noStrike" kern="1200" cap="none" spc="0" normalizeH="0" baseline="0" noProof="0" dirty="0">
                  <a:ln>
                    <a:noFill/>
                  </a:ln>
                  <a:solidFill>
                    <a:srgbClr val="00B050"/>
                  </a:solidFill>
                  <a:effectLst/>
                  <a:uLnTx/>
                  <a:uFillTx/>
                  <a:latin typeface="Calibri"/>
                  <a:ea typeface="+mn-ea"/>
                  <a:cs typeface="+mn-cs"/>
                </a:rPr>
              </a:br>
              <a:r>
                <a:rPr kumimoji="0" lang="nl-NL" sz="600" b="0" i="0" u="none" strike="noStrike" kern="1200" cap="none" spc="0" normalizeH="0" baseline="0" noProof="0" dirty="0">
                  <a:ln>
                    <a:noFill/>
                  </a:ln>
                  <a:solidFill>
                    <a:srgbClr val="00B050"/>
                  </a:solidFill>
                  <a:effectLst/>
                  <a:uLnTx/>
                  <a:uFillTx/>
                  <a:latin typeface="Calibri"/>
                  <a:ea typeface="+mn-ea"/>
                  <a:cs typeface="+mn-cs"/>
                </a:rPr>
                <a:t>bestanden KRW</a:t>
              </a:r>
            </a:p>
          </p:txBody>
        </p:sp>
      </p:grpSp>
      <p:grpSp>
        <p:nvGrpSpPr>
          <p:cNvPr id="186" name="Groep 185">
            <a:extLst>
              <a:ext uri="{FF2B5EF4-FFF2-40B4-BE49-F238E27FC236}">
                <a16:creationId xmlns:a16="http://schemas.microsoft.com/office/drawing/2014/main" id="{1F61215B-940C-6478-838E-0FA474A298B0}"/>
              </a:ext>
            </a:extLst>
          </p:cNvPr>
          <p:cNvGrpSpPr/>
          <p:nvPr/>
        </p:nvGrpSpPr>
        <p:grpSpPr>
          <a:xfrm>
            <a:off x="1900359" y="117718"/>
            <a:ext cx="493399" cy="470178"/>
            <a:chOff x="12168212" y="696322"/>
            <a:chExt cx="1036138" cy="987374"/>
          </a:xfrm>
        </p:grpSpPr>
        <p:sp>
          <p:nvSpPr>
            <p:cNvPr id="187" name="Stroomdiagram: Document 186">
              <a:extLst>
                <a:ext uri="{FF2B5EF4-FFF2-40B4-BE49-F238E27FC236}">
                  <a16:creationId xmlns:a16="http://schemas.microsoft.com/office/drawing/2014/main" id="{F8A6FD51-4D3E-7A54-FD64-90E91671F476}"/>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8" name="Stroomdiagram: Document 187">
              <a:extLst>
                <a:ext uri="{FF2B5EF4-FFF2-40B4-BE49-F238E27FC236}">
                  <a16:creationId xmlns:a16="http://schemas.microsoft.com/office/drawing/2014/main" id="{842AE763-85D7-92FD-8F18-FD3A92B61AB7}"/>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89" name="Stroomdiagram: Document 188">
              <a:extLst>
                <a:ext uri="{FF2B5EF4-FFF2-40B4-BE49-F238E27FC236}">
                  <a16:creationId xmlns:a16="http://schemas.microsoft.com/office/drawing/2014/main" id="{D0DDE4D3-B4F4-3742-EB20-71E92C173CC6}"/>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Water-kwaliteit-gegevens</a:t>
              </a:r>
            </a:p>
          </p:txBody>
        </p:sp>
      </p:grpSp>
      <p:sp>
        <p:nvSpPr>
          <p:cNvPr id="191" name="Stroomdiagram: Document 190">
            <a:extLst>
              <a:ext uri="{FF2B5EF4-FFF2-40B4-BE49-F238E27FC236}">
                <a16:creationId xmlns:a16="http://schemas.microsoft.com/office/drawing/2014/main" id="{85DE1428-C610-6223-5830-1426883EF3C9}"/>
              </a:ext>
            </a:extLst>
          </p:cNvPr>
          <p:cNvSpPr/>
          <p:nvPr/>
        </p:nvSpPr>
        <p:spPr>
          <a:xfrm>
            <a:off x="2123975" y="434459"/>
            <a:ext cx="419091" cy="340775"/>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Archief</a:t>
            </a: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 </a:t>
            </a:r>
            <a:r>
              <a:rPr kumimoji="0" lang="nl-NL" sz="600" b="0" i="0" u="none" strike="noStrike" kern="1200" cap="none" spc="0" normalizeH="0" baseline="0" noProof="0" dirty="0" err="1">
                <a:ln>
                  <a:noFill/>
                </a:ln>
                <a:solidFill>
                  <a:srgbClr val="00B050"/>
                </a:solidFill>
                <a:effectLst/>
                <a:uLnTx/>
                <a:uFillTx/>
                <a:latin typeface="Calibri"/>
                <a:ea typeface="+mn-ea"/>
                <a:cs typeface="+mn-cs"/>
              </a:rPr>
              <a:t>Piscaria</a:t>
            </a:r>
            <a:endParaRPr kumimoji="0" lang="nl-NL" sz="600" b="0" i="0" u="none" strike="noStrike" kern="1200" cap="none" spc="0" normalizeH="0" baseline="0" noProof="0" dirty="0">
              <a:ln>
                <a:noFill/>
              </a:ln>
              <a:solidFill>
                <a:srgbClr val="00B050"/>
              </a:solidFill>
              <a:effectLst/>
              <a:uLnTx/>
              <a:uFillTx/>
              <a:latin typeface="Calibri"/>
              <a:ea typeface="+mn-ea"/>
              <a:cs typeface="+mn-cs"/>
            </a:endParaRPr>
          </a:p>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00B050"/>
                </a:solidFill>
                <a:effectLst/>
                <a:uLnTx/>
                <a:uFillTx/>
                <a:latin typeface="Calibri"/>
                <a:ea typeface="+mn-ea"/>
                <a:cs typeface="+mn-cs"/>
              </a:rPr>
              <a:t> - </a:t>
            </a:r>
            <a:r>
              <a:rPr kumimoji="0" lang="nl-NL" sz="600" b="0" i="0" u="none" strike="noStrike" kern="1200" cap="none" spc="0" normalizeH="0" baseline="0" noProof="0" dirty="0" err="1">
                <a:ln>
                  <a:noFill/>
                </a:ln>
                <a:solidFill>
                  <a:srgbClr val="00B050"/>
                </a:solidFill>
                <a:effectLst/>
                <a:uLnTx/>
                <a:uFillTx/>
                <a:latin typeface="Calibri"/>
                <a:ea typeface="+mn-ea"/>
                <a:cs typeface="+mn-cs"/>
              </a:rPr>
              <a:t>Limnodata</a:t>
            </a:r>
            <a:endParaRPr kumimoji="0" lang="nl-NL" sz="6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76" name="Tekstvak 575">
            <a:extLst>
              <a:ext uri="{FF2B5EF4-FFF2-40B4-BE49-F238E27FC236}">
                <a16:creationId xmlns:a16="http://schemas.microsoft.com/office/drawing/2014/main" id="{072041E4-6ACE-A320-108A-EA58AAAB494E}"/>
              </a:ext>
            </a:extLst>
          </p:cNvPr>
          <p:cNvSpPr txBox="1"/>
          <p:nvPr/>
        </p:nvSpPr>
        <p:spPr>
          <a:xfrm>
            <a:off x="5308674" y="1719843"/>
            <a:ext cx="65759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000" b="0" i="0" u="none" strike="noStrike" kern="1200" cap="none" spc="0" normalizeH="0" baseline="0" noProof="0" dirty="0">
                <a:ln>
                  <a:noFill/>
                </a:ln>
                <a:solidFill>
                  <a:srgbClr val="FF0000"/>
                </a:solidFill>
                <a:effectLst/>
                <a:uLnTx/>
                <a:uFillTx/>
                <a:latin typeface="Calibri"/>
                <a:ea typeface="+mn-ea"/>
                <a:cs typeface="+mn-cs"/>
              </a:rPr>
            </a:br>
            <a:r>
              <a:rPr kumimoji="0" lang="nl-NL" sz="1000" b="0" i="0" u="none" strike="noStrike" kern="1200" cap="none" spc="0" normalizeH="0" baseline="0" noProof="0" dirty="0">
                <a:ln>
                  <a:noFill/>
                </a:ln>
                <a:solidFill>
                  <a:srgbClr val="00B0F0"/>
                </a:solidFill>
                <a:effectLst/>
                <a:uLnTx/>
                <a:uFillTx/>
                <a:latin typeface="Calibri"/>
                <a:ea typeface="+mn-ea"/>
                <a:cs typeface="+mn-cs"/>
              </a:rPr>
              <a:t>BI-tool</a:t>
            </a:r>
          </a:p>
        </p:txBody>
      </p:sp>
      <p:grpSp>
        <p:nvGrpSpPr>
          <p:cNvPr id="577" name="Groep 576">
            <a:extLst>
              <a:ext uri="{FF2B5EF4-FFF2-40B4-BE49-F238E27FC236}">
                <a16:creationId xmlns:a16="http://schemas.microsoft.com/office/drawing/2014/main" id="{B3731D77-B95C-A99A-5F66-AC0203073069}"/>
              </a:ext>
            </a:extLst>
          </p:cNvPr>
          <p:cNvGrpSpPr/>
          <p:nvPr/>
        </p:nvGrpSpPr>
        <p:grpSpPr>
          <a:xfrm>
            <a:off x="5631616" y="317151"/>
            <a:ext cx="493399" cy="470178"/>
            <a:chOff x="12168212" y="696322"/>
            <a:chExt cx="1036138" cy="987374"/>
          </a:xfrm>
        </p:grpSpPr>
        <p:sp>
          <p:nvSpPr>
            <p:cNvPr id="578" name="Stroomdiagram: Document 577">
              <a:extLst>
                <a:ext uri="{FF2B5EF4-FFF2-40B4-BE49-F238E27FC236}">
                  <a16:creationId xmlns:a16="http://schemas.microsoft.com/office/drawing/2014/main" id="{0900DEC9-2F67-AE8C-D23C-FB4B4EF6B4DB}"/>
                </a:ext>
              </a:extLst>
            </p:cNvPr>
            <p:cNvSpPr/>
            <p:nvPr/>
          </p:nvSpPr>
          <p:spPr>
            <a:xfrm>
              <a:off x="12324258" y="968068"/>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79" name="Stroomdiagram: Document 578">
              <a:extLst>
                <a:ext uri="{FF2B5EF4-FFF2-40B4-BE49-F238E27FC236}">
                  <a16:creationId xmlns:a16="http://schemas.microsoft.com/office/drawing/2014/main" id="{01F81032-929A-2FDB-9A7E-B9EA9B0A6477}"/>
                </a:ext>
              </a:extLst>
            </p:cNvPr>
            <p:cNvSpPr/>
            <p:nvPr/>
          </p:nvSpPr>
          <p:spPr>
            <a:xfrm>
              <a:off x="12249078" y="830896"/>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881760" rtl="0" eaLnBrk="1" fontAlgn="auto" latinLnBrk="0" hangingPunct="1">
                <a:lnSpc>
                  <a:spcPct val="100000"/>
                </a:lnSpc>
                <a:spcBef>
                  <a:spcPts val="0"/>
                </a:spcBef>
                <a:spcAft>
                  <a:spcPts val="0"/>
                </a:spcAft>
                <a:buClrTx/>
                <a:buSzTx/>
                <a:buFontTx/>
                <a:buNone/>
                <a:tabLst/>
                <a:defRPr/>
              </a:pPr>
              <a:br>
                <a:rPr kumimoji="0" lang="nl-NL" sz="600" b="0" i="0" u="none" strike="noStrike" kern="1200" cap="none" spc="0" normalizeH="0" baseline="0" noProof="0" dirty="0">
                  <a:ln>
                    <a:noFill/>
                  </a:ln>
                  <a:solidFill>
                    <a:prstClr val="black"/>
                  </a:solidFill>
                  <a:effectLst/>
                  <a:uLnTx/>
                  <a:uFillTx/>
                  <a:latin typeface="Calibri"/>
                  <a:ea typeface="+mn-ea"/>
                  <a:cs typeface="+mn-cs"/>
                </a:rPr>
              </a:br>
              <a:r>
                <a:rPr kumimoji="0" lang="nl-NL" sz="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580" name="Stroomdiagram: Document 579">
              <a:extLst>
                <a:ext uri="{FF2B5EF4-FFF2-40B4-BE49-F238E27FC236}">
                  <a16:creationId xmlns:a16="http://schemas.microsoft.com/office/drawing/2014/main" id="{EDE62391-57F0-F274-9C1F-4ADFACF11AF7}"/>
                </a:ext>
              </a:extLst>
            </p:cNvPr>
            <p:cNvSpPr/>
            <p:nvPr/>
          </p:nvSpPr>
          <p:spPr>
            <a:xfrm>
              <a:off x="12168212" y="696322"/>
              <a:ext cx="880092" cy="715628"/>
            </a:xfrm>
            <a:prstGeom prst="flowChartDocument">
              <a:avLst/>
            </a:prstGeom>
            <a:ln/>
          </p:spPr>
          <p:style>
            <a:lnRef idx="1">
              <a:schemeClr val="accent5"/>
            </a:lnRef>
            <a:fillRef idx="2">
              <a:schemeClr val="accent5"/>
            </a:fillRef>
            <a:effectRef idx="1">
              <a:schemeClr val="accent5"/>
            </a:effectRef>
            <a:fontRef idx="minor">
              <a:schemeClr val="dk1"/>
            </a:fontRef>
          </p:style>
          <p:txBody>
            <a:bodyPr lIns="0" tIns="17357" rIns="0" bIns="17357"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0000"/>
                  </a:solidFill>
                  <a:effectLst/>
                  <a:uLnTx/>
                  <a:uFillTx/>
                  <a:latin typeface="Calibri"/>
                  <a:ea typeface="+mn-ea"/>
                  <a:cs typeface="+mn-cs"/>
                </a:rPr>
                <a:t>Validatie</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Controle-</a:t>
              </a:r>
              <a:br>
                <a:rPr kumimoji="0" lang="nl-NL" sz="600" b="0" i="0" u="none" strike="noStrike" kern="1200" cap="none" spc="0" normalizeH="0" baseline="0" noProof="0" dirty="0">
                  <a:ln>
                    <a:noFill/>
                  </a:ln>
                  <a:solidFill>
                    <a:srgbClr val="FF0000"/>
                  </a:solidFill>
                  <a:effectLst/>
                  <a:uLnTx/>
                  <a:uFillTx/>
                  <a:latin typeface="Calibri"/>
                  <a:ea typeface="+mn-ea"/>
                  <a:cs typeface="+mn-cs"/>
                </a:rPr>
              </a:br>
              <a:r>
                <a:rPr kumimoji="0" lang="nl-NL" sz="600" b="0" i="0" u="none" strike="noStrike" kern="1200" cap="none" spc="0" normalizeH="0" baseline="0" noProof="0" dirty="0">
                  <a:ln>
                    <a:noFill/>
                  </a:ln>
                  <a:solidFill>
                    <a:srgbClr val="FF0000"/>
                  </a:solidFill>
                  <a:effectLst/>
                  <a:uLnTx/>
                  <a:uFillTx/>
                  <a:latin typeface="Calibri"/>
                  <a:ea typeface="+mn-ea"/>
                  <a:cs typeface="+mn-cs"/>
                </a:rPr>
                <a:t>rapporten</a:t>
              </a:r>
            </a:p>
          </p:txBody>
        </p:sp>
      </p:grpSp>
      <p:cxnSp>
        <p:nvCxnSpPr>
          <p:cNvPr id="582" name="Gebogen verbindingslijn 131">
            <a:extLst>
              <a:ext uri="{FF2B5EF4-FFF2-40B4-BE49-F238E27FC236}">
                <a16:creationId xmlns:a16="http://schemas.microsoft.com/office/drawing/2014/main" id="{AE77BAE3-1BB3-6E97-DA73-64AB43A97FC7}"/>
              </a:ext>
            </a:extLst>
          </p:cNvPr>
          <p:cNvCxnSpPr>
            <a:cxnSpLocks/>
            <a:endCxn id="562" idx="2"/>
          </p:cNvCxnSpPr>
          <p:nvPr/>
        </p:nvCxnSpPr>
        <p:spPr>
          <a:xfrm rot="16200000" flipV="1">
            <a:off x="4673865" y="2034802"/>
            <a:ext cx="2561774" cy="124367"/>
          </a:xfrm>
          <a:prstGeom prst="bentConnector3">
            <a:avLst>
              <a:gd name="adj1" fmla="val 57479"/>
            </a:avLst>
          </a:prstGeom>
          <a:ln w="28575">
            <a:solidFill>
              <a:srgbClr val="00B0F0"/>
            </a:solidFill>
            <a:prstDash val="solid"/>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592" name="Tekstvak 591">
            <a:extLst>
              <a:ext uri="{FF2B5EF4-FFF2-40B4-BE49-F238E27FC236}">
                <a16:creationId xmlns:a16="http://schemas.microsoft.com/office/drawing/2014/main" id="{B70DF877-59EA-360A-217B-96688EFA3661}"/>
              </a:ext>
            </a:extLst>
          </p:cNvPr>
          <p:cNvSpPr txBox="1"/>
          <p:nvPr/>
        </p:nvSpPr>
        <p:spPr>
          <a:xfrm>
            <a:off x="5841161" y="1605044"/>
            <a:ext cx="844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B0F0"/>
                </a:solidFill>
                <a:effectLst/>
                <a:uLnTx/>
                <a:uFillTx/>
                <a:latin typeface="Calibri"/>
                <a:ea typeface="+mn-ea"/>
                <a:cs typeface="+mn-cs"/>
              </a:rPr>
              <a:t>FME</a:t>
            </a:r>
            <a:br>
              <a:rPr kumimoji="0" lang="nl-NL" sz="1000" b="0" i="0" u="none" strike="noStrike" kern="1200" cap="none" spc="0" normalizeH="0" baseline="0" noProof="0" dirty="0">
                <a:ln>
                  <a:noFill/>
                </a:ln>
                <a:solidFill>
                  <a:srgbClr val="FF0000"/>
                </a:solidFill>
                <a:effectLst/>
                <a:uLnTx/>
                <a:uFillTx/>
                <a:latin typeface="Calibri"/>
                <a:ea typeface="+mn-ea"/>
                <a:cs typeface="+mn-cs"/>
              </a:rPr>
            </a:br>
            <a:endParaRPr kumimoji="0" lang="nl-NL" sz="1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594" name="Rechthoek 593">
            <a:extLst>
              <a:ext uri="{FF2B5EF4-FFF2-40B4-BE49-F238E27FC236}">
                <a16:creationId xmlns:a16="http://schemas.microsoft.com/office/drawing/2014/main" id="{54AF27C6-3ED3-A2DF-6EB4-4176509E6E85}"/>
              </a:ext>
            </a:extLst>
          </p:cNvPr>
          <p:cNvSpPr/>
          <p:nvPr/>
        </p:nvSpPr>
        <p:spPr>
          <a:xfrm>
            <a:off x="4134339" y="909458"/>
            <a:ext cx="1004415" cy="678096"/>
          </a:xfrm>
          <a:prstGeom prst="rect">
            <a:avLst/>
          </a:prstGeom>
          <a:solidFill>
            <a:srgbClr val="D1D1FF">
              <a:alpha val="70000"/>
            </a:srgbClr>
          </a:solidFill>
          <a:ln w="1905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007E"/>
                </a:solidFill>
                <a:effectLst/>
                <a:uLnTx/>
                <a:uFillTx/>
                <a:latin typeface="Calibri"/>
                <a:ea typeface="+mn-ea"/>
                <a:cs typeface="+mn-cs"/>
              </a:rPr>
              <a:t>Water-</a:t>
            </a:r>
            <a:br>
              <a:rPr kumimoji="0" lang="nl-NL" sz="1100" b="1" i="0" u="none" strike="noStrike" kern="1200" cap="none" spc="0" normalizeH="0" baseline="0" noProof="0" dirty="0">
                <a:ln>
                  <a:noFill/>
                </a:ln>
                <a:solidFill>
                  <a:srgbClr val="00007E"/>
                </a:solidFill>
                <a:effectLst/>
                <a:uLnTx/>
                <a:uFillTx/>
                <a:latin typeface="Calibri"/>
                <a:ea typeface="+mn-ea"/>
                <a:cs typeface="+mn-cs"/>
              </a:rPr>
            </a:br>
            <a:r>
              <a:rPr kumimoji="0" lang="nl-NL" sz="1100" b="1" i="0" u="none" strike="noStrike" kern="1200" cap="none" spc="0" normalizeH="0" baseline="0" noProof="0" dirty="0" err="1">
                <a:ln>
                  <a:noFill/>
                </a:ln>
                <a:solidFill>
                  <a:srgbClr val="00007E"/>
                </a:solidFill>
                <a:effectLst/>
                <a:uLnTx/>
                <a:uFillTx/>
                <a:latin typeface="Calibri"/>
                <a:ea typeface="+mn-ea"/>
                <a:cs typeface="+mn-cs"/>
              </a:rPr>
              <a:t>kwaliteits</a:t>
            </a:r>
            <a:r>
              <a:rPr kumimoji="0" lang="nl-NL" sz="1100" b="1" i="0" u="none" strike="noStrike" kern="1200" cap="none" spc="0" normalizeH="0" baseline="0" noProof="0" dirty="0">
                <a:ln>
                  <a:noFill/>
                </a:ln>
                <a:solidFill>
                  <a:srgbClr val="00007E"/>
                </a:solidFill>
                <a:effectLst/>
                <a:uLnTx/>
                <a:uFillTx/>
                <a:latin typeface="Calibri"/>
                <a:ea typeface="+mn-ea"/>
                <a:cs typeface="+mn-cs"/>
              </a:rPr>
              <a:t> API</a:t>
            </a:r>
            <a:endParaRPr kumimoji="0" lang="nl-NL" sz="1200" b="0" i="1" u="none" strike="noStrike" kern="1200" cap="none" spc="0" normalizeH="0" baseline="0" noProof="0" dirty="0">
              <a:ln>
                <a:noFill/>
              </a:ln>
              <a:solidFill>
                <a:srgbClr val="00007E"/>
              </a:solidFill>
              <a:effectLst/>
              <a:uLnTx/>
              <a:uFillTx/>
              <a:latin typeface="Calibri"/>
              <a:ea typeface="+mn-ea"/>
              <a:cs typeface="+mn-cs"/>
            </a:endParaRPr>
          </a:p>
        </p:txBody>
      </p:sp>
      <p:sp>
        <p:nvSpPr>
          <p:cNvPr id="609" name="Rechthoek 608">
            <a:extLst>
              <a:ext uri="{FF2B5EF4-FFF2-40B4-BE49-F238E27FC236}">
                <a16:creationId xmlns:a16="http://schemas.microsoft.com/office/drawing/2014/main" id="{2ACE06D2-8544-AD83-F1FD-21257A26C017}"/>
              </a:ext>
            </a:extLst>
          </p:cNvPr>
          <p:cNvSpPr/>
          <p:nvPr/>
        </p:nvSpPr>
        <p:spPr>
          <a:xfrm>
            <a:off x="601411" y="6378100"/>
            <a:ext cx="1409876" cy="458447"/>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88900" marR="0" lvl="0" indent="-8890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4600"/>
              </a:solidFill>
              <a:effectLst/>
              <a:uLnTx/>
              <a:uFillTx/>
              <a:latin typeface="Calibri"/>
              <a:ea typeface="+mn-ea"/>
              <a:cs typeface="+mn-cs"/>
            </a:endParaRPr>
          </a:p>
        </p:txBody>
      </p:sp>
      <p:cxnSp>
        <p:nvCxnSpPr>
          <p:cNvPr id="611" name="Gebogen verbindingslijn 154">
            <a:extLst>
              <a:ext uri="{FF2B5EF4-FFF2-40B4-BE49-F238E27FC236}">
                <a16:creationId xmlns:a16="http://schemas.microsoft.com/office/drawing/2014/main" id="{40777332-318B-0F9B-4439-C267D63FB08D}"/>
              </a:ext>
            </a:extLst>
          </p:cNvPr>
          <p:cNvCxnSpPr>
            <a:cxnSpLocks/>
            <a:stCxn id="535" idx="1"/>
          </p:cNvCxnSpPr>
          <p:nvPr/>
        </p:nvCxnSpPr>
        <p:spPr>
          <a:xfrm flipV="1">
            <a:off x="6842501" y="1497895"/>
            <a:ext cx="1" cy="316931"/>
          </a:xfrm>
          <a:prstGeom prst="straightConnector1">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615" name="Gebogen verbindingslijn 154">
            <a:extLst>
              <a:ext uri="{FF2B5EF4-FFF2-40B4-BE49-F238E27FC236}">
                <a16:creationId xmlns:a16="http://schemas.microsoft.com/office/drawing/2014/main" id="{3FA6E2E2-8231-49A3-38D6-0101E5A9BF25}"/>
              </a:ext>
            </a:extLst>
          </p:cNvPr>
          <p:cNvCxnSpPr>
            <a:cxnSpLocks/>
            <a:endCxn id="456" idx="4"/>
          </p:cNvCxnSpPr>
          <p:nvPr/>
        </p:nvCxnSpPr>
        <p:spPr>
          <a:xfrm rot="16200000" flipV="1">
            <a:off x="7057538" y="1181945"/>
            <a:ext cx="1271419" cy="1208730"/>
          </a:xfrm>
          <a:prstGeom prst="bentConnector3">
            <a:avLst>
              <a:gd name="adj1" fmla="val 73288"/>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5" name="Tekstvak 194">
            <a:extLst>
              <a:ext uri="{FF2B5EF4-FFF2-40B4-BE49-F238E27FC236}">
                <a16:creationId xmlns:a16="http://schemas.microsoft.com/office/drawing/2014/main" id="{512CB380-8F1F-2AC4-E56B-26A4379BCB1C}"/>
              </a:ext>
            </a:extLst>
          </p:cNvPr>
          <p:cNvSpPr txBox="1"/>
          <p:nvPr/>
        </p:nvSpPr>
        <p:spPr>
          <a:xfrm>
            <a:off x="6263610" y="5262238"/>
            <a:ext cx="7309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err="1">
                <a:ln>
                  <a:noFill/>
                </a:ln>
                <a:solidFill>
                  <a:prstClr val="white">
                    <a:lumMod val="75000"/>
                  </a:prstClr>
                </a:solidFill>
                <a:effectLst/>
                <a:uLnTx/>
                <a:uFillTx/>
                <a:latin typeface="Calibri"/>
                <a:ea typeface="+mn-ea"/>
                <a:cs typeface="+mn-cs"/>
              </a:rPr>
              <a:t>DBeaver</a:t>
            </a:r>
            <a:endPar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lumMod val="75000"/>
                  </a:prstClr>
                </a:solidFill>
                <a:effectLst/>
                <a:uLnTx/>
                <a:uFillTx/>
                <a:latin typeface="Calibri"/>
                <a:ea typeface="+mn-ea"/>
                <a:cs typeface="+mn-cs"/>
              </a:rPr>
              <a:t>ETL-FME</a:t>
            </a:r>
          </a:p>
        </p:txBody>
      </p:sp>
      <p:pic>
        <p:nvPicPr>
          <p:cNvPr id="199" name="Afbeelding 198">
            <a:extLst>
              <a:ext uri="{FF2B5EF4-FFF2-40B4-BE49-F238E27FC236}">
                <a16:creationId xmlns:a16="http://schemas.microsoft.com/office/drawing/2014/main" id="{01992BB3-F491-A50D-D88E-905B6777C533}"/>
              </a:ext>
            </a:extLst>
          </p:cNvPr>
          <p:cNvPicPr>
            <a:picLocks noChangeAspect="1"/>
          </p:cNvPicPr>
          <p:nvPr/>
        </p:nvPicPr>
        <p:blipFill>
          <a:blip r:embed="rId7"/>
          <a:stretch>
            <a:fillRect/>
          </a:stretch>
        </p:blipFill>
        <p:spPr>
          <a:xfrm>
            <a:off x="145431" y="206874"/>
            <a:ext cx="1583003" cy="1064316"/>
          </a:xfrm>
          <a:prstGeom prst="rect">
            <a:avLst/>
          </a:prstGeom>
        </p:spPr>
      </p:pic>
      <p:pic>
        <p:nvPicPr>
          <p:cNvPr id="219" name="Afbeelding 1" descr="image001">
            <a:extLst>
              <a:ext uri="{FF2B5EF4-FFF2-40B4-BE49-F238E27FC236}">
                <a16:creationId xmlns:a16="http://schemas.microsoft.com/office/drawing/2014/main" id="{FA31B2AF-9C7A-58FD-6520-DACBF66378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351" y="2286453"/>
            <a:ext cx="1822804" cy="4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Afbeelding 219">
            <a:extLst>
              <a:ext uri="{FF2B5EF4-FFF2-40B4-BE49-F238E27FC236}">
                <a16:creationId xmlns:a16="http://schemas.microsoft.com/office/drawing/2014/main" id="{49A49FF0-7AFA-4E77-E5C6-3EC6782FC2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84" y="2874817"/>
            <a:ext cx="1838013" cy="263979"/>
          </a:xfrm>
          <a:prstGeom prst="rect">
            <a:avLst/>
          </a:prstGeom>
        </p:spPr>
      </p:pic>
      <p:sp>
        <p:nvSpPr>
          <p:cNvPr id="226" name="Tekstvak 225">
            <a:extLst>
              <a:ext uri="{FF2B5EF4-FFF2-40B4-BE49-F238E27FC236}">
                <a16:creationId xmlns:a16="http://schemas.microsoft.com/office/drawing/2014/main" id="{0E3A95BF-384A-E4B6-633A-7BE43E177D1A}"/>
              </a:ext>
            </a:extLst>
          </p:cNvPr>
          <p:cNvSpPr txBox="1"/>
          <p:nvPr/>
        </p:nvSpPr>
        <p:spPr>
          <a:xfrm>
            <a:off x="3483244" y="4317750"/>
            <a:ext cx="1164681"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FF0000"/>
                </a:solidFill>
                <a:effectLst/>
                <a:uLnTx/>
                <a:uFillTx/>
                <a:latin typeface="Calibri"/>
                <a:ea typeface="+mn-ea"/>
                <a:cs typeface="+mn-cs"/>
              </a:rPr>
              <a:t>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FF0000"/>
                </a:solidFill>
                <a:effectLst/>
                <a:uLnTx/>
                <a:uFillTx/>
                <a:latin typeface="Calibri"/>
                <a:ea typeface="+mn-ea"/>
                <a:cs typeface="+mn-cs"/>
              </a:rPr>
              <a:t>WQ</a:t>
            </a:r>
            <a:br>
              <a:rPr kumimoji="0" lang="nl-NL" sz="1050" b="0" i="0" u="none" strike="noStrike" kern="1200" cap="none" spc="0" normalizeH="0" baseline="0" noProof="0" dirty="0">
                <a:ln>
                  <a:noFill/>
                </a:ln>
                <a:solidFill>
                  <a:srgbClr val="FF0000"/>
                </a:solidFill>
                <a:effectLst/>
                <a:uLnTx/>
                <a:uFillTx/>
                <a:latin typeface="Calibri"/>
                <a:ea typeface="+mn-ea"/>
                <a:cs typeface="+mn-cs"/>
              </a:rPr>
            </a:br>
            <a:r>
              <a:rPr kumimoji="0" lang="nl-NL" sz="1050" b="0" i="0" u="none" strike="noStrike" kern="1200" cap="none" spc="0" normalizeH="0" baseline="0" noProof="0" dirty="0">
                <a:ln>
                  <a:noFill/>
                </a:ln>
                <a:solidFill>
                  <a:srgbClr val="FF0000"/>
                </a:solidFill>
                <a:effectLst/>
                <a:uLnTx/>
                <a:uFillTx/>
                <a:latin typeface="Calibri"/>
                <a:ea typeface="+mn-ea"/>
                <a:cs typeface="+mn-cs"/>
              </a:rPr>
              <a:t>API</a:t>
            </a:r>
          </a:p>
        </p:txBody>
      </p:sp>
      <p:sp>
        <p:nvSpPr>
          <p:cNvPr id="230" name="Rechthoek 229">
            <a:extLst>
              <a:ext uri="{FF2B5EF4-FFF2-40B4-BE49-F238E27FC236}">
                <a16:creationId xmlns:a16="http://schemas.microsoft.com/office/drawing/2014/main" id="{6585251A-708A-B095-2FAC-7153CA96E2C2}"/>
              </a:ext>
            </a:extLst>
          </p:cNvPr>
          <p:cNvSpPr/>
          <p:nvPr/>
        </p:nvSpPr>
        <p:spPr>
          <a:xfrm rot="16200000">
            <a:off x="-143969" y="6152166"/>
            <a:ext cx="979831" cy="336293"/>
          </a:xfrm>
          <a:prstGeom prst="rect">
            <a:avLst/>
          </a:prstGeom>
          <a:solidFill>
            <a:schemeClr val="bg1"/>
          </a:solidFill>
          <a:ln>
            <a:noFill/>
            <a:prstDash val="sysDot"/>
          </a:ln>
        </p:spPr>
        <p:style>
          <a:lnRef idx="2">
            <a:schemeClr val="accent1"/>
          </a:lnRef>
          <a:fillRef idx="1">
            <a:schemeClr val="lt1"/>
          </a:fillRef>
          <a:effectRef idx="0">
            <a:schemeClr val="accent1"/>
          </a:effectRef>
          <a:fontRef idx="minor">
            <a:schemeClr val="dk1"/>
          </a:fontRef>
        </p:style>
        <p:txBody>
          <a:bodyPr lIns="17357" tIns="17357" rIns="17357" bIns="17357" rtlCol="0" anchor="b" anchorCtr="0"/>
          <a:lstStyle/>
          <a:p>
            <a:pPr marL="0" marR="0" lvl="0" indent="0" algn="l" defTabSz="88176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prstClr val="black"/>
                </a:solidFill>
                <a:effectLst/>
                <a:uLnTx/>
                <a:uFillTx/>
                <a:latin typeface="Calibri"/>
                <a:ea typeface="+mn-ea"/>
                <a:cs typeface="+mn-cs"/>
              </a:rPr>
              <a:t>Databron</a:t>
            </a:r>
          </a:p>
        </p:txBody>
      </p:sp>
      <p:sp>
        <p:nvSpPr>
          <p:cNvPr id="610" name="Rechthoek 609">
            <a:extLst>
              <a:ext uri="{FF2B5EF4-FFF2-40B4-BE49-F238E27FC236}">
                <a16:creationId xmlns:a16="http://schemas.microsoft.com/office/drawing/2014/main" id="{FEE672F5-F69E-C1ED-7065-A26CFCEC64DA}"/>
              </a:ext>
            </a:extLst>
          </p:cNvPr>
          <p:cNvSpPr/>
          <p:nvPr/>
        </p:nvSpPr>
        <p:spPr>
          <a:xfrm>
            <a:off x="601411" y="5841349"/>
            <a:ext cx="1409876" cy="496543"/>
          </a:xfrm>
          <a:prstGeom prst="rect">
            <a:avLst/>
          </a:prstGeom>
          <a:solidFill>
            <a:srgbClr val="C1FFC1">
              <a:alpha val="80000"/>
            </a:srgbClr>
          </a:solidFill>
          <a:ln w="19050">
            <a:solidFill>
              <a:srgbClr val="004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88900" marR="0" lvl="0" indent="-8890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4600"/>
              </a:solidFill>
              <a:effectLst/>
              <a:uLnTx/>
              <a:uFillTx/>
              <a:latin typeface="Calibri"/>
              <a:ea typeface="+mn-ea"/>
              <a:cs typeface="+mn-cs"/>
            </a:endParaRPr>
          </a:p>
        </p:txBody>
      </p:sp>
      <p:sp>
        <p:nvSpPr>
          <p:cNvPr id="714" name="PIJL-OMHOOG 169">
            <a:extLst>
              <a:ext uri="{FF2B5EF4-FFF2-40B4-BE49-F238E27FC236}">
                <a16:creationId xmlns:a16="http://schemas.microsoft.com/office/drawing/2014/main" id="{A714EF04-2A02-5A8A-7751-FFD3A46E5B99}"/>
              </a:ext>
            </a:extLst>
          </p:cNvPr>
          <p:cNvSpPr/>
          <p:nvPr/>
        </p:nvSpPr>
        <p:spPr>
          <a:xfrm rot="10800000" flipH="1">
            <a:off x="3142616" y="1527347"/>
            <a:ext cx="186300" cy="16352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881760" rtl="0" eaLnBrk="1" fontAlgn="auto" latinLnBrk="0" hangingPunct="1">
              <a:lnSpc>
                <a:spcPct val="100000"/>
              </a:lnSpc>
              <a:spcBef>
                <a:spcPts val="0"/>
              </a:spcBef>
              <a:spcAft>
                <a:spcPts val="0"/>
              </a:spcAft>
              <a:buClrTx/>
              <a:buSzTx/>
              <a:buFontTx/>
              <a:buNone/>
              <a:tabLst/>
              <a:defRPr/>
            </a:pPr>
            <a:endParaRPr kumimoji="0" lang="nl-NL" sz="1714" b="0" i="0" u="none" strike="noStrike" kern="1200" cap="none" spc="0" normalizeH="0" baseline="0" noProof="0">
              <a:ln>
                <a:noFill/>
              </a:ln>
              <a:solidFill>
                <a:prstClr val="black"/>
              </a:solidFill>
              <a:effectLst/>
              <a:uLnTx/>
              <a:uFillTx/>
              <a:latin typeface="Century Gothic" pitchFamily="34" charset="0"/>
              <a:ea typeface="+mn-ea"/>
              <a:cs typeface="+mn-cs"/>
            </a:endParaRPr>
          </a:p>
        </p:txBody>
      </p:sp>
      <p:sp>
        <p:nvSpPr>
          <p:cNvPr id="455" name="Ovaal 454">
            <a:extLst>
              <a:ext uri="{FF2B5EF4-FFF2-40B4-BE49-F238E27FC236}">
                <a16:creationId xmlns:a16="http://schemas.microsoft.com/office/drawing/2014/main" id="{ADAC892B-1BF1-40C3-7E6E-37E8A54C1FCD}"/>
              </a:ext>
            </a:extLst>
          </p:cNvPr>
          <p:cNvSpPr/>
          <p:nvPr/>
        </p:nvSpPr>
        <p:spPr>
          <a:xfrm>
            <a:off x="-44316" y="1174144"/>
            <a:ext cx="1502097" cy="29274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B050"/>
                </a:solidFill>
                <a:effectLst/>
                <a:uLnTx/>
                <a:uFillTx/>
                <a:latin typeface="Calibri"/>
                <a:ea typeface="+mn-ea"/>
                <a:cs typeface="+mn-cs"/>
              </a:rPr>
              <a:t>2022: CMS</a:t>
            </a:r>
          </a:p>
        </p:txBody>
      </p:sp>
      <p:cxnSp>
        <p:nvCxnSpPr>
          <p:cNvPr id="2" name="Gebogen verbindingslijn 154">
            <a:extLst>
              <a:ext uri="{FF2B5EF4-FFF2-40B4-BE49-F238E27FC236}">
                <a16:creationId xmlns:a16="http://schemas.microsoft.com/office/drawing/2014/main" id="{35CA2D87-855E-8911-CDB9-00B7BFE70530}"/>
              </a:ext>
            </a:extLst>
          </p:cNvPr>
          <p:cNvCxnSpPr>
            <a:cxnSpLocks/>
            <a:stCxn id="15" idx="4"/>
            <a:endCxn id="23" idx="2"/>
          </p:cNvCxnSpPr>
          <p:nvPr/>
        </p:nvCxnSpPr>
        <p:spPr>
          <a:xfrm flipV="1">
            <a:off x="7053999" y="2607648"/>
            <a:ext cx="528489" cy="1106175"/>
          </a:xfrm>
          <a:prstGeom prst="bentConnector3">
            <a:avLst>
              <a:gd name="adj1" fmla="val 50000"/>
            </a:avLst>
          </a:prstGeom>
          <a:ln w="12700">
            <a:solidFill>
              <a:srgbClr val="00B0F0"/>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99A45F30-7812-BCB1-F670-83CC1DFF2310}"/>
              </a:ext>
            </a:extLst>
          </p:cNvPr>
          <p:cNvSpPr txBox="1"/>
          <p:nvPr/>
        </p:nvSpPr>
        <p:spPr>
          <a:xfrm>
            <a:off x="6874168" y="2780693"/>
            <a:ext cx="8917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00B0F0"/>
                </a:solidFill>
                <a:effectLst/>
                <a:uLnTx/>
                <a:uFillTx/>
                <a:latin typeface="Calibri"/>
                <a:ea typeface="+mn-ea"/>
                <a:cs typeface="+mn-cs"/>
              </a:rPr>
              <a:t>ETL-FME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00B0F0"/>
                </a:solidFill>
                <a:effectLst/>
                <a:uLnTx/>
                <a:uFillTx/>
                <a:latin typeface="Calibri"/>
                <a:ea typeface="+mn-ea"/>
                <a:cs typeface="+mn-cs"/>
              </a:rPr>
              <a:t>(</a:t>
            </a:r>
            <a:r>
              <a:rPr kumimoji="0" lang="nl-NL" sz="800" b="0" i="0" u="none" strike="noStrike" kern="1200" cap="none" spc="0" normalizeH="0" baseline="0" noProof="0" dirty="0" err="1">
                <a:ln>
                  <a:noFill/>
                </a:ln>
                <a:solidFill>
                  <a:srgbClr val="00B0F0"/>
                </a:solidFill>
                <a:effectLst/>
                <a:uLnTx/>
                <a:uFillTx/>
                <a:latin typeface="Calibri"/>
                <a:ea typeface="+mn-ea"/>
                <a:cs typeface="+mn-cs"/>
              </a:rPr>
              <a:t>Aquo</a:t>
            </a:r>
            <a:r>
              <a:rPr kumimoji="0" lang="nl-NL" sz="800" b="0" i="0" u="none" strike="noStrike" kern="1200" cap="none" spc="0" normalizeH="0" baseline="0" noProof="0" dirty="0">
                <a:ln>
                  <a:noFill/>
                </a:ln>
                <a:solidFill>
                  <a:srgbClr val="00B0F0"/>
                </a:solidFill>
                <a:effectLst/>
                <a:uLnTx/>
                <a:uFillTx/>
                <a:latin typeface="Calibri"/>
                <a:ea typeface="+mn-ea"/>
                <a:cs typeface="+mn-cs"/>
              </a:rPr>
              <a:t>-&gt;</a:t>
            </a:r>
            <a:r>
              <a:rPr kumimoji="0" lang="nl-NL" sz="800" b="0" i="0" u="none" strike="noStrike" kern="1200" cap="none" spc="0" normalizeH="0" baseline="0" noProof="0" dirty="0" err="1">
                <a:ln>
                  <a:noFill/>
                </a:ln>
                <a:solidFill>
                  <a:srgbClr val="00B0F0"/>
                </a:solidFill>
                <a:effectLst/>
                <a:uLnTx/>
                <a:uFillTx/>
                <a:latin typeface="Calibri"/>
                <a:ea typeface="+mn-ea"/>
                <a:cs typeface="+mn-cs"/>
              </a:rPr>
              <a:t>Inspire</a:t>
            </a:r>
            <a:r>
              <a:rPr kumimoji="0" lang="nl-NL" sz="800" b="0" i="0" u="none" strike="noStrike" kern="1200" cap="none" spc="0" normalizeH="0" baseline="0" noProof="0" dirty="0">
                <a:ln>
                  <a:noFill/>
                </a:ln>
                <a:solidFill>
                  <a:srgbClr val="00B0F0"/>
                </a:solidFill>
                <a:effectLst/>
                <a:uLnTx/>
                <a:uFillTx/>
                <a:latin typeface="Calibri"/>
                <a:ea typeface="+mn-ea"/>
                <a:cs typeface="+mn-cs"/>
              </a:rPr>
              <a:t>)</a:t>
            </a:r>
          </a:p>
        </p:txBody>
      </p:sp>
      <p:sp>
        <p:nvSpPr>
          <p:cNvPr id="11" name="Ovaal 10">
            <a:extLst>
              <a:ext uri="{FF2B5EF4-FFF2-40B4-BE49-F238E27FC236}">
                <a16:creationId xmlns:a16="http://schemas.microsoft.com/office/drawing/2014/main" id="{38A497C7-AECA-0282-A8CA-448C234D3A1F}"/>
              </a:ext>
            </a:extLst>
          </p:cNvPr>
          <p:cNvSpPr/>
          <p:nvPr/>
        </p:nvSpPr>
        <p:spPr>
          <a:xfrm>
            <a:off x="6705328" y="4559081"/>
            <a:ext cx="1754236" cy="3309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rgbClr val="FF0000"/>
                </a:solidFill>
                <a:effectLst/>
                <a:uLnTx/>
                <a:uFillTx/>
                <a:latin typeface="Calibri"/>
                <a:ea typeface="+mn-ea"/>
                <a:cs typeface="+mn-cs"/>
              </a:rPr>
              <a:t>Beheer: ETL-</a:t>
            </a:r>
            <a:r>
              <a:rPr kumimoji="0" lang="nl-NL" sz="1050" b="0" i="0" u="none" strike="noStrike" kern="1200" cap="none" spc="0" normalizeH="0" baseline="0" noProof="0" dirty="0" err="1">
                <a:ln>
                  <a:noFill/>
                </a:ln>
                <a:solidFill>
                  <a:srgbClr val="FF0000"/>
                </a:solidFill>
                <a:effectLst/>
                <a:uLnTx/>
                <a:uFillTx/>
                <a:latin typeface="Calibri"/>
                <a:ea typeface="+mn-ea"/>
                <a:cs typeface="+mn-cs"/>
              </a:rPr>
              <a:t>workbenches</a:t>
            </a:r>
            <a:endParaRPr kumimoji="0" lang="nl-NL" sz="1050" b="0" i="0" u="none" strike="noStrike" kern="1200" cap="none" spc="0" normalizeH="0" baseline="0" noProof="0" dirty="0">
              <a:ln>
                <a:noFill/>
              </a:ln>
              <a:solidFill>
                <a:srgbClr val="FF0000"/>
              </a:solidFill>
              <a:effectLst/>
              <a:uLnTx/>
              <a:uFillTx/>
              <a:latin typeface="Calibri"/>
              <a:ea typeface="+mn-ea"/>
              <a:cs typeface="+mn-cs"/>
            </a:endParaRPr>
          </a:p>
        </p:txBody>
      </p:sp>
      <p:sp>
        <p:nvSpPr>
          <p:cNvPr id="5" name="Rechthoek 4">
            <a:extLst>
              <a:ext uri="{FF2B5EF4-FFF2-40B4-BE49-F238E27FC236}">
                <a16:creationId xmlns:a16="http://schemas.microsoft.com/office/drawing/2014/main" id="{9931D93F-6749-F915-402A-6D4DF06796DF}"/>
              </a:ext>
            </a:extLst>
          </p:cNvPr>
          <p:cNvSpPr/>
          <p:nvPr/>
        </p:nvSpPr>
        <p:spPr>
          <a:xfrm>
            <a:off x="-17520" y="2242324"/>
            <a:ext cx="2899739" cy="944783"/>
          </a:xfrm>
          <a:prstGeom prst="rect">
            <a:avLst/>
          </a:prstGeom>
          <a:solidFill>
            <a:srgbClr val="00B0F0"/>
          </a:solidFill>
          <a:ln>
            <a:noFill/>
            <a:prstDash val="sysDot"/>
          </a:ln>
        </p:spPr>
        <p:style>
          <a:lnRef idx="2">
            <a:schemeClr val="accent1"/>
          </a:lnRef>
          <a:fillRef idx="1">
            <a:schemeClr val="lt1"/>
          </a:fillRef>
          <a:effectRef idx="0">
            <a:schemeClr val="accent1"/>
          </a:effectRef>
          <a:fontRef idx="minor">
            <a:schemeClr val="dk1"/>
          </a:fontRef>
        </p:style>
        <p:txBody>
          <a:bodyPr lIns="17357" tIns="17357" rIns="17357" bIns="17357" rtlCol="0" anchor="ctr" anchorCtr="0"/>
          <a:lstStyle/>
          <a:p>
            <a:pPr marL="0" marR="0" lvl="0" indent="0" algn="ctr" defTabSz="88176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dirty="0">
                <a:ln>
                  <a:noFill/>
                </a:ln>
                <a:solidFill>
                  <a:prstClr val="white"/>
                </a:solidFill>
                <a:effectLst/>
                <a:uLnTx/>
                <a:uFillTx/>
                <a:latin typeface="Calibri"/>
                <a:ea typeface="+mn-ea"/>
                <a:cs typeface="+mn-cs"/>
              </a:rPr>
              <a:t>2023</a:t>
            </a:r>
          </a:p>
        </p:txBody>
      </p:sp>
      <p:sp>
        <p:nvSpPr>
          <p:cNvPr id="6" name="Ovaal 5">
            <a:extLst>
              <a:ext uri="{FF2B5EF4-FFF2-40B4-BE49-F238E27FC236}">
                <a16:creationId xmlns:a16="http://schemas.microsoft.com/office/drawing/2014/main" id="{66726CEB-C74A-E1F2-EDDE-77F71C93BCF2}"/>
              </a:ext>
            </a:extLst>
          </p:cNvPr>
          <p:cNvSpPr/>
          <p:nvPr/>
        </p:nvSpPr>
        <p:spPr>
          <a:xfrm>
            <a:off x="2761631" y="747299"/>
            <a:ext cx="8106170" cy="507564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solidFill>
                  <a:srgbClr val="00B0F0"/>
                </a:solidFill>
              </a:ln>
              <a:noFill/>
              <a:effectLst/>
              <a:uLnTx/>
              <a:uFillTx/>
              <a:latin typeface="Calibri"/>
              <a:ea typeface="+mn-ea"/>
              <a:cs typeface="+mn-cs"/>
            </a:endParaRPr>
          </a:p>
        </p:txBody>
      </p:sp>
    </p:spTree>
    <p:extLst>
      <p:ext uri="{BB962C8B-B14F-4D97-AF65-F5344CB8AC3E}">
        <p14:creationId xmlns:p14="http://schemas.microsoft.com/office/powerpoint/2010/main" val="2833078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F7C03BB6-8A81-24F6-350D-C3B6B37DA369}"/>
              </a:ext>
            </a:extLst>
          </p:cNvPr>
          <p:cNvPicPr>
            <a:picLocks noChangeAspect="1"/>
          </p:cNvPicPr>
          <p:nvPr/>
        </p:nvPicPr>
        <p:blipFill>
          <a:blip r:embed="rId2"/>
          <a:stretch>
            <a:fillRect/>
          </a:stretch>
        </p:blipFill>
        <p:spPr>
          <a:xfrm>
            <a:off x="1291901" y="0"/>
            <a:ext cx="9608198" cy="6858000"/>
          </a:xfrm>
          <a:prstGeom prst="rect">
            <a:avLst/>
          </a:prstGeom>
        </p:spPr>
      </p:pic>
      <p:sp>
        <p:nvSpPr>
          <p:cNvPr id="13" name="Tekstvak 12">
            <a:extLst>
              <a:ext uri="{FF2B5EF4-FFF2-40B4-BE49-F238E27FC236}">
                <a16:creationId xmlns:a16="http://schemas.microsoft.com/office/drawing/2014/main" id="{589158BF-F340-F9F5-A763-F5963EF62C72}"/>
              </a:ext>
            </a:extLst>
          </p:cNvPr>
          <p:cNvSpPr txBox="1"/>
          <p:nvPr/>
        </p:nvSpPr>
        <p:spPr>
          <a:xfrm>
            <a:off x="167224" y="6063337"/>
            <a:ext cx="1399807" cy="369332"/>
          </a:xfrm>
          <a:prstGeom prst="rect">
            <a:avLst/>
          </a:prstGeom>
          <a:noFill/>
        </p:spPr>
        <p:txBody>
          <a:bodyPr wrap="none" rtlCol="0">
            <a:spAutoFit/>
          </a:bodyPr>
          <a:lstStyle/>
          <a:p>
            <a:r>
              <a:rPr lang="nl-NL" dirty="0"/>
              <a:t>IM Metingen</a:t>
            </a:r>
          </a:p>
        </p:txBody>
      </p:sp>
      <p:sp>
        <p:nvSpPr>
          <p:cNvPr id="17" name="AutoShape 6" descr="IM Metingen - AQUO">
            <a:extLst>
              <a:ext uri="{FF2B5EF4-FFF2-40B4-BE49-F238E27FC236}">
                <a16:creationId xmlns:a16="http://schemas.microsoft.com/office/drawing/2014/main" id="{2AA70CFF-705F-4569-98EA-340C359A633E}"/>
              </a:ext>
            </a:extLst>
          </p:cNvPr>
          <p:cNvSpPr>
            <a:spLocks noChangeAspect="1" noChangeArrowheads="1"/>
          </p:cNvSpPr>
          <p:nvPr/>
        </p:nvSpPr>
        <p:spPr bwMode="auto">
          <a:xfrm>
            <a:off x="1853380" y="37559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8" name="Picture 8" descr="AQUO">
            <a:extLst>
              <a:ext uri="{FF2B5EF4-FFF2-40B4-BE49-F238E27FC236}">
                <a16:creationId xmlns:a16="http://schemas.microsoft.com/office/drawing/2014/main" id="{79C9F1C0-9050-AAB6-7BE6-8616F17BA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59" y="5202053"/>
            <a:ext cx="1381872" cy="87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73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effectLst/>
                <a:latin typeface="+mj-lt"/>
              </a:rPr>
              <a:t>Meer weten?</a:t>
            </a:r>
          </a:p>
        </p:txBody>
      </p:sp>
      <p:sp>
        <p:nvSpPr>
          <p:cNvPr id="5" name="Tijdelijke aanduiding voor inhoud 2"/>
          <p:cNvSpPr txBox="1">
            <a:spLocks/>
          </p:cNvSpPr>
          <p:nvPr/>
        </p:nvSpPr>
        <p:spPr>
          <a:xfrm>
            <a:off x="1981201" y="1893699"/>
            <a:ext cx="8507413" cy="43685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14285"/>
                </a:solidFill>
                <a:latin typeface="Century Gothic"/>
                <a:ea typeface="+mn-ea"/>
                <a:cs typeface="Century Gothic"/>
              </a:defRPr>
            </a:lvl1pPr>
            <a:lvl2pPr marL="742950" indent="-285750" algn="l" defTabSz="457200" rtl="0" eaLnBrk="1" latinLnBrk="0" hangingPunct="1">
              <a:spcBef>
                <a:spcPct val="20000"/>
              </a:spcBef>
              <a:buFont typeface="Arial"/>
              <a:buChar char="–"/>
              <a:defRPr sz="2400" kern="1200">
                <a:solidFill>
                  <a:srgbClr val="014285"/>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rgbClr val="014285"/>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rgbClr val="014285"/>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rgbClr val="014285"/>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nl-NL"/>
          </a:p>
        </p:txBody>
      </p:sp>
      <p:sp>
        <p:nvSpPr>
          <p:cNvPr id="8" name="Tekstvak 1"/>
          <p:cNvSpPr txBox="1">
            <a:spLocks noChangeArrowheads="1"/>
          </p:cNvSpPr>
          <p:nvPr/>
        </p:nvSpPr>
        <p:spPr bwMode="auto">
          <a:xfrm>
            <a:off x="1828131" y="1515832"/>
            <a:ext cx="5266690" cy="3477875"/>
          </a:xfrm>
          <a:prstGeom prst="rect">
            <a:avLst/>
          </a:prstGeom>
          <a:noFill/>
          <a:ln w="9525">
            <a:noFill/>
            <a:miter lim="800000"/>
            <a:headEnd/>
            <a:tailEnd/>
          </a:ln>
        </p:spPr>
        <p:txBody>
          <a:bodyPr wrap="square">
            <a:spAutoFit/>
          </a:bodyPr>
          <a:lstStyle/>
          <a:p>
            <a:endParaRPr lang="en-US" sz="2200">
              <a:latin typeface="Verdana" pitchFamily="34" charset="0"/>
              <a:hlinkClick r:id="" action="ppaction://noaction"/>
            </a:endParaRPr>
          </a:p>
          <a:p>
            <a:r>
              <a:rPr lang="en-US" sz="2200">
                <a:cs typeface="Arial" panose="020B0604020202020204" pitchFamily="34" charset="0"/>
                <a:hlinkClick r:id="rId3"/>
              </a:rPr>
              <a:t>www.informatiehuiswater.nl</a:t>
            </a:r>
            <a:r>
              <a:rPr lang="en-US" sz="2200">
                <a:cs typeface="Arial" panose="020B0604020202020204" pitchFamily="34" charset="0"/>
              </a:rPr>
              <a:t> </a:t>
            </a:r>
          </a:p>
          <a:p>
            <a:endParaRPr lang="en-US" sz="2200">
              <a:cs typeface="Arial" panose="020B0604020202020204" pitchFamily="34" charset="0"/>
            </a:endParaRPr>
          </a:p>
          <a:p>
            <a:r>
              <a:rPr lang="en-US" sz="2200">
                <a:cs typeface="Arial" panose="020B0604020202020204" pitchFamily="34" charset="0"/>
                <a:hlinkClick r:id="rId4"/>
              </a:rPr>
              <a:t>www.aquo.nl</a:t>
            </a:r>
            <a:r>
              <a:rPr lang="en-US" sz="2200">
                <a:cs typeface="Arial" panose="020B0604020202020204" pitchFamily="34" charset="0"/>
              </a:rPr>
              <a:t> </a:t>
            </a:r>
          </a:p>
          <a:p>
            <a:endParaRPr lang="en-US" sz="2200">
              <a:cs typeface="Arial" panose="020B0604020202020204" pitchFamily="34" charset="0"/>
            </a:endParaRPr>
          </a:p>
          <a:p>
            <a:r>
              <a:rPr lang="en-US" sz="2200">
                <a:cs typeface="Arial" panose="020B0604020202020204" pitchFamily="34" charset="0"/>
                <a:hlinkClick r:id="rId5"/>
              </a:rPr>
              <a:t>www.waterkwaliteitsportaal.nl</a:t>
            </a:r>
            <a:endParaRPr lang="en-US" sz="2200">
              <a:cs typeface="Arial" panose="020B0604020202020204" pitchFamily="34" charset="0"/>
            </a:endParaRPr>
          </a:p>
          <a:p>
            <a:endParaRPr lang="en-US" sz="2200">
              <a:cs typeface="Arial" panose="020B0604020202020204" pitchFamily="34" charset="0"/>
            </a:endParaRPr>
          </a:p>
          <a:p>
            <a:r>
              <a:rPr lang="en-US" sz="2200">
                <a:cs typeface="Arial" panose="020B0604020202020204" pitchFamily="34" charset="0"/>
                <a:hlinkClick r:id="rId6"/>
              </a:rPr>
              <a:t>www.waterveiligheidsportaal.nl</a:t>
            </a:r>
            <a:endParaRPr lang="en-US" sz="2200">
              <a:cs typeface="Arial" panose="020B0604020202020204" pitchFamily="34" charset="0"/>
            </a:endParaRPr>
          </a:p>
          <a:p>
            <a:endParaRPr lang="en-US" sz="2200">
              <a:cs typeface="Arial" panose="020B0604020202020204" pitchFamily="34" charset="0"/>
            </a:endParaRPr>
          </a:p>
          <a:p>
            <a:r>
              <a:rPr lang="en-US" sz="2200">
                <a:cs typeface="Arial" panose="020B0604020202020204" pitchFamily="34" charset="0"/>
                <a:hlinkClick r:id="rId7"/>
              </a:rPr>
              <a:t>servicedesk@ihw.nl</a:t>
            </a:r>
            <a:r>
              <a:rPr lang="en-US" sz="2200">
                <a:cs typeface="Arial" panose="020B0604020202020204" pitchFamily="34" charset="0"/>
              </a:rPr>
              <a:t> </a:t>
            </a:r>
          </a:p>
        </p:txBody>
      </p:sp>
      <p:pic>
        <p:nvPicPr>
          <p:cNvPr id="13" name="Picture 12">
            <a:extLst>
              <a:ext uri="{FF2B5EF4-FFF2-40B4-BE49-F238E27FC236}">
                <a16:creationId xmlns:a16="http://schemas.microsoft.com/office/drawing/2014/main" id="{177344E7-19F4-4CC9-917C-874904807373}"/>
              </a:ext>
            </a:extLst>
          </p:cNvPr>
          <p:cNvPicPr>
            <a:picLocks noChangeAspect="1"/>
          </p:cNvPicPr>
          <p:nvPr/>
        </p:nvPicPr>
        <p:blipFill rotWithShape="1">
          <a:blip r:embed="rId8"/>
          <a:srcRect l="6053" t="1526" r="60654" b="28402"/>
          <a:stretch/>
        </p:blipFill>
        <p:spPr>
          <a:xfrm>
            <a:off x="7533736" y="2089969"/>
            <a:ext cx="3244729" cy="2482589"/>
          </a:xfrm>
          <a:prstGeom prst="rect">
            <a:avLst/>
          </a:prstGeom>
        </p:spPr>
      </p:pic>
    </p:spTree>
    <p:extLst>
      <p:ext uri="{BB962C8B-B14F-4D97-AF65-F5344CB8AC3E}">
        <p14:creationId xmlns:p14="http://schemas.microsoft.com/office/powerpoint/2010/main" val="6419147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14400" y="785813"/>
            <a:ext cx="10363200" cy="2506027"/>
          </a:xfrm>
        </p:spPr>
        <p:txBody>
          <a:bodyPr>
            <a:normAutofit fontScale="90000"/>
          </a:bodyPr>
          <a:lstStyle/>
          <a:p>
            <a:pPr algn="ctr"/>
            <a:r>
              <a:rPr lang="nl-NL" sz="5600" dirty="0">
                <a:solidFill>
                  <a:srgbClr val="014285"/>
                </a:solidFill>
                <a:effectLst/>
                <a:latin typeface="+mj-lt"/>
                <a:cs typeface="Arial" panose="020B0604020202020204" pitchFamily="34" charset="0"/>
              </a:rPr>
              <a:t>Informatiehuis Water</a:t>
            </a:r>
            <a:br>
              <a:rPr lang="nl-NL" sz="5600" dirty="0">
                <a:solidFill>
                  <a:srgbClr val="014285"/>
                </a:solidFill>
                <a:effectLst/>
                <a:latin typeface="+mj-lt"/>
                <a:cs typeface="Arial" panose="020B0604020202020204" pitchFamily="34" charset="0"/>
              </a:rPr>
            </a:br>
            <a:r>
              <a:rPr lang="nl-NL" sz="4000" i="1" dirty="0">
                <a:solidFill>
                  <a:schemeClr val="bg1">
                    <a:lumMod val="65000"/>
                  </a:schemeClr>
                </a:solidFill>
                <a:effectLst/>
                <a:latin typeface="+mj-lt"/>
                <a:cs typeface="Arial" panose="020B0604020202020204" pitchFamily="34" charset="0"/>
              </a:rPr>
              <a:t>Workshop</a:t>
            </a:r>
            <a:br>
              <a:rPr lang="nl-NL" sz="4000" i="1" dirty="0">
                <a:solidFill>
                  <a:schemeClr val="bg1">
                    <a:lumMod val="65000"/>
                  </a:schemeClr>
                </a:solidFill>
                <a:effectLst/>
                <a:latin typeface="+mj-lt"/>
                <a:cs typeface="Arial" panose="020B0604020202020204" pitchFamily="34" charset="0"/>
              </a:rPr>
            </a:br>
            <a:r>
              <a:rPr lang="nl-NL" sz="4000" i="1" dirty="0">
                <a:solidFill>
                  <a:schemeClr val="bg1">
                    <a:lumMod val="65000"/>
                  </a:schemeClr>
                </a:solidFill>
                <a:effectLst/>
                <a:latin typeface="+mj-lt"/>
                <a:cs typeface="Arial" panose="020B0604020202020204" pitchFamily="34" charset="0"/>
              </a:rPr>
              <a:t>Wensen van mensen</a:t>
            </a:r>
            <a:br>
              <a:rPr lang="nl-NL" sz="4000" i="1" dirty="0">
                <a:solidFill>
                  <a:schemeClr val="bg1">
                    <a:lumMod val="65000"/>
                  </a:schemeClr>
                </a:solidFill>
                <a:effectLst/>
                <a:latin typeface="+mj-lt"/>
                <a:cs typeface="Arial" panose="020B0604020202020204" pitchFamily="34" charset="0"/>
              </a:rPr>
            </a:br>
            <a:r>
              <a:rPr lang="nl-NL" sz="4000" i="1" dirty="0">
                <a:solidFill>
                  <a:schemeClr val="bg1">
                    <a:lumMod val="65000"/>
                  </a:schemeClr>
                </a:solidFill>
                <a:effectLst/>
                <a:latin typeface="+mj-lt"/>
                <a:cs typeface="Arial" panose="020B0604020202020204" pitchFamily="34" charset="0"/>
              </a:rPr>
              <a:t>Waterkwaliteitsportaal v. 3</a:t>
            </a:r>
            <a:endParaRPr lang="nl-NL" sz="3800" dirty="0">
              <a:solidFill>
                <a:schemeClr val="bg1">
                  <a:lumMod val="65000"/>
                </a:schemeClr>
              </a:solidFill>
              <a:effectLst/>
              <a:latin typeface="+mj-lt"/>
              <a:cs typeface="Arial" panose="020B0604020202020204" pitchFamily="34" charset="0"/>
            </a:endParaRPr>
          </a:p>
        </p:txBody>
      </p:sp>
      <p:sp>
        <p:nvSpPr>
          <p:cNvPr id="3" name="Tekstvak 2">
            <a:extLst>
              <a:ext uri="{FF2B5EF4-FFF2-40B4-BE49-F238E27FC236}">
                <a16:creationId xmlns:a16="http://schemas.microsoft.com/office/drawing/2014/main" id="{3151586A-132B-65AD-9106-59017EC5F67A}"/>
              </a:ext>
            </a:extLst>
          </p:cNvPr>
          <p:cNvSpPr txBox="1"/>
          <p:nvPr/>
        </p:nvSpPr>
        <p:spPr>
          <a:xfrm>
            <a:off x="7934179" y="5794445"/>
            <a:ext cx="3123028" cy="923330"/>
          </a:xfrm>
          <a:prstGeom prst="rect">
            <a:avLst/>
          </a:prstGeom>
          <a:noFill/>
        </p:spPr>
        <p:txBody>
          <a:bodyPr wrap="square" rtlCol="0">
            <a:spAutoFit/>
          </a:bodyPr>
          <a:lstStyle/>
          <a:p>
            <a:pPr algn="r"/>
            <a:r>
              <a:rPr lang="nl-NL" dirty="0">
                <a:solidFill>
                  <a:srgbClr val="008FCE"/>
                </a:solidFill>
                <a:effectLst>
                  <a:outerShdw blurRad="38100" dist="38100" dir="2700000" algn="tl">
                    <a:srgbClr val="000000">
                      <a:alpha val="43137"/>
                    </a:srgbClr>
                  </a:outerShdw>
                </a:effectLst>
              </a:rPr>
              <a:t>Paul Latour en Hinne Reitsma</a:t>
            </a:r>
          </a:p>
          <a:p>
            <a:pPr algn="r"/>
            <a:r>
              <a:rPr lang="nl-NL" dirty="0" err="1">
                <a:solidFill>
                  <a:srgbClr val="008FCE"/>
                </a:solidFill>
                <a:effectLst>
                  <a:outerShdw blurRad="38100" dist="38100" dir="2700000" algn="tl">
                    <a:srgbClr val="000000">
                      <a:alpha val="43137"/>
                    </a:srgbClr>
                  </a:outerShdw>
                </a:effectLst>
              </a:rPr>
              <a:t>CoP</a:t>
            </a:r>
            <a:r>
              <a:rPr lang="nl-NL" dirty="0">
                <a:solidFill>
                  <a:srgbClr val="008FCE"/>
                </a:solidFill>
                <a:effectLst>
                  <a:outerShdw blurRad="38100" dist="38100" dir="2700000" algn="tl">
                    <a:srgbClr val="000000">
                      <a:alpha val="43137"/>
                    </a:srgbClr>
                  </a:outerShdw>
                </a:effectLst>
              </a:rPr>
              <a:t> Ecologische data-analyse</a:t>
            </a:r>
          </a:p>
          <a:p>
            <a:pPr algn="r"/>
            <a:r>
              <a:rPr lang="nl-NL" dirty="0">
                <a:solidFill>
                  <a:srgbClr val="008FCE"/>
                </a:solidFill>
                <a:effectLst>
                  <a:outerShdw blurRad="38100" dist="38100" dir="2700000" algn="tl">
                    <a:srgbClr val="000000">
                      <a:alpha val="43137"/>
                    </a:srgbClr>
                  </a:outerShdw>
                </a:effectLst>
              </a:rPr>
              <a:t>1 juni 2023</a:t>
            </a:r>
          </a:p>
        </p:txBody>
      </p:sp>
      <p:pic>
        <p:nvPicPr>
          <p:cNvPr id="7" name="Afbeelding 6">
            <a:extLst>
              <a:ext uri="{FF2B5EF4-FFF2-40B4-BE49-F238E27FC236}">
                <a16:creationId xmlns:a16="http://schemas.microsoft.com/office/drawing/2014/main" id="{911ACE9E-43CA-D97F-17A4-374EB2682BFB}"/>
              </a:ext>
            </a:extLst>
          </p:cNvPr>
          <p:cNvPicPr>
            <a:picLocks noChangeAspect="1"/>
          </p:cNvPicPr>
          <p:nvPr/>
        </p:nvPicPr>
        <p:blipFill>
          <a:blip r:embed="rId3"/>
          <a:stretch>
            <a:fillRect/>
          </a:stretch>
        </p:blipFill>
        <p:spPr>
          <a:xfrm>
            <a:off x="4605509" y="3429000"/>
            <a:ext cx="2777191" cy="2506027"/>
          </a:xfrm>
          <a:prstGeom prst="rect">
            <a:avLst/>
          </a:prstGeom>
        </p:spPr>
      </p:pic>
    </p:spTree>
    <p:extLst>
      <p:ext uri="{BB962C8B-B14F-4D97-AF65-F5344CB8AC3E}">
        <p14:creationId xmlns:p14="http://schemas.microsoft.com/office/powerpoint/2010/main" val="3761067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Wensen</a:t>
            </a:r>
            <a:r>
              <a:rPr lang="en-US" dirty="0"/>
              <a:t> WKP – </a:t>
            </a:r>
            <a:r>
              <a:rPr lang="en-US" dirty="0" err="1"/>
              <a:t>onderscheid</a:t>
            </a:r>
            <a:r>
              <a:rPr lang="en-US" dirty="0"/>
              <a:t> </a:t>
            </a:r>
            <a:r>
              <a:rPr lang="en-US" dirty="0" err="1"/>
              <a:t>mensen</a:t>
            </a:r>
            <a:r>
              <a:rPr lang="en-US" dirty="0"/>
              <a:t> </a:t>
            </a:r>
            <a:r>
              <a:rPr lang="en-US" dirty="0" err="1"/>
              <a:t>en</a:t>
            </a:r>
            <a:r>
              <a:rPr lang="en-US" dirty="0"/>
              <a:t> </a:t>
            </a:r>
            <a:r>
              <a:rPr lang="en-US" dirty="0" err="1"/>
              <a:t>wensen</a:t>
            </a:r>
            <a:endParaRPr lang="nl-NL" dirty="0"/>
          </a:p>
        </p:txBody>
      </p:sp>
      <p:sp>
        <p:nvSpPr>
          <p:cNvPr id="5" name="Tekstvak 4">
            <a:extLst>
              <a:ext uri="{FF2B5EF4-FFF2-40B4-BE49-F238E27FC236}">
                <a16:creationId xmlns:a16="http://schemas.microsoft.com/office/drawing/2014/main" id="{C894B104-62B6-E1EE-99B1-8927176ED733}"/>
              </a:ext>
            </a:extLst>
          </p:cNvPr>
          <p:cNvSpPr txBox="1"/>
          <p:nvPr/>
        </p:nvSpPr>
        <p:spPr>
          <a:xfrm>
            <a:off x="242013" y="1624357"/>
            <a:ext cx="4839338" cy="3570208"/>
          </a:xfrm>
          <a:prstGeom prst="rect">
            <a:avLst/>
          </a:prstGeom>
          <a:noFill/>
        </p:spPr>
        <p:txBody>
          <a:bodyPr wrap="none" rtlCol="0">
            <a:spAutoFit/>
          </a:bodyPr>
          <a:lstStyle/>
          <a:p>
            <a:pPr defTabSz="457200"/>
            <a:r>
              <a:rPr lang="nl-NL" sz="2800" dirty="0">
                <a:solidFill>
                  <a:srgbClr val="1F497D">
                    <a:lumMod val="50000"/>
                  </a:srgbClr>
                </a:solidFill>
                <a:latin typeface="Calibri"/>
                <a:cs typeface="Arial" panose="020B0604020202020204" pitchFamily="34" charset="0"/>
              </a:rPr>
              <a:t>Type gebruikers:</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Waterbeheerders - data experts </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Waterbeheerders - inhoudelijke experts </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Waterbeheerders - bestuurders/beleid</a:t>
            </a:r>
          </a:p>
          <a:p>
            <a:pPr marL="457200" indent="-457200" defTabSz="457200">
              <a:buFont typeface="+mj-lt"/>
              <a:buAutoNum type="arabicPeriod"/>
            </a:pPr>
            <a:r>
              <a:rPr lang="nl-NL" sz="2000" dirty="0">
                <a:solidFill>
                  <a:schemeClr val="bg1">
                    <a:lumMod val="65000"/>
                  </a:schemeClr>
                </a:solidFill>
                <a:latin typeface="Calibri"/>
                <a:cs typeface="Arial" panose="020B0604020202020204" pitchFamily="34" charset="0"/>
              </a:rPr>
              <a:t>IHW - beheerders</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Derden - beleid/DGWB</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Derden - publiek</a:t>
            </a:r>
          </a:p>
          <a:p>
            <a:pPr marL="457200" indent="-457200" defTabSz="457200">
              <a:buFont typeface="+mj-lt"/>
              <a:buAutoNum type="arabicPeriod"/>
            </a:pPr>
            <a:r>
              <a:rPr lang="nl-NL" sz="2000" dirty="0">
                <a:solidFill>
                  <a:srgbClr val="1F497D">
                    <a:lumMod val="50000"/>
                  </a:srgbClr>
                </a:solidFill>
                <a:latin typeface="Calibri"/>
                <a:cs typeface="Arial" panose="020B0604020202020204" pitchFamily="34" charset="0"/>
              </a:rPr>
              <a:t>Derden - </a:t>
            </a:r>
            <a:r>
              <a:rPr lang="nl-NL" sz="2000" dirty="0" err="1">
                <a:solidFill>
                  <a:srgbClr val="1F497D">
                    <a:lumMod val="50000"/>
                  </a:srgbClr>
                </a:solidFill>
                <a:latin typeface="Calibri"/>
                <a:cs typeface="Arial" panose="020B0604020202020204" pitchFamily="34" charset="0"/>
              </a:rPr>
              <a:t>NGO’s</a:t>
            </a:r>
            <a:r>
              <a:rPr lang="nl-NL" sz="2000" dirty="0">
                <a:solidFill>
                  <a:srgbClr val="1F497D">
                    <a:lumMod val="50000"/>
                  </a:srgbClr>
                </a:solidFill>
                <a:latin typeface="Calibri"/>
                <a:cs typeface="Arial" panose="020B0604020202020204" pitchFamily="34" charset="0"/>
              </a:rPr>
              <a:t>/media</a:t>
            </a:r>
          </a:p>
          <a:p>
            <a:pPr marL="457200" indent="-457200" defTabSz="457200">
              <a:buFont typeface="+mj-lt"/>
              <a:buAutoNum type="arabicPeriod"/>
            </a:pPr>
            <a:endParaRPr lang="nl-NL" sz="2000" dirty="0">
              <a:solidFill>
                <a:srgbClr val="1F497D">
                  <a:lumMod val="50000"/>
                </a:srgbClr>
              </a:solidFill>
              <a:latin typeface="Calibri"/>
              <a:cs typeface="Arial" panose="020B0604020202020204" pitchFamily="34" charset="0"/>
            </a:endParaRPr>
          </a:p>
          <a:p>
            <a:pPr defTabSz="457200"/>
            <a:r>
              <a:rPr lang="nl-NL" sz="2000" dirty="0">
                <a:solidFill>
                  <a:srgbClr val="1F497D">
                    <a:lumMod val="50000"/>
                  </a:srgbClr>
                </a:solidFill>
                <a:latin typeface="Calibri"/>
                <a:cs typeface="Arial" panose="020B0604020202020204" pitchFamily="34" charset="0"/>
              </a:rPr>
              <a:t> </a:t>
            </a:r>
            <a:endParaRPr lang="en-US" sz="2000" dirty="0">
              <a:solidFill>
                <a:srgbClr val="1F497D">
                  <a:lumMod val="50000"/>
                </a:srgbClr>
              </a:solidFill>
              <a:latin typeface="Calibri"/>
              <a:cs typeface="Arial" panose="020B0604020202020204" pitchFamily="34" charset="0"/>
            </a:endParaRPr>
          </a:p>
          <a:p>
            <a:pPr defTabSz="457200"/>
            <a:endParaRPr lang="nl-NL" dirty="0">
              <a:solidFill>
                <a:prstClr val="black"/>
              </a:solidFill>
              <a:latin typeface="Calibri"/>
            </a:endParaRPr>
          </a:p>
        </p:txBody>
      </p:sp>
      <p:sp>
        <p:nvSpPr>
          <p:cNvPr id="3" name="Tekstvak 2">
            <a:extLst>
              <a:ext uri="{FF2B5EF4-FFF2-40B4-BE49-F238E27FC236}">
                <a16:creationId xmlns:a16="http://schemas.microsoft.com/office/drawing/2014/main" id="{AC9C8AE2-7755-E34C-BED8-7F2C9803313D}"/>
              </a:ext>
            </a:extLst>
          </p:cNvPr>
          <p:cNvSpPr txBox="1"/>
          <p:nvPr/>
        </p:nvSpPr>
        <p:spPr>
          <a:xfrm>
            <a:off x="2168389" y="4314652"/>
            <a:ext cx="3339184" cy="2369880"/>
          </a:xfrm>
          <a:prstGeom prst="rect">
            <a:avLst/>
          </a:prstGeom>
          <a:noFill/>
        </p:spPr>
        <p:txBody>
          <a:bodyPr wrap="none" rtlCol="0">
            <a:spAutoFit/>
          </a:bodyPr>
          <a:lstStyle/>
          <a:p>
            <a:r>
              <a:rPr lang="nl-NL" sz="2800" dirty="0"/>
              <a:t>Type wensen:</a:t>
            </a:r>
          </a:p>
          <a:p>
            <a:pPr marL="342900" indent="-342900">
              <a:buAutoNum type="arabicPeriod"/>
            </a:pPr>
            <a:r>
              <a:rPr lang="nl-NL" sz="2000" dirty="0"/>
              <a:t>Invoer en beheer gegevens</a:t>
            </a:r>
          </a:p>
          <a:p>
            <a:pPr marL="342900" indent="-342900">
              <a:buAutoNum type="arabicPeriod"/>
            </a:pPr>
            <a:r>
              <a:rPr lang="nl-NL" sz="2000" dirty="0">
                <a:solidFill>
                  <a:schemeClr val="bg1">
                    <a:lumMod val="65000"/>
                  </a:schemeClr>
                </a:solidFill>
              </a:rPr>
              <a:t>Opslag/beheer WKP</a:t>
            </a:r>
          </a:p>
          <a:p>
            <a:pPr marL="342900" indent="-342900">
              <a:buAutoNum type="arabicPeriod"/>
            </a:pPr>
            <a:r>
              <a:rPr lang="nl-NL" sz="2000" dirty="0"/>
              <a:t>Gebruik gegevens </a:t>
            </a:r>
          </a:p>
          <a:p>
            <a:pPr marL="800100" lvl="1" indent="-342900">
              <a:buFont typeface="+mj-lt"/>
              <a:buAutoNum type="alphaLcParenR"/>
            </a:pPr>
            <a:r>
              <a:rPr lang="nl-NL" sz="2000" dirty="0"/>
              <a:t>Ontsluiten</a:t>
            </a:r>
          </a:p>
          <a:p>
            <a:pPr marL="800100" lvl="1" indent="-342900">
              <a:buFont typeface="+mj-lt"/>
              <a:buAutoNum type="alphaLcParenR"/>
            </a:pPr>
            <a:r>
              <a:rPr lang="nl-NL" sz="2000" dirty="0"/>
              <a:t>Inzien</a:t>
            </a:r>
          </a:p>
          <a:p>
            <a:pPr marL="800100" lvl="1" indent="-342900">
              <a:buFont typeface="+mj-lt"/>
              <a:buAutoNum type="alphaLcParenR"/>
            </a:pPr>
            <a:r>
              <a:rPr lang="nl-NL" sz="2000" dirty="0"/>
              <a:t>Informatieproduct</a:t>
            </a:r>
            <a:endParaRPr lang="nl-NL" dirty="0"/>
          </a:p>
        </p:txBody>
      </p:sp>
      <p:pic>
        <p:nvPicPr>
          <p:cNvPr id="7" name="Afbeelding 6">
            <a:extLst>
              <a:ext uri="{FF2B5EF4-FFF2-40B4-BE49-F238E27FC236}">
                <a16:creationId xmlns:a16="http://schemas.microsoft.com/office/drawing/2014/main" id="{0E6AED3B-E130-516A-C9B3-0FF833405BF6}"/>
              </a:ext>
            </a:extLst>
          </p:cNvPr>
          <p:cNvPicPr>
            <a:picLocks noChangeAspect="1"/>
          </p:cNvPicPr>
          <p:nvPr/>
        </p:nvPicPr>
        <p:blipFill>
          <a:blip r:embed="rId3"/>
          <a:stretch>
            <a:fillRect/>
          </a:stretch>
        </p:blipFill>
        <p:spPr>
          <a:xfrm>
            <a:off x="5856793" y="1876927"/>
            <a:ext cx="5029380" cy="4538313"/>
          </a:xfrm>
          <a:prstGeom prst="rect">
            <a:avLst/>
          </a:prstGeom>
        </p:spPr>
      </p:pic>
    </p:spTree>
    <p:extLst>
      <p:ext uri="{BB962C8B-B14F-4D97-AF65-F5344CB8AC3E}">
        <p14:creationId xmlns:p14="http://schemas.microsoft.com/office/powerpoint/2010/main" val="3001639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C894B104-62B6-E1EE-99B1-8927176ED733}"/>
              </a:ext>
            </a:extLst>
          </p:cNvPr>
          <p:cNvSpPr txBox="1"/>
          <p:nvPr/>
        </p:nvSpPr>
        <p:spPr>
          <a:xfrm>
            <a:off x="242013" y="1624357"/>
            <a:ext cx="5790816" cy="4370427"/>
          </a:xfrm>
          <a:prstGeom prst="rect">
            <a:avLst/>
          </a:prstGeom>
          <a:noFill/>
        </p:spPr>
        <p:txBody>
          <a:bodyPr wrap="none" lIns="91440" tIns="45720" rIns="91440" bIns="45720" rtlCol="0" anchor="t">
            <a:spAutoFit/>
          </a:bodyPr>
          <a:lstStyle/>
          <a:p>
            <a:pPr defTabSz="457200"/>
            <a:r>
              <a:rPr lang="nl-NL" sz="2000" dirty="0">
                <a:solidFill>
                  <a:srgbClr val="1F497D"/>
                </a:solidFill>
                <a:latin typeface="Calibri"/>
                <a:cs typeface="Arial"/>
              </a:rPr>
              <a:t>Stappen:</a:t>
            </a:r>
          </a:p>
          <a:p>
            <a:pPr marL="457200" indent="-457200" defTabSz="457200">
              <a:buFont typeface="+mj-lt"/>
              <a:buAutoNum type="arabicPeriod"/>
            </a:pPr>
            <a:r>
              <a:rPr lang="nl-NL" sz="2000" dirty="0">
                <a:solidFill>
                  <a:srgbClr val="1F497D"/>
                </a:solidFill>
                <a:latin typeface="Calibri"/>
                <a:cs typeface="Arial"/>
              </a:rPr>
              <a:t>Wensen formuleren</a:t>
            </a:r>
            <a:endParaRPr lang="nl-NL" sz="2000" dirty="0">
              <a:solidFill>
                <a:srgbClr val="1F497D"/>
              </a:solidFill>
              <a:latin typeface="Calibri"/>
              <a:cs typeface="Arial" panose="020B0604020202020204" pitchFamily="34" charset="0"/>
            </a:endParaRPr>
          </a:p>
          <a:p>
            <a:pPr marL="457200" indent="-457200" defTabSz="457200">
              <a:buAutoNum type="arabicPeriod"/>
            </a:pPr>
            <a:r>
              <a:rPr lang="nl-NL" sz="2000" dirty="0">
                <a:solidFill>
                  <a:srgbClr val="1F497D"/>
                </a:solidFill>
                <a:latin typeface="Calibri"/>
                <a:cs typeface="Arial"/>
              </a:rPr>
              <a:t>Wensen formuleren als user story</a:t>
            </a:r>
          </a:p>
          <a:p>
            <a:pPr marL="457200" indent="-457200" defTabSz="457200">
              <a:buFontTx/>
              <a:buAutoNum type="arabicPeriod"/>
            </a:pPr>
            <a:r>
              <a:rPr lang="nl-NL" sz="2000" dirty="0">
                <a:solidFill>
                  <a:srgbClr val="1F497D"/>
                </a:solidFill>
                <a:latin typeface="Calibri"/>
                <a:cs typeface="Arial"/>
              </a:rPr>
              <a:t>Compleetheid checken intern</a:t>
            </a:r>
          </a:p>
          <a:p>
            <a:pPr defTabSz="457200"/>
            <a:r>
              <a:rPr lang="nl-NL" sz="2000" i="1" dirty="0">
                <a:solidFill>
                  <a:srgbClr val="1F497D"/>
                </a:solidFill>
                <a:latin typeface="Calibri"/>
                <a:cs typeface="Arial"/>
              </a:rPr>
              <a:t>2023 Q3:</a:t>
            </a:r>
          </a:p>
          <a:p>
            <a:pPr marL="457200" indent="-457200" defTabSz="457200">
              <a:buFont typeface="+mj-lt"/>
              <a:buAutoNum type="arabicPeriod" startAt="4"/>
            </a:pPr>
            <a:r>
              <a:rPr lang="nl-NL" sz="2000" dirty="0">
                <a:solidFill>
                  <a:srgbClr val="1F497D"/>
                </a:solidFill>
                <a:latin typeface="Calibri"/>
                <a:cs typeface="Arial"/>
              </a:rPr>
              <a:t>Compleetheid checken met gebruikers(groepen)</a:t>
            </a:r>
          </a:p>
          <a:p>
            <a:pPr marL="457200" indent="-457200" defTabSz="457200">
              <a:buAutoNum type="arabicPeriod" startAt="4"/>
            </a:pPr>
            <a:r>
              <a:rPr lang="nl-NL" sz="2000" dirty="0">
                <a:solidFill>
                  <a:srgbClr val="1F497D"/>
                </a:solidFill>
                <a:latin typeface="Calibri"/>
                <a:cs typeface="Arial"/>
              </a:rPr>
              <a:t>Aanduiding wat nu al aanwezig is, </a:t>
            </a:r>
            <a:br>
              <a:rPr lang="nl-NL" sz="2000" dirty="0">
                <a:solidFill>
                  <a:srgbClr val="1F497D"/>
                </a:solidFill>
                <a:latin typeface="Calibri"/>
                <a:cs typeface="Arial"/>
              </a:rPr>
            </a:br>
            <a:r>
              <a:rPr lang="nl-NL" sz="2000" dirty="0">
                <a:solidFill>
                  <a:srgbClr val="1F497D"/>
                </a:solidFill>
                <a:latin typeface="Calibri"/>
                <a:cs typeface="Arial"/>
              </a:rPr>
              <a:t>wat verbetering nodig heeft, wat nieuw is, </a:t>
            </a:r>
            <a:br>
              <a:rPr lang="nl-NL" sz="2000" dirty="0">
                <a:solidFill>
                  <a:srgbClr val="1F497D"/>
                </a:solidFill>
                <a:latin typeface="Calibri"/>
                <a:cs typeface="Arial"/>
              </a:rPr>
            </a:br>
            <a:r>
              <a:rPr lang="nl-NL" sz="2000" dirty="0">
                <a:solidFill>
                  <a:srgbClr val="1F497D"/>
                </a:solidFill>
                <a:latin typeface="Calibri"/>
                <a:cs typeface="Arial"/>
              </a:rPr>
              <a:t>prioriteit etc.</a:t>
            </a:r>
          </a:p>
          <a:p>
            <a:pPr marL="457200" indent="-457200" defTabSz="457200">
              <a:buAutoNum type="arabicPeriod" startAt="4"/>
            </a:pPr>
            <a:endParaRPr lang="nl-NL" sz="2000" dirty="0">
              <a:solidFill>
                <a:srgbClr val="1F497D"/>
              </a:solidFill>
              <a:latin typeface="Calibri"/>
              <a:cs typeface="Arial"/>
            </a:endParaRPr>
          </a:p>
          <a:p>
            <a:pPr defTabSz="457200"/>
            <a:r>
              <a:rPr lang="nl-NL" sz="2000" i="1" dirty="0">
                <a:solidFill>
                  <a:srgbClr val="1F497D"/>
                </a:solidFill>
                <a:latin typeface="Calibri"/>
                <a:cs typeface="Arial"/>
              </a:rPr>
              <a:t>Insteek: vooral technische en functionele wensen</a:t>
            </a:r>
          </a:p>
          <a:p>
            <a:pPr defTabSz="457200"/>
            <a:r>
              <a:rPr lang="nl-NL" sz="2000" i="1" dirty="0">
                <a:solidFill>
                  <a:srgbClr val="1F497D"/>
                </a:solidFill>
                <a:latin typeface="Calibri"/>
                <a:cs typeface="Arial"/>
              </a:rPr>
              <a:t>Aandacht: procesmatige wensen en communicatie</a:t>
            </a:r>
          </a:p>
          <a:p>
            <a:pPr defTabSz="457200"/>
            <a:endParaRPr lang="nl-NL" sz="2000" dirty="0">
              <a:solidFill>
                <a:srgbClr val="1F497D"/>
              </a:solidFill>
              <a:latin typeface="Calibri"/>
              <a:cs typeface="Arial"/>
            </a:endParaRPr>
          </a:p>
          <a:p>
            <a:pPr defTabSz="457200"/>
            <a:endParaRPr lang="nl-NL" dirty="0">
              <a:solidFill>
                <a:prstClr val="black"/>
              </a:solidFill>
              <a:latin typeface="Calibri"/>
            </a:endParaRPr>
          </a:p>
        </p:txBody>
      </p:sp>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latin typeface="Arial"/>
                <a:cs typeface="Arial"/>
              </a:rPr>
              <a:t>Wensen</a:t>
            </a:r>
            <a:r>
              <a:rPr lang="en-US" dirty="0">
                <a:latin typeface="Arial"/>
                <a:cs typeface="Arial"/>
              </a:rPr>
              <a:t> WKP – </a:t>
            </a:r>
            <a:r>
              <a:rPr lang="en-US" dirty="0" err="1">
                <a:latin typeface="Arial"/>
                <a:cs typeface="Arial"/>
              </a:rPr>
              <a:t>Uitwerking</a:t>
            </a:r>
            <a:r>
              <a:rPr lang="en-US" dirty="0">
                <a:latin typeface="Arial"/>
                <a:cs typeface="Arial"/>
              </a:rPr>
              <a:t> in </a:t>
            </a:r>
            <a:r>
              <a:rPr lang="en-US" dirty="0" err="1">
                <a:latin typeface="Arial"/>
                <a:cs typeface="Arial"/>
              </a:rPr>
              <a:t>stappen</a:t>
            </a:r>
            <a:endParaRPr lang="nl-NL" dirty="0" err="1"/>
          </a:p>
        </p:txBody>
      </p:sp>
      <p:pic>
        <p:nvPicPr>
          <p:cNvPr id="7" name="Afbeelding 6">
            <a:extLst>
              <a:ext uri="{FF2B5EF4-FFF2-40B4-BE49-F238E27FC236}">
                <a16:creationId xmlns:a16="http://schemas.microsoft.com/office/drawing/2014/main" id="{06EE38D6-0D4C-C30C-3769-655644DC1A26}"/>
              </a:ext>
            </a:extLst>
          </p:cNvPr>
          <p:cNvPicPr>
            <a:picLocks noChangeAspect="1"/>
          </p:cNvPicPr>
          <p:nvPr/>
        </p:nvPicPr>
        <p:blipFill>
          <a:blip r:embed="rId3"/>
          <a:stretch>
            <a:fillRect/>
          </a:stretch>
        </p:blipFill>
        <p:spPr>
          <a:xfrm>
            <a:off x="5856793" y="1876927"/>
            <a:ext cx="5029380" cy="4538313"/>
          </a:xfrm>
          <a:prstGeom prst="rect">
            <a:avLst/>
          </a:prstGeom>
        </p:spPr>
      </p:pic>
    </p:spTree>
    <p:extLst>
      <p:ext uri="{BB962C8B-B14F-4D97-AF65-F5344CB8AC3E}">
        <p14:creationId xmlns:p14="http://schemas.microsoft.com/office/powerpoint/2010/main" val="3722106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C894B104-62B6-E1EE-99B1-8927176ED733}"/>
              </a:ext>
            </a:extLst>
          </p:cNvPr>
          <p:cNvSpPr txBox="1"/>
          <p:nvPr/>
        </p:nvSpPr>
        <p:spPr>
          <a:xfrm>
            <a:off x="242012" y="1624357"/>
            <a:ext cx="7332013" cy="2554545"/>
          </a:xfrm>
          <a:prstGeom prst="rect">
            <a:avLst/>
          </a:prstGeom>
          <a:noFill/>
        </p:spPr>
        <p:txBody>
          <a:bodyPr wrap="square" lIns="91440" tIns="45720" rIns="91440" bIns="45720" rtlCol="0" anchor="t">
            <a:spAutoFit/>
          </a:bodyPr>
          <a:lstStyle/>
          <a:p>
            <a:pPr defTabSz="457200"/>
            <a:r>
              <a:rPr lang="nl-NL" sz="4000" dirty="0">
                <a:solidFill>
                  <a:srgbClr val="1F497D">
                    <a:lumMod val="50000"/>
                  </a:srgbClr>
                </a:solidFill>
                <a:latin typeface="Calibri"/>
                <a:cs typeface="Arial" panose="020B0604020202020204" pitchFamily="34" charset="0"/>
              </a:rPr>
              <a:t>Noteer je wensen voor de </a:t>
            </a:r>
          </a:p>
          <a:p>
            <a:pPr marL="342900" indent="-342900" defTabSz="457200">
              <a:buFontTx/>
              <a:buChar char="-"/>
            </a:pPr>
            <a:r>
              <a:rPr lang="nl-NL" sz="4000" dirty="0">
                <a:solidFill>
                  <a:srgbClr val="1F497D">
                    <a:lumMod val="50000"/>
                  </a:srgbClr>
                </a:solidFill>
                <a:latin typeface="Calibri"/>
                <a:cs typeface="Arial" panose="020B0604020202020204" pitchFamily="34" charset="0"/>
              </a:rPr>
              <a:t>Invoer (aanlevering)</a:t>
            </a:r>
          </a:p>
          <a:p>
            <a:pPr marL="342900" indent="-342900" defTabSz="457200">
              <a:buFontTx/>
              <a:buChar char="-"/>
            </a:pPr>
            <a:r>
              <a:rPr lang="nl-NL" sz="4000" dirty="0">
                <a:solidFill>
                  <a:srgbClr val="1F497D">
                    <a:lumMod val="50000"/>
                  </a:srgbClr>
                </a:solidFill>
                <a:latin typeface="Calibri"/>
                <a:cs typeface="Arial" panose="020B0604020202020204" pitchFamily="34" charset="0"/>
              </a:rPr>
              <a:t>Beheer</a:t>
            </a:r>
          </a:p>
          <a:p>
            <a:pPr defTabSz="457200"/>
            <a:r>
              <a:rPr lang="nl-NL" sz="4000" dirty="0">
                <a:solidFill>
                  <a:srgbClr val="1F497D">
                    <a:lumMod val="50000"/>
                  </a:srgbClr>
                </a:solidFill>
                <a:latin typeface="Calibri"/>
                <a:cs typeface="Arial" panose="020B0604020202020204" pitchFamily="34" charset="0"/>
              </a:rPr>
              <a:t>van gegevens </a:t>
            </a:r>
            <a:endParaRPr lang="nl-NL" sz="3200" dirty="0">
              <a:solidFill>
                <a:prstClr val="black"/>
              </a:solidFill>
              <a:latin typeface="Calibri"/>
            </a:endParaRPr>
          </a:p>
        </p:txBody>
      </p:sp>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latin typeface="Arial"/>
                <a:cs typeface="Arial"/>
              </a:rPr>
              <a:t>Wensen</a:t>
            </a:r>
            <a:r>
              <a:rPr lang="en-US" dirty="0">
                <a:latin typeface="Arial"/>
                <a:cs typeface="Arial"/>
              </a:rPr>
              <a:t> WKP – VRAAG 1</a:t>
            </a:r>
            <a:endParaRPr lang="nl-NL" dirty="0" err="1"/>
          </a:p>
        </p:txBody>
      </p:sp>
      <p:pic>
        <p:nvPicPr>
          <p:cNvPr id="4" name="Afbeelding 3">
            <a:extLst>
              <a:ext uri="{FF2B5EF4-FFF2-40B4-BE49-F238E27FC236}">
                <a16:creationId xmlns:a16="http://schemas.microsoft.com/office/drawing/2014/main" id="{146D2EB3-3F4D-69AD-A826-877AC9697F5D}"/>
              </a:ext>
            </a:extLst>
          </p:cNvPr>
          <p:cNvPicPr>
            <a:picLocks noChangeAspect="1"/>
          </p:cNvPicPr>
          <p:nvPr/>
        </p:nvPicPr>
        <p:blipFill>
          <a:blip r:embed="rId3"/>
          <a:stretch>
            <a:fillRect/>
          </a:stretch>
        </p:blipFill>
        <p:spPr>
          <a:xfrm>
            <a:off x="5856793" y="1876927"/>
            <a:ext cx="5029380" cy="4538313"/>
          </a:xfrm>
          <a:prstGeom prst="rect">
            <a:avLst/>
          </a:prstGeom>
        </p:spPr>
      </p:pic>
      <p:sp>
        <p:nvSpPr>
          <p:cNvPr id="6" name="Ovaal 5">
            <a:extLst>
              <a:ext uri="{FF2B5EF4-FFF2-40B4-BE49-F238E27FC236}">
                <a16:creationId xmlns:a16="http://schemas.microsoft.com/office/drawing/2014/main" id="{ED091F3F-A773-1C95-16EC-BD8623C602DD}"/>
              </a:ext>
            </a:extLst>
          </p:cNvPr>
          <p:cNvSpPr/>
          <p:nvPr/>
        </p:nvSpPr>
        <p:spPr>
          <a:xfrm>
            <a:off x="5343809" y="1636767"/>
            <a:ext cx="6055348" cy="2542135"/>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974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latin typeface="+mj-lt"/>
              </a:rPr>
              <a:t>Onze kerntaken</a:t>
            </a:r>
          </a:p>
        </p:txBody>
      </p:sp>
      <p:sp>
        <p:nvSpPr>
          <p:cNvPr id="3" name="Tijdelijke aanduiding voor inhoud 2"/>
          <p:cNvSpPr>
            <a:spLocks noGrp="1"/>
          </p:cNvSpPr>
          <p:nvPr>
            <p:ph idx="1"/>
          </p:nvPr>
        </p:nvSpPr>
        <p:spPr>
          <a:xfrm>
            <a:off x="609600" y="1893699"/>
            <a:ext cx="7265437" cy="4232465"/>
          </a:xfrm>
        </p:spPr>
        <p:txBody>
          <a:bodyPr>
            <a:normAutofit fontScale="92500" lnSpcReduction="20000"/>
          </a:bodyPr>
          <a:lstStyle/>
          <a:p>
            <a:r>
              <a:rPr lang="nl-NL" dirty="0">
                <a:latin typeface="+mn-lt"/>
              </a:rPr>
              <a:t>Beheer van de </a:t>
            </a:r>
            <a:r>
              <a:rPr lang="nl-NL" dirty="0" err="1">
                <a:latin typeface="+mn-lt"/>
              </a:rPr>
              <a:t>Aquo</a:t>
            </a:r>
            <a:r>
              <a:rPr lang="nl-NL" dirty="0">
                <a:latin typeface="+mn-lt"/>
              </a:rPr>
              <a:t> standaard voor gegevensuitwisseling</a:t>
            </a:r>
          </a:p>
          <a:p>
            <a:endParaRPr lang="nl-NL" dirty="0">
              <a:latin typeface="+mn-lt"/>
            </a:endParaRPr>
          </a:p>
          <a:p>
            <a:r>
              <a:rPr lang="nl-NL" dirty="0">
                <a:latin typeface="+mn-lt"/>
              </a:rPr>
              <a:t>Coördineren en organiseren data-inventarisaties en -leveringen</a:t>
            </a:r>
          </a:p>
          <a:p>
            <a:endParaRPr lang="nl-NL" dirty="0">
              <a:latin typeface="+mn-lt"/>
            </a:endParaRPr>
          </a:p>
          <a:p>
            <a:r>
              <a:rPr lang="nl-NL" dirty="0">
                <a:latin typeface="+mn-lt"/>
              </a:rPr>
              <a:t>Beheer van systemen / applicaties voor gegevensbeheer</a:t>
            </a:r>
          </a:p>
          <a:p>
            <a:pPr marL="0" indent="0">
              <a:buNone/>
            </a:pPr>
            <a:endParaRPr lang="nl-NL" sz="1200" dirty="0">
              <a:latin typeface="+mn-lt"/>
            </a:endParaRPr>
          </a:p>
          <a:p>
            <a:pPr marL="0" indent="0">
              <a:buNone/>
            </a:pPr>
            <a:endParaRPr lang="en-US" sz="2400" dirty="0">
              <a:latin typeface="+mn-lt"/>
            </a:endParaRPr>
          </a:p>
          <a:p>
            <a:pPr marL="0" indent="0">
              <a:buNone/>
            </a:pPr>
            <a:r>
              <a:rPr lang="en-US" sz="2400" dirty="0">
                <a:latin typeface="+mn-lt"/>
              </a:rPr>
              <a:t>P.S. </a:t>
            </a:r>
            <a:r>
              <a:rPr lang="en-US" sz="2400" dirty="0" err="1">
                <a:latin typeface="+mn-lt"/>
              </a:rPr>
              <a:t>géén</a:t>
            </a:r>
            <a:r>
              <a:rPr lang="en-US" sz="2400" dirty="0">
                <a:latin typeface="+mn-lt"/>
              </a:rPr>
              <a:t> rapportage (met </a:t>
            </a:r>
            <a:r>
              <a:rPr lang="en-US" sz="2400" dirty="0" err="1">
                <a:latin typeface="+mn-lt"/>
              </a:rPr>
              <a:t>duiding</a:t>
            </a:r>
            <a:r>
              <a:rPr lang="en-US" sz="2400" dirty="0">
                <a:latin typeface="+mn-lt"/>
              </a:rPr>
              <a:t> of </a:t>
            </a:r>
            <a:r>
              <a:rPr lang="en-US" sz="2400" dirty="0" err="1">
                <a:latin typeface="+mn-lt"/>
              </a:rPr>
              <a:t>waarde-oordeel</a:t>
            </a:r>
            <a:r>
              <a:rPr lang="en-US" sz="2400" dirty="0">
                <a:latin typeface="+mn-lt"/>
              </a:rPr>
              <a:t>)</a:t>
            </a:r>
          </a:p>
          <a:p>
            <a:pPr marL="0" indent="0">
              <a:buNone/>
            </a:pPr>
            <a:r>
              <a:rPr lang="en-US" sz="2400" dirty="0">
                <a:latin typeface="+mn-lt"/>
              </a:rPr>
              <a:t>	maar…  </a:t>
            </a:r>
          </a:p>
          <a:p>
            <a:pPr marL="0" indent="0">
              <a:buNone/>
            </a:pPr>
            <a:endParaRPr lang="en-US" sz="2400" dirty="0">
              <a:latin typeface="+mn-lt"/>
            </a:endParaRPr>
          </a:p>
        </p:txBody>
      </p:sp>
      <p:pic>
        <p:nvPicPr>
          <p:cNvPr id="4" name="Afbeelding 3">
            <a:extLst>
              <a:ext uri="{FF2B5EF4-FFF2-40B4-BE49-F238E27FC236}">
                <a16:creationId xmlns:a16="http://schemas.microsoft.com/office/drawing/2014/main" id="{9F427A0C-917C-CBEB-1715-8044A3FD8C48}"/>
              </a:ext>
            </a:extLst>
          </p:cNvPr>
          <p:cNvPicPr>
            <a:picLocks noChangeAspect="1"/>
          </p:cNvPicPr>
          <p:nvPr/>
        </p:nvPicPr>
        <p:blipFill>
          <a:blip r:embed="rId3"/>
          <a:stretch>
            <a:fillRect/>
          </a:stretch>
        </p:blipFill>
        <p:spPr>
          <a:xfrm>
            <a:off x="8455435" y="2373575"/>
            <a:ext cx="3231928" cy="2021750"/>
          </a:xfrm>
          <a:prstGeom prst="rect">
            <a:avLst/>
          </a:prstGeom>
        </p:spPr>
      </p:pic>
      <p:cxnSp>
        <p:nvCxnSpPr>
          <p:cNvPr id="7" name="Verbindingslijn: gekromd 6">
            <a:extLst>
              <a:ext uri="{FF2B5EF4-FFF2-40B4-BE49-F238E27FC236}">
                <a16:creationId xmlns:a16="http://schemas.microsoft.com/office/drawing/2014/main" id="{914EEFB6-F4DE-8D5F-0091-613D74733670}"/>
              </a:ext>
            </a:extLst>
          </p:cNvPr>
          <p:cNvCxnSpPr/>
          <p:nvPr/>
        </p:nvCxnSpPr>
        <p:spPr>
          <a:xfrm>
            <a:off x="6505575" y="4476750"/>
            <a:ext cx="2190750" cy="1019175"/>
          </a:xfrm>
          <a:prstGeom prst="curvedConnector3">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8" name="Verbindingslijn: gekromd 7">
            <a:extLst>
              <a:ext uri="{FF2B5EF4-FFF2-40B4-BE49-F238E27FC236}">
                <a16:creationId xmlns:a16="http://schemas.microsoft.com/office/drawing/2014/main" id="{7979FBFD-D333-2A3E-38E2-10FCBAC4414B}"/>
              </a:ext>
            </a:extLst>
          </p:cNvPr>
          <p:cNvCxnSpPr>
            <a:cxnSpLocks/>
          </p:cNvCxnSpPr>
          <p:nvPr/>
        </p:nvCxnSpPr>
        <p:spPr>
          <a:xfrm>
            <a:off x="7600950" y="3285282"/>
            <a:ext cx="740617" cy="561229"/>
          </a:xfrm>
          <a:prstGeom prst="curvedConnector3">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9" name="Verbindingslijn: gekromd 8">
            <a:extLst>
              <a:ext uri="{FF2B5EF4-FFF2-40B4-BE49-F238E27FC236}">
                <a16:creationId xmlns:a16="http://schemas.microsoft.com/office/drawing/2014/main" id="{83EE4B8F-41DB-CD50-760F-740999E9440D}"/>
              </a:ext>
            </a:extLst>
          </p:cNvPr>
          <p:cNvCxnSpPr>
            <a:cxnSpLocks/>
          </p:cNvCxnSpPr>
          <p:nvPr/>
        </p:nvCxnSpPr>
        <p:spPr>
          <a:xfrm flipV="1">
            <a:off x="6114383" y="1666843"/>
            <a:ext cx="3869372" cy="415669"/>
          </a:xfrm>
          <a:prstGeom prst="curvedConnector3">
            <a:avLst>
              <a:gd name="adj1" fmla="val 73391"/>
            </a:avLst>
          </a:prstGeom>
          <a:ln>
            <a:tailEnd type="triangle" w="lg" len="lg"/>
          </a:ln>
        </p:spPr>
        <p:style>
          <a:lnRef idx="3">
            <a:schemeClr val="accent6"/>
          </a:lnRef>
          <a:fillRef idx="0">
            <a:schemeClr val="accent6"/>
          </a:fillRef>
          <a:effectRef idx="2">
            <a:schemeClr val="accent6"/>
          </a:effectRef>
          <a:fontRef idx="minor">
            <a:schemeClr val="tx1"/>
          </a:fontRef>
        </p:style>
      </p:cxnSp>
      <p:pic>
        <p:nvPicPr>
          <p:cNvPr id="10" name="Afbeelding 9" descr="Afbeelding met teken, tekening&#10;&#10;Automatisch gegenereerde beschrijving">
            <a:extLst>
              <a:ext uri="{FF2B5EF4-FFF2-40B4-BE49-F238E27FC236}">
                <a16:creationId xmlns:a16="http://schemas.microsoft.com/office/drawing/2014/main" id="{7C6BE4A8-8D17-C1AF-74A3-D69399ED7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6330" y="4660240"/>
            <a:ext cx="1883589" cy="1521940"/>
          </a:xfrm>
          <a:prstGeom prst="rect">
            <a:avLst/>
          </a:prstGeom>
        </p:spPr>
      </p:pic>
      <p:pic>
        <p:nvPicPr>
          <p:cNvPr id="11" name="Picture 2" descr="Aquo-standaard | Informatiehuis Water">
            <a:extLst>
              <a:ext uri="{FF2B5EF4-FFF2-40B4-BE49-F238E27FC236}">
                <a16:creationId xmlns:a16="http://schemas.microsoft.com/office/drawing/2014/main" id="{811E6220-714F-E477-5183-2CC430FEF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1399" y="1147430"/>
            <a:ext cx="1593642" cy="104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30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Gebruikerswensen</a:t>
            </a:r>
            <a:r>
              <a:rPr lang="en-US" dirty="0"/>
              <a:t> WKP </a:t>
            </a:r>
            <a:r>
              <a:rPr lang="en-US" dirty="0" err="1"/>
              <a:t>invoer</a:t>
            </a:r>
            <a:r>
              <a:rPr lang="en-US" dirty="0"/>
              <a:t>/</a:t>
            </a:r>
            <a:r>
              <a:rPr lang="en-US" dirty="0" err="1"/>
              <a:t>beheer</a:t>
            </a:r>
            <a:r>
              <a:rPr lang="en-US" dirty="0"/>
              <a:t> </a:t>
            </a:r>
            <a:r>
              <a:rPr lang="en-US" dirty="0" err="1"/>
              <a:t>gegevens</a:t>
            </a:r>
            <a:endParaRPr lang="nl-NL" dirty="0"/>
          </a:p>
        </p:txBody>
      </p:sp>
      <p:sp>
        <p:nvSpPr>
          <p:cNvPr id="4" name="Date Placeholder 3">
            <a:extLst>
              <a:ext uri="{FF2B5EF4-FFF2-40B4-BE49-F238E27FC236}">
                <a16:creationId xmlns:a16="http://schemas.microsoft.com/office/drawing/2014/main" id="{8D749B25-9EAC-4ED3-91E8-6CF6648C9CE8}"/>
              </a:ext>
            </a:extLst>
          </p:cNvPr>
          <p:cNvSpPr>
            <a:spLocks noGrp="1"/>
          </p:cNvSpPr>
          <p:nvPr>
            <p:ph type="dt" sz="half" idx="10"/>
          </p:nvPr>
        </p:nvSpPr>
        <p:spPr>
          <a:xfrm>
            <a:off x="1981200" y="5624514"/>
            <a:ext cx="2133600" cy="273844"/>
          </a:xfrm>
          <a:prstGeom prst="rect">
            <a:avLst/>
          </a:prstGeom>
        </p:spPr>
        <p:txBody>
          <a:bodyPr vert="horz" lIns="68580" tIns="34290" rIns="68580" bIns="34290" rtlCol="0" anchor="ctr"/>
          <a:lstStyle>
            <a:defPPr>
              <a:defRPr lang="nl-NL"/>
            </a:defPPr>
            <a:lvl1pPr marL="0" algn="l" defTabSz="342900" rtl="0" eaLnBrk="1" latinLnBrk="0" hangingPunct="1">
              <a:defRPr sz="900" kern="1200">
                <a:solidFill>
                  <a:schemeClr val="tx1">
                    <a:tint val="75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nl-NL" dirty="0">
                <a:solidFill>
                  <a:prstClr val="black">
                    <a:tint val="75000"/>
                  </a:prstClr>
                </a:solidFill>
                <a:latin typeface="Calibri"/>
              </a:rPr>
              <a:t>24 januari 2022</a:t>
            </a: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204186" y="1501293"/>
          <a:ext cx="11602332" cy="4632960"/>
        </p:xfrm>
        <a:graphic>
          <a:graphicData uri="http://schemas.openxmlformats.org/drawingml/2006/table">
            <a:tbl>
              <a:tblPr firstRow="1" bandRow="1">
                <a:tableStyleId>{F5AB1C69-6EDB-4FF4-983F-18BD219EF322}</a:tableStyleId>
              </a:tblPr>
              <a:tblGrid>
                <a:gridCol w="9688381">
                  <a:extLst>
                    <a:ext uri="{9D8B030D-6E8A-4147-A177-3AD203B41FA5}">
                      <a16:colId xmlns:a16="http://schemas.microsoft.com/office/drawing/2014/main" val="3316987300"/>
                    </a:ext>
                  </a:extLst>
                </a:gridCol>
                <a:gridCol w="1913951">
                  <a:extLst>
                    <a:ext uri="{9D8B030D-6E8A-4147-A177-3AD203B41FA5}">
                      <a16:colId xmlns:a16="http://schemas.microsoft.com/office/drawing/2014/main" val="808867313"/>
                    </a:ext>
                  </a:extLst>
                </a:gridCol>
              </a:tblGrid>
              <a:tr h="360553">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510783">
                <a:tc>
                  <a:txBody>
                    <a:bodyPr/>
                    <a:lstStyle/>
                    <a:p>
                      <a:r>
                        <a:rPr lang="nl-NL" sz="1400" dirty="0"/>
                        <a:t>Duidelijke, makkelijk vindbare specificaties datalevering inclusief beschrijving kwaliteitseisen (validatieregels)</a:t>
                      </a:r>
                    </a:p>
                    <a:p>
                      <a:r>
                        <a:rPr lang="nl-NL" sz="1400" b="1" dirty="0"/>
                        <a:t>zodat</a:t>
                      </a:r>
                      <a:r>
                        <a:rPr lang="nl-NL" sz="1400" dirty="0"/>
                        <a:t> de gebruiker zijn/haar/hen informatie verzamelstrategie en de output van zijn systeem daarop kan inrichten</a:t>
                      </a:r>
                    </a:p>
                    <a:p>
                      <a:endParaRPr lang="nl-NL" sz="1400" dirty="0"/>
                    </a:p>
                  </a:txBody>
                  <a:tcPr/>
                </a:tc>
                <a:tc>
                  <a:txBody>
                    <a:bodyPr/>
                    <a:lstStyle/>
                    <a:p>
                      <a:r>
                        <a:rPr lang="nl-NL" sz="1400" dirty="0"/>
                        <a:t>WB D, WB I</a:t>
                      </a:r>
                    </a:p>
                  </a:txBody>
                  <a:tcPr/>
                </a:tc>
                <a:extLst>
                  <a:ext uri="{0D108BD9-81ED-4DB2-BD59-A6C34878D82A}">
                    <a16:rowId xmlns:a16="http://schemas.microsoft.com/office/drawing/2014/main" val="432440103"/>
                  </a:ext>
                </a:extLst>
              </a:tr>
              <a:tr h="510783">
                <a:tc>
                  <a:txBody>
                    <a:bodyPr/>
                    <a:lstStyle/>
                    <a:p>
                      <a:r>
                        <a:rPr lang="nl-NL" sz="1400" dirty="0"/>
                        <a:t>Geautomatiseerde check op vereiste kwaliteitseisen en een leesbaar validatie rapport </a:t>
                      </a:r>
                    </a:p>
                    <a:p>
                      <a:r>
                        <a:rPr lang="nl-NL" sz="1400" b="1" dirty="0"/>
                        <a:t>zodat</a:t>
                      </a:r>
                      <a:r>
                        <a:rPr lang="nl-NL" sz="1400" dirty="0"/>
                        <a:t> de gebruiker weet waar de fouten liggen en waar en hoe herstel nodig is en daarmee de kwaliteit van zijn aanlevering verbetert</a:t>
                      </a:r>
                    </a:p>
                  </a:txBody>
                  <a:tcPr/>
                </a:tc>
                <a:tc>
                  <a:txBody>
                    <a:bodyPr/>
                    <a:lstStyle/>
                    <a:p>
                      <a:r>
                        <a:rPr lang="nl-NL" sz="1400" dirty="0"/>
                        <a:t>WB D, WB I</a:t>
                      </a:r>
                    </a:p>
                  </a:txBody>
                  <a:tcPr/>
                </a:tc>
                <a:extLst>
                  <a:ext uri="{0D108BD9-81ED-4DB2-BD59-A6C34878D82A}">
                    <a16:rowId xmlns:a16="http://schemas.microsoft.com/office/drawing/2014/main" val="64945255"/>
                  </a:ext>
                </a:extLst>
              </a:tr>
              <a:tr h="5107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Keuze hebben in de manier van data aanleveren of uitwisselen (in </a:t>
                      </a:r>
                      <a:r>
                        <a:rPr lang="nl-NL" sz="1400" dirty="0" err="1"/>
                        <a:t>webform</a:t>
                      </a:r>
                      <a:r>
                        <a:rPr lang="nl-NL" sz="1400" dirty="0"/>
                        <a:t> en/of upload, API)</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de gebruiker de meest gebruikersvriendelijke, effectieve en efficiënte vorm kan kiezen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a:t>
                      </a:r>
                    </a:p>
                  </a:txBody>
                  <a:tcPr/>
                </a:tc>
                <a:extLst>
                  <a:ext uri="{0D108BD9-81ED-4DB2-BD59-A6C34878D82A}">
                    <a16:rowId xmlns:a16="http://schemas.microsoft.com/office/drawing/2014/main" val="3866388248"/>
                  </a:ext>
                </a:extLst>
              </a:tr>
              <a:tr h="3004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Een ingang voor de verschillende modules van het WKP (data invoeren, data ophalen, informatieproducten </a:t>
                      </a:r>
                      <a:r>
                        <a:rPr lang="nl-NL" sz="1400" dirty="0" err="1"/>
                        <a:t>etc</a:t>
                      </a:r>
                      <a:r>
                        <a:rPr lang="nl-NL" sz="14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 </a:t>
                      </a:r>
                      <a:r>
                        <a:rPr lang="nl-NL" sz="1400" b="0" dirty="0"/>
                        <a:t>de gebruikers weten voor waterdata moet je op die plek zijn bij het IHW</a:t>
                      </a:r>
                      <a:endParaRPr lang="nl-NL" sz="14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WB B, Beleid, Derden</a:t>
                      </a:r>
                    </a:p>
                  </a:txBody>
                  <a:tcPr/>
                </a:tc>
                <a:extLst>
                  <a:ext uri="{0D108BD9-81ED-4DB2-BD59-A6C34878D82A}">
                    <a16:rowId xmlns:a16="http://schemas.microsoft.com/office/drawing/2014/main" val="2333397596"/>
                  </a:ext>
                </a:extLst>
              </a:tr>
              <a:tr h="321096">
                <a:tc>
                  <a:txBody>
                    <a:bodyPr/>
                    <a:lstStyle/>
                    <a:p>
                      <a:r>
                        <a:rPr lang="nl-NL" sz="1400" dirty="0"/>
                        <a:t>Geholpen worden in het inzicht krijgen van de (DPSIR) relaties tussen verschillende datasets (cross validatie)</a:t>
                      </a:r>
                    </a:p>
                    <a:p>
                      <a:r>
                        <a:rPr lang="nl-NL" sz="1400" b="1" dirty="0"/>
                        <a:t>zodat</a:t>
                      </a:r>
                      <a:r>
                        <a:rPr lang="nl-NL" sz="1400" dirty="0"/>
                        <a:t> de gebruikers een consistente set aan KRW informatie heeft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WB B, Beleid, Derden</a:t>
                      </a:r>
                    </a:p>
                  </a:txBody>
                  <a:tcPr/>
                </a:tc>
                <a:extLst>
                  <a:ext uri="{0D108BD9-81ED-4DB2-BD59-A6C34878D82A}">
                    <a16:rowId xmlns:a16="http://schemas.microsoft.com/office/drawing/2014/main" val="3250907438"/>
                  </a:ext>
                </a:extLst>
              </a:tr>
              <a:tr h="321096">
                <a:tc>
                  <a:txBody>
                    <a:bodyPr/>
                    <a:lstStyle/>
                    <a:p>
                      <a:r>
                        <a:rPr lang="nl-NL" sz="1400" dirty="0"/>
                        <a:t>Bij gebruik van </a:t>
                      </a:r>
                      <a:r>
                        <a:rPr lang="nl-NL" sz="1400" dirty="0" err="1"/>
                        <a:t>webforms</a:t>
                      </a:r>
                      <a:r>
                        <a:rPr lang="nl-NL" sz="1400" dirty="0"/>
                        <a:t> moeten de invoervelden voorzien zijn van duidelijke helpteksten</a:t>
                      </a:r>
                    </a:p>
                    <a:p>
                      <a:r>
                        <a:rPr lang="nl-NL" sz="1400" b="1" dirty="0"/>
                        <a:t>zodat</a:t>
                      </a:r>
                      <a:r>
                        <a:rPr lang="nl-NL" sz="1400" dirty="0"/>
                        <a:t> de gebruiker de juist informatie aanlevert en </a:t>
                      </a:r>
                    </a:p>
                    <a:p>
                      <a:r>
                        <a:rPr lang="nl-NL" sz="1400" b="1" dirty="0"/>
                        <a:t>zodat</a:t>
                      </a:r>
                      <a:r>
                        <a:rPr lang="nl-NL" sz="1400" dirty="0"/>
                        <a:t> de </a:t>
                      </a:r>
                      <a:r>
                        <a:rPr lang="nl-NL" sz="1400" dirty="0" err="1"/>
                        <a:t>servicedesk</a:t>
                      </a:r>
                      <a:r>
                        <a:rPr lang="nl-NL" sz="1400" dirty="0"/>
                        <a:t> van het IHW ontlast wordt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a:t>
                      </a:r>
                    </a:p>
                    <a:p>
                      <a:endParaRPr lang="nl-NL" sz="1400" dirty="0"/>
                    </a:p>
                  </a:txBody>
                  <a:tcPr/>
                </a:tc>
                <a:extLst>
                  <a:ext uri="{0D108BD9-81ED-4DB2-BD59-A6C34878D82A}">
                    <a16:rowId xmlns:a16="http://schemas.microsoft.com/office/drawing/2014/main" val="3602980832"/>
                  </a:ext>
                </a:extLst>
              </a:tr>
              <a:tr h="3210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Kort en bondige stappenplannen, geen overbodige informatie</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de gebruiker stap voor stap door het leveringsproces geleid wordt zonder afleidende, mogelijk verwarrende informatie</a:t>
                      </a:r>
                    </a:p>
                  </a:txBody>
                  <a:tcPr/>
                </a:tc>
                <a:tc>
                  <a:txBody>
                    <a:bodyPr/>
                    <a:lstStyle/>
                    <a:p>
                      <a:r>
                        <a:rPr lang="nl-NL" sz="1400" dirty="0"/>
                        <a:t>WB D, WB I</a:t>
                      </a:r>
                    </a:p>
                  </a:txBody>
                  <a:tcPr/>
                </a:tc>
                <a:extLst>
                  <a:ext uri="{0D108BD9-81ED-4DB2-BD59-A6C34878D82A}">
                    <a16:rowId xmlns:a16="http://schemas.microsoft.com/office/drawing/2014/main" val="4104129693"/>
                  </a:ext>
                </a:extLst>
              </a:tr>
            </a:tbl>
          </a:graphicData>
        </a:graphic>
      </p:graphicFrame>
    </p:spTree>
    <p:extLst>
      <p:ext uri="{BB962C8B-B14F-4D97-AF65-F5344CB8AC3E}">
        <p14:creationId xmlns:p14="http://schemas.microsoft.com/office/powerpoint/2010/main" val="968594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Gebruikerswensen</a:t>
            </a:r>
            <a:r>
              <a:rPr lang="en-US" dirty="0"/>
              <a:t> WKP </a:t>
            </a:r>
            <a:r>
              <a:rPr lang="en-US" dirty="0" err="1"/>
              <a:t>invoer</a:t>
            </a:r>
            <a:r>
              <a:rPr lang="en-US" dirty="0"/>
              <a:t>/</a:t>
            </a:r>
            <a:r>
              <a:rPr lang="en-US" dirty="0" err="1"/>
              <a:t>beheer</a:t>
            </a:r>
            <a:r>
              <a:rPr lang="en-US" dirty="0"/>
              <a:t> </a:t>
            </a:r>
            <a:r>
              <a:rPr lang="en-US" dirty="0" err="1"/>
              <a:t>gegevens</a:t>
            </a:r>
            <a:endParaRPr lang="nl-NL" dirty="0"/>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197224" y="1501293"/>
          <a:ext cx="11573435" cy="5059680"/>
        </p:xfrm>
        <a:graphic>
          <a:graphicData uri="http://schemas.openxmlformats.org/drawingml/2006/table">
            <a:tbl>
              <a:tblPr firstRow="1" bandRow="1">
                <a:tableStyleId>{F5AB1C69-6EDB-4FF4-983F-18BD219EF322}</a:tableStyleId>
              </a:tblPr>
              <a:tblGrid>
                <a:gridCol w="9659470">
                  <a:extLst>
                    <a:ext uri="{9D8B030D-6E8A-4147-A177-3AD203B41FA5}">
                      <a16:colId xmlns:a16="http://schemas.microsoft.com/office/drawing/2014/main" val="3316987300"/>
                    </a:ext>
                  </a:extLst>
                </a:gridCol>
                <a:gridCol w="1913965">
                  <a:extLst>
                    <a:ext uri="{9D8B030D-6E8A-4147-A177-3AD203B41FA5}">
                      <a16:colId xmlns:a16="http://schemas.microsoft.com/office/drawing/2014/main" val="808867313"/>
                    </a:ext>
                  </a:extLst>
                </a:gridCol>
              </a:tblGrid>
              <a:tr h="360553">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510783">
                <a:tc>
                  <a:txBody>
                    <a:bodyPr/>
                    <a:lstStyle/>
                    <a:p>
                      <a:r>
                        <a:rPr lang="nl-NL" sz="1400" dirty="0"/>
                        <a:t>Mogelijkheid tot het stellen van vragen (helpdesk) en indienen van wijzigingsvoorstellen geïntegreerd in de website/portaal (simpele vorm is een hyperlink </a:t>
                      </a:r>
                      <a:r>
                        <a:rPr lang="nl-NL" sz="1400" dirty="0" err="1"/>
                        <a:t>emailto</a:t>
                      </a:r>
                      <a:r>
                        <a:rPr lang="nl-NL" sz="1400" dirty="0"/>
                        <a:t>)</a:t>
                      </a:r>
                    </a:p>
                    <a:p>
                      <a:r>
                        <a:rPr lang="nl-NL" sz="1400" b="1" dirty="0"/>
                        <a:t>zodat</a:t>
                      </a:r>
                      <a:r>
                        <a:rPr lang="nl-NL" sz="1400" dirty="0"/>
                        <a:t> de gebruiker niet met vragen blijft hangen en daardoor het proces vertraagt.</a:t>
                      </a:r>
                    </a:p>
                  </a:txBody>
                  <a:tcPr/>
                </a:tc>
                <a:tc>
                  <a:txBody>
                    <a:bodyPr/>
                    <a:lstStyle/>
                    <a:p>
                      <a:r>
                        <a:rPr lang="nl-NL" sz="1400" dirty="0"/>
                        <a:t>WB D, WB I</a:t>
                      </a:r>
                    </a:p>
                  </a:txBody>
                  <a:tcPr/>
                </a:tc>
                <a:extLst>
                  <a:ext uri="{0D108BD9-81ED-4DB2-BD59-A6C34878D82A}">
                    <a16:rowId xmlns:a16="http://schemas.microsoft.com/office/drawing/2014/main" val="3195065728"/>
                  </a:ext>
                </a:extLst>
              </a:tr>
              <a:tr h="510783">
                <a:tc>
                  <a:txBody>
                    <a:bodyPr/>
                    <a:lstStyle/>
                    <a:p>
                      <a:r>
                        <a:rPr lang="nl-NL" sz="1400" dirty="0"/>
                        <a:t>Visualisatie van </a:t>
                      </a:r>
                      <a:r>
                        <a:rPr lang="nl-NL" sz="1400" dirty="0" err="1"/>
                        <a:t>to</a:t>
                      </a:r>
                      <a:r>
                        <a:rPr lang="nl-NL" sz="1400" dirty="0"/>
                        <a:t>-do-list en doorlooptijd tot deadline (bijvoorbeeld aftellende klok) (online spoorboekje????)</a:t>
                      </a:r>
                    </a:p>
                    <a:p>
                      <a:r>
                        <a:rPr lang="nl-NL" sz="1400" b="1" dirty="0"/>
                        <a:t>zodat</a:t>
                      </a:r>
                      <a:r>
                        <a:rPr lang="nl-NL" sz="1400" dirty="0"/>
                        <a:t> de gebruiker de planning van zijn werkzaamheden inzichtelijk heeft en waar nodig kan bijsturen</a:t>
                      </a:r>
                    </a:p>
                  </a:txBody>
                  <a:tcPr/>
                </a:tc>
                <a:tc>
                  <a:txBody>
                    <a:bodyPr/>
                    <a:lstStyle/>
                    <a:p>
                      <a:r>
                        <a:rPr lang="nl-NL" sz="1400" dirty="0"/>
                        <a:t>WB D, WB I, WB B</a:t>
                      </a:r>
                    </a:p>
                  </a:txBody>
                  <a:tcPr/>
                </a:tc>
                <a:extLst>
                  <a:ext uri="{0D108BD9-81ED-4DB2-BD59-A6C34878D82A}">
                    <a16:rowId xmlns:a16="http://schemas.microsoft.com/office/drawing/2014/main" val="2689710655"/>
                  </a:ext>
                </a:extLst>
              </a:tr>
              <a:tr h="321096">
                <a:tc>
                  <a:txBody>
                    <a:bodyPr/>
                    <a:lstStyle/>
                    <a:p>
                      <a:r>
                        <a:rPr lang="nl-NL" sz="1400" dirty="0"/>
                        <a:t>Verbetering aanleveren van </a:t>
                      </a:r>
                      <a:r>
                        <a:rPr lang="nl-NL" sz="1400" dirty="0" err="1"/>
                        <a:t>geo</a:t>
                      </a:r>
                      <a:r>
                        <a:rPr lang="nl-NL" sz="1400" dirty="0"/>
                        <a:t>-data</a:t>
                      </a:r>
                    </a:p>
                    <a:p>
                      <a:r>
                        <a:rPr lang="nl-NL" sz="1400" b="1" dirty="0"/>
                        <a:t>zodat</a:t>
                      </a:r>
                      <a:r>
                        <a:rPr lang="nl-NL" sz="1400" dirty="0"/>
                        <a:t> de gebruiker niet tegen de problemen aanloopt van de vorige keer</a:t>
                      </a:r>
                    </a:p>
                  </a:txBody>
                  <a:tcPr/>
                </a:tc>
                <a:tc>
                  <a:txBody>
                    <a:bodyPr/>
                    <a:lstStyle/>
                    <a:p>
                      <a:r>
                        <a:rPr lang="nl-NL" sz="1400" dirty="0"/>
                        <a:t>WB D</a:t>
                      </a:r>
                    </a:p>
                  </a:txBody>
                  <a:tcPr/>
                </a:tc>
                <a:extLst>
                  <a:ext uri="{0D108BD9-81ED-4DB2-BD59-A6C34878D82A}">
                    <a16:rowId xmlns:a16="http://schemas.microsoft.com/office/drawing/2014/main" val="1082105789"/>
                  </a:ext>
                </a:extLst>
              </a:tr>
              <a:tr h="321096">
                <a:tc>
                  <a:txBody>
                    <a:bodyPr/>
                    <a:lstStyle/>
                    <a:p>
                      <a:r>
                        <a:rPr lang="nl-NL" sz="1400" dirty="0"/>
                        <a:t>Beleidsinformatie opnemen in database</a:t>
                      </a:r>
                    </a:p>
                    <a:p>
                      <a:r>
                        <a:rPr lang="nl-NL" sz="1400" b="1" dirty="0"/>
                        <a:t>zodat</a:t>
                      </a:r>
                      <a:r>
                        <a:rPr lang="nl-NL" sz="1400" dirty="0"/>
                        <a:t> alle KRW informatie op de zelfde plek vindbaar is en</a:t>
                      </a:r>
                    </a:p>
                    <a:p>
                      <a:r>
                        <a:rPr lang="nl-NL" sz="1400" b="1" dirty="0"/>
                        <a:t>zodat</a:t>
                      </a:r>
                      <a:r>
                        <a:rPr lang="nl-NL" sz="1400" dirty="0"/>
                        <a:t> vanuit een bron de EU rapportage gemaakt kan worden</a:t>
                      </a:r>
                    </a:p>
                  </a:txBody>
                  <a:tcPr/>
                </a:tc>
                <a:tc>
                  <a:txBody>
                    <a:bodyPr/>
                    <a:lstStyle/>
                    <a:p>
                      <a:r>
                        <a:rPr lang="nl-NL" sz="1400" dirty="0"/>
                        <a:t>WB B, Beleid</a:t>
                      </a:r>
                    </a:p>
                  </a:txBody>
                  <a:tcPr/>
                </a:tc>
                <a:extLst>
                  <a:ext uri="{0D108BD9-81ED-4DB2-BD59-A6C34878D82A}">
                    <a16:rowId xmlns:a16="http://schemas.microsoft.com/office/drawing/2014/main" val="3060677270"/>
                  </a:ext>
                </a:extLst>
              </a:tr>
              <a:tr h="321096">
                <a:tc>
                  <a:txBody>
                    <a:bodyPr/>
                    <a:lstStyle/>
                    <a:p>
                      <a:r>
                        <a:rPr lang="nl-NL" sz="1400" dirty="0"/>
                        <a:t>Uniforme gebruikersinterface voor het invoeren/uploaden en bekijken van gegevens van de verschillende informatiestromen</a:t>
                      </a:r>
                    </a:p>
                    <a:p>
                      <a:r>
                        <a:rPr lang="nl-NL" sz="1400" b="1" dirty="0"/>
                        <a:t>zodat</a:t>
                      </a:r>
                      <a:r>
                        <a:rPr lang="nl-NL" sz="1400" dirty="0"/>
                        <a:t> de gebruiker de verzameling componenten van het WKP als een geheel ervaart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WB B, Beleid, Derden</a:t>
                      </a:r>
                    </a:p>
                  </a:txBody>
                  <a:tcPr/>
                </a:tc>
                <a:extLst>
                  <a:ext uri="{0D108BD9-81ED-4DB2-BD59-A6C34878D82A}">
                    <a16:rowId xmlns:a16="http://schemas.microsoft.com/office/drawing/2014/main" val="2713997044"/>
                  </a:ext>
                </a:extLst>
              </a:tr>
              <a:tr h="3210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LEW met </a:t>
                      </a:r>
                      <a:r>
                        <a:rPr lang="nl-NL" sz="1400" dirty="0" err="1"/>
                        <a:t>API’s</a:t>
                      </a:r>
                      <a:r>
                        <a:rPr lang="nl-NL" sz="1400" dirty="0"/>
                        <a:t> </a:t>
                      </a:r>
                      <a:r>
                        <a:rPr lang="nl-NL" sz="1400" dirty="0" err="1"/>
                        <a:t>ipv</a:t>
                      </a:r>
                      <a:r>
                        <a:rPr lang="nl-NL" sz="1400" dirty="0"/>
                        <a:t> upload naar WKP</a:t>
                      </a:r>
                    </a:p>
                    <a:p>
                      <a:r>
                        <a:rPr lang="nl-NL" sz="1400" b="1" dirty="0"/>
                        <a:t>zodat</a:t>
                      </a:r>
                      <a:r>
                        <a:rPr lang="nl-NL" sz="1400" dirty="0"/>
                        <a:t> het proces minder manuren kost</a:t>
                      </a:r>
                    </a:p>
                    <a:p>
                      <a:r>
                        <a:rPr lang="nl-NL" sz="1400" b="1" dirty="0"/>
                        <a:t>zodat</a:t>
                      </a:r>
                      <a:r>
                        <a:rPr lang="nl-NL" sz="1400" dirty="0"/>
                        <a:t> de kwaliteit van de gegevens verbeterd wordt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WB B, Beleid, Derden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400" dirty="0"/>
                    </a:p>
                  </a:txBody>
                  <a:tcPr/>
                </a:tc>
                <a:extLst>
                  <a:ext uri="{0D108BD9-81ED-4DB2-BD59-A6C34878D82A}">
                    <a16:rowId xmlns:a16="http://schemas.microsoft.com/office/drawing/2014/main" val="1057349302"/>
                  </a:ext>
                </a:extLst>
              </a:tr>
              <a:tr h="3210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IVM </a:t>
                      </a:r>
                      <a:r>
                        <a:rPr lang="nl-NL" sz="1400" dirty="0" err="1"/>
                        <a:t>uitfaseren</a:t>
                      </a:r>
                      <a:r>
                        <a:rPr lang="nl-NL" sz="1400" dirty="0"/>
                        <a:t> WKP29 : userinterface invoer belastingen/impact ; maatregelen voortgang en risico’s ; uitzonderingsbepalingen ;  inclusief (relatie met) validatiemodule</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de gebruiker de mogelijkheid heeft om gegevens in te voeren zonder de nadelen van het gebruik van WKP2.9</a:t>
                      </a:r>
                    </a:p>
                    <a:p>
                      <a:endParaRPr lang="nl-NL"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IHW</a:t>
                      </a:r>
                    </a:p>
                  </a:txBody>
                  <a:tcPr/>
                </a:tc>
                <a:extLst>
                  <a:ext uri="{0D108BD9-81ED-4DB2-BD59-A6C34878D82A}">
                    <a16:rowId xmlns:a16="http://schemas.microsoft.com/office/drawing/2014/main" val="3447254590"/>
                  </a:ext>
                </a:extLst>
              </a:tr>
            </a:tbl>
          </a:graphicData>
        </a:graphic>
      </p:graphicFrame>
    </p:spTree>
    <p:extLst>
      <p:ext uri="{BB962C8B-B14F-4D97-AF65-F5344CB8AC3E}">
        <p14:creationId xmlns:p14="http://schemas.microsoft.com/office/powerpoint/2010/main" val="1247065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C894B104-62B6-E1EE-99B1-8927176ED733}"/>
              </a:ext>
            </a:extLst>
          </p:cNvPr>
          <p:cNvSpPr txBox="1"/>
          <p:nvPr/>
        </p:nvSpPr>
        <p:spPr>
          <a:xfrm>
            <a:off x="242012" y="1624357"/>
            <a:ext cx="7332013" cy="2554545"/>
          </a:xfrm>
          <a:prstGeom prst="rect">
            <a:avLst/>
          </a:prstGeom>
          <a:noFill/>
        </p:spPr>
        <p:txBody>
          <a:bodyPr wrap="square" lIns="91440" tIns="45720" rIns="91440" bIns="45720" rtlCol="0" anchor="t">
            <a:spAutoFit/>
          </a:bodyPr>
          <a:lstStyle/>
          <a:p>
            <a:pPr defTabSz="457200"/>
            <a:r>
              <a:rPr lang="nl-NL" sz="4000" dirty="0">
                <a:solidFill>
                  <a:srgbClr val="1F497D">
                    <a:lumMod val="50000"/>
                  </a:srgbClr>
                </a:solidFill>
                <a:latin typeface="Calibri"/>
                <a:cs typeface="Arial" panose="020B0604020202020204" pitchFamily="34" charset="0"/>
              </a:rPr>
              <a:t>Er zijn ook wensen voor het </a:t>
            </a:r>
          </a:p>
          <a:p>
            <a:pPr marL="571500" indent="-571500" defTabSz="457200">
              <a:buFontTx/>
              <a:buChar char="-"/>
            </a:pPr>
            <a:r>
              <a:rPr lang="nl-NL" sz="4000" dirty="0">
                <a:solidFill>
                  <a:srgbClr val="1F497D">
                    <a:lumMod val="50000"/>
                  </a:srgbClr>
                </a:solidFill>
                <a:latin typeface="Calibri"/>
                <a:cs typeface="Arial" panose="020B0604020202020204" pitchFamily="34" charset="0"/>
              </a:rPr>
              <a:t>Functioneel beheer </a:t>
            </a:r>
          </a:p>
          <a:p>
            <a:pPr marL="571500" indent="-571500" defTabSz="457200">
              <a:buFontTx/>
              <a:buChar char="-"/>
            </a:pPr>
            <a:r>
              <a:rPr lang="nl-NL" sz="4000" dirty="0">
                <a:solidFill>
                  <a:srgbClr val="1F497D">
                    <a:lumMod val="50000"/>
                  </a:srgbClr>
                </a:solidFill>
                <a:latin typeface="Calibri"/>
                <a:cs typeface="Arial" panose="020B0604020202020204" pitchFamily="34" charset="0"/>
              </a:rPr>
              <a:t>Databeheer</a:t>
            </a:r>
          </a:p>
          <a:p>
            <a:pPr defTabSz="457200"/>
            <a:r>
              <a:rPr lang="nl-NL" sz="4000" dirty="0">
                <a:solidFill>
                  <a:srgbClr val="1F497D">
                    <a:lumMod val="50000"/>
                  </a:srgbClr>
                </a:solidFill>
                <a:latin typeface="Calibri"/>
                <a:cs typeface="Arial" panose="020B0604020202020204" pitchFamily="34" charset="0"/>
              </a:rPr>
              <a:t>door het Informatiehuis Water </a:t>
            </a:r>
            <a:endParaRPr lang="nl-NL" sz="3200" dirty="0">
              <a:solidFill>
                <a:prstClr val="black"/>
              </a:solidFill>
              <a:latin typeface="Calibri"/>
            </a:endParaRPr>
          </a:p>
        </p:txBody>
      </p:sp>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latin typeface="Arial"/>
                <a:cs typeface="Arial"/>
              </a:rPr>
              <a:t>Wensen</a:t>
            </a:r>
            <a:r>
              <a:rPr lang="en-US" dirty="0">
                <a:latin typeface="Arial"/>
                <a:cs typeface="Arial"/>
              </a:rPr>
              <a:t> WKP – OPMERKING 2</a:t>
            </a:r>
            <a:endParaRPr lang="nl-NL" dirty="0" err="1"/>
          </a:p>
        </p:txBody>
      </p:sp>
      <p:pic>
        <p:nvPicPr>
          <p:cNvPr id="6" name="Afbeelding 5">
            <a:extLst>
              <a:ext uri="{FF2B5EF4-FFF2-40B4-BE49-F238E27FC236}">
                <a16:creationId xmlns:a16="http://schemas.microsoft.com/office/drawing/2014/main" id="{CC33F174-82A5-3601-850C-6DA1D63242E7}"/>
              </a:ext>
            </a:extLst>
          </p:cNvPr>
          <p:cNvPicPr>
            <a:picLocks noChangeAspect="1"/>
          </p:cNvPicPr>
          <p:nvPr/>
        </p:nvPicPr>
        <p:blipFill>
          <a:blip r:embed="rId3"/>
          <a:stretch>
            <a:fillRect/>
          </a:stretch>
        </p:blipFill>
        <p:spPr>
          <a:xfrm>
            <a:off x="5856793" y="1876927"/>
            <a:ext cx="5029380" cy="4538313"/>
          </a:xfrm>
          <a:prstGeom prst="rect">
            <a:avLst/>
          </a:prstGeom>
        </p:spPr>
      </p:pic>
      <p:sp>
        <p:nvSpPr>
          <p:cNvPr id="4" name="Ovaal 3">
            <a:extLst>
              <a:ext uri="{FF2B5EF4-FFF2-40B4-BE49-F238E27FC236}">
                <a16:creationId xmlns:a16="http://schemas.microsoft.com/office/drawing/2014/main" id="{1128270D-2B35-F6D6-3F53-194EFF4016C4}"/>
              </a:ext>
            </a:extLst>
          </p:cNvPr>
          <p:cNvSpPr/>
          <p:nvPr/>
        </p:nvSpPr>
        <p:spPr>
          <a:xfrm>
            <a:off x="7345945" y="3661532"/>
            <a:ext cx="1884154" cy="3006278"/>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7301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solidFill>
                  <a:schemeClr val="bg1">
                    <a:lumMod val="65000"/>
                  </a:schemeClr>
                </a:solidFill>
              </a:rPr>
              <a:t>Gebruikerswensen</a:t>
            </a:r>
            <a:r>
              <a:rPr lang="en-US" dirty="0">
                <a:solidFill>
                  <a:schemeClr val="bg1">
                    <a:lumMod val="65000"/>
                  </a:schemeClr>
                </a:solidFill>
              </a:rPr>
              <a:t> WKP </a:t>
            </a:r>
            <a:r>
              <a:rPr lang="en-US" dirty="0" err="1">
                <a:solidFill>
                  <a:schemeClr val="bg1">
                    <a:lumMod val="65000"/>
                  </a:schemeClr>
                </a:solidFill>
              </a:rPr>
              <a:t>beheer</a:t>
            </a:r>
            <a:r>
              <a:rPr lang="en-US" dirty="0">
                <a:solidFill>
                  <a:schemeClr val="bg1">
                    <a:lumMod val="65000"/>
                  </a:schemeClr>
                </a:solidFill>
              </a:rPr>
              <a:t>/</a:t>
            </a:r>
            <a:r>
              <a:rPr lang="en-US" dirty="0" err="1">
                <a:solidFill>
                  <a:schemeClr val="bg1">
                    <a:lumMod val="65000"/>
                  </a:schemeClr>
                </a:solidFill>
              </a:rPr>
              <a:t>opslag</a:t>
            </a:r>
            <a:r>
              <a:rPr lang="en-US" dirty="0">
                <a:solidFill>
                  <a:schemeClr val="bg1">
                    <a:lumMod val="65000"/>
                  </a:schemeClr>
                </a:solidFill>
              </a:rPr>
              <a:t> WKP</a:t>
            </a:r>
            <a:endParaRPr lang="nl-NL" dirty="0">
              <a:solidFill>
                <a:schemeClr val="bg1">
                  <a:lumMod val="65000"/>
                </a:schemeClr>
              </a:solidFill>
            </a:endParaRPr>
          </a:p>
        </p:txBody>
      </p:sp>
      <p:sp>
        <p:nvSpPr>
          <p:cNvPr id="4" name="Date Placeholder 3">
            <a:extLst>
              <a:ext uri="{FF2B5EF4-FFF2-40B4-BE49-F238E27FC236}">
                <a16:creationId xmlns:a16="http://schemas.microsoft.com/office/drawing/2014/main" id="{8D749B25-9EAC-4ED3-91E8-6CF6648C9CE8}"/>
              </a:ext>
            </a:extLst>
          </p:cNvPr>
          <p:cNvSpPr>
            <a:spLocks noGrp="1"/>
          </p:cNvSpPr>
          <p:nvPr>
            <p:ph type="dt" sz="half" idx="10"/>
          </p:nvPr>
        </p:nvSpPr>
        <p:spPr>
          <a:xfrm>
            <a:off x="1981200" y="5624514"/>
            <a:ext cx="2133600" cy="273844"/>
          </a:xfrm>
          <a:prstGeom prst="rect">
            <a:avLst/>
          </a:prstGeom>
        </p:spPr>
        <p:txBody>
          <a:bodyPr vert="horz" lIns="68580" tIns="34290" rIns="68580" bIns="34290" rtlCol="0" anchor="ctr"/>
          <a:lstStyle>
            <a:defPPr>
              <a:defRPr lang="nl-NL"/>
            </a:defPPr>
            <a:lvl1pPr marL="0" algn="l" defTabSz="342900" rtl="0" eaLnBrk="1" latinLnBrk="0" hangingPunct="1">
              <a:defRPr sz="900" kern="1200">
                <a:solidFill>
                  <a:schemeClr val="tx1">
                    <a:tint val="75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nl-NL" dirty="0">
                <a:solidFill>
                  <a:prstClr val="black">
                    <a:tint val="75000"/>
                  </a:prstClr>
                </a:solidFill>
                <a:latin typeface="Calibri"/>
              </a:rPr>
              <a:t>24 januari 2022</a:t>
            </a: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extLst>
              <p:ext uri="{D42A27DB-BD31-4B8C-83A1-F6EECF244321}">
                <p14:modId xmlns:p14="http://schemas.microsoft.com/office/powerpoint/2010/main" val="413786366"/>
              </p:ext>
            </p:extLst>
          </p:nvPr>
        </p:nvGraphicFramePr>
        <p:xfrm>
          <a:off x="248575" y="1623436"/>
          <a:ext cx="11585359" cy="5273040"/>
        </p:xfrm>
        <a:graphic>
          <a:graphicData uri="http://schemas.openxmlformats.org/drawingml/2006/table">
            <a:tbl>
              <a:tblPr firstRow="1" bandRow="1">
                <a:tableStyleId>{F5AB1C69-6EDB-4FF4-983F-18BD219EF322}</a:tableStyleId>
              </a:tblPr>
              <a:tblGrid>
                <a:gridCol w="9100252">
                  <a:extLst>
                    <a:ext uri="{9D8B030D-6E8A-4147-A177-3AD203B41FA5}">
                      <a16:colId xmlns:a16="http://schemas.microsoft.com/office/drawing/2014/main" val="3316987300"/>
                    </a:ext>
                  </a:extLst>
                </a:gridCol>
                <a:gridCol w="2485107">
                  <a:extLst>
                    <a:ext uri="{9D8B030D-6E8A-4147-A177-3AD203B41FA5}">
                      <a16:colId xmlns:a16="http://schemas.microsoft.com/office/drawing/2014/main" val="808867313"/>
                    </a:ext>
                  </a:extLst>
                </a:gridCol>
              </a:tblGrid>
              <a:tr h="357534">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424564">
                <a:tc>
                  <a:txBody>
                    <a:bodyPr/>
                    <a:lstStyle/>
                    <a:p>
                      <a:r>
                        <a:rPr lang="nl-NL" sz="1400" dirty="0"/>
                        <a:t>Flexibiliteit in doorvoeren functionele wijzigingen in informatiestromen</a:t>
                      </a:r>
                    </a:p>
                    <a:p>
                      <a:r>
                        <a:rPr lang="nl-NL" sz="1400" b="1" dirty="0"/>
                        <a:t>zodat</a:t>
                      </a:r>
                      <a:r>
                        <a:rPr lang="nl-NL" sz="1400" dirty="0"/>
                        <a:t> we de informatiebehoefte op goede wijze kunnen blijven faciliteren</a:t>
                      </a:r>
                    </a:p>
                  </a:txBody>
                  <a:tcPr/>
                </a:tc>
                <a:tc>
                  <a:txBody>
                    <a:bodyPr/>
                    <a:lstStyle/>
                    <a:p>
                      <a:r>
                        <a:rPr lang="nl-NL" sz="1400" dirty="0"/>
                        <a:t>IHW, WB I, WB B</a:t>
                      </a:r>
                    </a:p>
                  </a:txBody>
                  <a:tcPr/>
                </a:tc>
                <a:extLst>
                  <a:ext uri="{0D108BD9-81ED-4DB2-BD59-A6C34878D82A}">
                    <a16:rowId xmlns:a16="http://schemas.microsoft.com/office/drawing/2014/main" val="432440103"/>
                  </a:ext>
                </a:extLst>
              </a:tr>
              <a:tr h="3575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Zelf aan kunnen passen van validatieregels en vormgeving validatie rapport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we niet voor elke wijziging terug moeten naar de </a:t>
                      </a:r>
                      <a:r>
                        <a:rPr lang="nl-NL" sz="1400" dirty="0" err="1"/>
                        <a:t>ict</a:t>
                      </a:r>
                      <a:r>
                        <a:rPr lang="nl-NL" sz="1400" dirty="0"/>
                        <a:t> leverancier en daarmee tijd en geld verliezen</a:t>
                      </a:r>
                    </a:p>
                  </a:txBody>
                  <a:tcPr/>
                </a:tc>
                <a:tc>
                  <a:txBody>
                    <a:bodyPr/>
                    <a:lstStyle/>
                    <a:p>
                      <a:r>
                        <a:rPr lang="nl-NL" sz="1400" dirty="0"/>
                        <a:t>IHW</a:t>
                      </a:r>
                    </a:p>
                  </a:txBody>
                  <a:tcPr/>
                </a:tc>
                <a:extLst>
                  <a:ext uri="{0D108BD9-81ED-4DB2-BD59-A6C34878D82A}">
                    <a16:rowId xmlns:a16="http://schemas.microsoft.com/office/drawing/2014/main" val="64945255"/>
                  </a:ext>
                </a:extLst>
              </a:tr>
              <a:tr h="357534">
                <a:tc>
                  <a:txBody>
                    <a:bodyPr/>
                    <a:lstStyle/>
                    <a:p>
                      <a:r>
                        <a:rPr lang="nl-NL" sz="1400" dirty="0"/>
                        <a:t>Geautomatiseerd smiley overzichten genereren voortgang spoorboekje</a:t>
                      </a:r>
                    </a:p>
                    <a:p>
                      <a:r>
                        <a:rPr lang="nl-NL" sz="1400" b="1" dirty="0"/>
                        <a:t>zodat</a:t>
                      </a:r>
                      <a:r>
                        <a:rPr lang="nl-NL" sz="1400" dirty="0"/>
                        <a:t> de efficiency van het werk van de procesleiders vergroot wordt en </a:t>
                      </a:r>
                    </a:p>
                    <a:p>
                      <a:r>
                        <a:rPr lang="nl-NL" sz="1400" b="1" dirty="0"/>
                        <a:t>zodat</a:t>
                      </a:r>
                      <a:r>
                        <a:rPr lang="nl-NL" sz="1400" dirty="0"/>
                        <a:t> we sneller inzicht hebben over voortgang gegevenslevering</a:t>
                      </a:r>
                    </a:p>
                  </a:txBody>
                  <a:tcPr/>
                </a:tc>
                <a:tc>
                  <a:txBody>
                    <a:bodyPr/>
                    <a:lstStyle/>
                    <a:p>
                      <a:r>
                        <a:rPr lang="nl-NL" sz="1400" dirty="0"/>
                        <a:t>IHW, WB I, WB B, DWGB</a:t>
                      </a:r>
                    </a:p>
                  </a:txBody>
                  <a:tcPr/>
                </a:tc>
                <a:extLst>
                  <a:ext uri="{0D108BD9-81ED-4DB2-BD59-A6C34878D82A}">
                    <a16:rowId xmlns:a16="http://schemas.microsoft.com/office/drawing/2014/main" val="3866388248"/>
                  </a:ext>
                </a:extLst>
              </a:tr>
              <a:tr h="357534">
                <a:tc>
                  <a:txBody>
                    <a:bodyPr/>
                    <a:lstStyle/>
                    <a:p>
                      <a:r>
                        <a:rPr lang="nl-NL" sz="1400" dirty="0"/>
                        <a:t>Makkelijk ETL processen inrichten, wijzigen, beheren en documenteren voor het maken van dataleveringen/informatieproducten</a:t>
                      </a:r>
                    </a:p>
                    <a:p>
                      <a:r>
                        <a:rPr lang="nl-NL" sz="1400" b="1" dirty="0"/>
                        <a:t>zodat</a:t>
                      </a:r>
                      <a:r>
                        <a:rPr lang="nl-NL" sz="1400" dirty="0"/>
                        <a:t> we minder afhankelijk zijn van </a:t>
                      </a:r>
                      <a:r>
                        <a:rPr lang="nl-NL" sz="1400" dirty="0" err="1"/>
                        <a:t>ict</a:t>
                      </a:r>
                      <a:r>
                        <a:rPr lang="nl-NL" sz="1400" dirty="0"/>
                        <a:t> leveranciers en </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we efficiënter werken en daarmee fouten en tijd besparen</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de herleidbaarheid van de gegevens en de keuzes gedocumenteerd zijn</a:t>
                      </a:r>
                    </a:p>
                  </a:txBody>
                  <a:tcPr/>
                </a:tc>
                <a:tc>
                  <a:txBody>
                    <a:bodyPr/>
                    <a:lstStyle/>
                    <a:p>
                      <a:r>
                        <a:rPr lang="nl-NL" sz="1400" dirty="0"/>
                        <a:t>IHW</a:t>
                      </a:r>
                    </a:p>
                  </a:txBody>
                  <a:tcPr/>
                </a:tc>
                <a:extLst>
                  <a:ext uri="{0D108BD9-81ED-4DB2-BD59-A6C34878D82A}">
                    <a16:rowId xmlns:a16="http://schemas.microsoft.com/office/drawing/2014/main" val="2333397596"/>
                  </a:ext>
                </a:extLst>
              </a:tr>
              <a:tr h="357534">
                <a:tc>
                  <a:txBody>
                    <a:bodyPr/>
                    <a:lstStyle/>
                    <a:p>
                      <a:r>
                        <a:rPr lang="nl-NL" sz="1400" dirty="0"/>
                        <a:t>Koppeling met andere datasystemen waar gegevens van gebruikt worden (zwemwaterportaal, BRO, Kadaster, Bij12, Dienst Hydrografie, Natura2000, CBS, ….. ) (gebruik API)</a:t>
                      </a:r>
                    </a:p>
                    <a:p>
                      <a:r>
                        <a:rPr lang="nl-NL" sz="1400" b="1" dirty="0"/>
                        <a:t>zodat </a:t>
                      </a:r>
                      <a:r>
                        <a:rPr lang="nl-NL" sz="1400" b="0" dirty="0"/>
                        <a:t>we altijd data bij de bron gebruiken en daarmee inconsistentie voorkomen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IHW</a:t>
                      </a:r>
                    </a:p>
                  </a:txBody>
                  <a:tcPr/>
                </a:tc>
                <a:extLst>
                  <a:ext uri="{0D108BD9-81ED-4DB2-BD59-A6C34878D82A}">
                    <a16:rowId xmlns:a16="http://schemas.microsoft.com/office/drawing/2014/main" val="3250907438"/>
                  </a:ext>
                </a:extLst>
              </a:tr>
              <a:tr h="3575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Zelf de mogelijkheid hebben voor </a:t>
                      </a:r>
                      <a:r>
                        <a:rPr lang="nl-NL" sz="1400" dirty="0" err="1"/>
                        <a:t>verservicen</a:t>
                      </a:r>
                      <a:r>
                        <a:rPr lang="nl-NL" sz="1400" dirty="0"/>
                        <a:t> van </a:t>
                      </a:r>
                      <a:r>
                        <a:rPr lang="nl-NL" sz="1400" dirty="0" err="1"/>
                        <a:t>geodata</a:t>
                      </a:r>
                      <a:r>
                        <a:rPr lang="nl-NL" sz="1400" dirty="0"/>
                        <a:t> tot WMS en WFS</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we dat niet hoeven uitbesteden zodat we kosten kunnen besparen</a:t>
                      </a:r>
                    </a:p>
                  </a:txBody>
                  <a:tcPr/>
                </a:tc>
                <a:tc>
                  <a:txBody>
                    <a:bodyPr/>
                    <a:lstStyle/>
                    <a:p>
                      <a:r>
                        <a:rPr lang="nl-NL" sz="1400" dirty="0"/>
                        <a:t>IHW</a:t>
                      </a:r>
                    </a:p>
                  </a:txBody>
                  <a:tcPr/>
                </a:tc>
                <a:extLst>
                  <a:ext uri="{0D108BD9-81ED-4DB2-BD59-A6C34878D82A}">
                    <a16:rowId xmlns:a16="http://schemas.microsoft.com/office/drawing/2014/main" val="3602980832"/>
                  </a:ext>
                </a:extLst>
              </a:tr>
              <a:tr h="357534">
                <a:tc>
                  <a:txBody>
                    <a:bodyPr/>
                    <a:lstStyle/>
                    <a:p>
                      <a:r>
                        <a:rPr lang="nl-NL" sz="1400" dirty="0"/>
                        <a:t>Mogelijkheid aanmaken metadata conform </a:t>
                      </a:r>
                      <a:r>
                        <a:rPr lang="nl-NL" sz="1400" dirty="0" err="1"/>
                        <a:t>inspire</a:t>
                      </a:r>
                      <a:endParaRPr lang="nl-NL" sz="1400" dirty="0"/>
                    </a:p>
                    <a:p>
                      <a:r>
                        <a:rPr lang="nl-NL" sz="1400" b="1" dirty="0"/>
                        <a:t>zodat</a:t>
                      </a:r>
                      <a:r>
                        <a:rPr lang="nl-NL" sz="1400" dirty="0"/>
                        <a:t> we aan afspraken met onze partners kunnen voldoen en </a:t>
                      </a:r>
                    </a:p>
                    <a:p>
                      <a:r>
                        <a:rPr lang="nl-NL" sz="1400" b="1" dirty="0"/>
                        <a:t>zodat</a:t>
                      </a:r>
                      <a:r>
                        <a:rPr lang="nl-NL" sz="1400" dirty="0"/>
                        <a:t> we deze metadata kunnen aanpassen en beheren</a:t>
                      </a:r>
                    </a:p>
                  </a:txBody>
                  <a:tcPr/>
                </a:tc>
                <a:tc>
                  <a:txBody>
                    <a:bodyPr/>
                    <a:lstStyle/>
                    <a:p>
                      <a:r>
                        <a:rPr lang="nl-NL" sz="1400" dirty="0"/>
                        <a:t>IHW</a:t>
                      </a:r>
                    </a:p>
                  </a:txBody>
                  <a:tcPr/>
                </a:tc>
                <a:extLst>
                  <a:ext uri="{0D108BD9-81ED-4DB2-BD59-A6C34878D82A}">
                    <a16:rowId xmlns:a16="http://schemas.microsoft.com/office/drawing/2014/main" val="4104129693"/>
                  </a:ext>
                </a:extLst>
              </a:tr>
            </a:tbl>
          </a:graphicData>
        </a:graphic>
      </p:graphicFrame>
    </p:spTree>
    <p:extLst>
      <p:ext uri="{BB962C8B-B14F-4D97-AF65-F5344CB8AC3E}">
        <p14:creationId xmlns:p14="http://schemas.microsoft.com/office/powerpoint/2010/main" val="1493846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solidFill>
                  <a:schemeClr val="bg1">
                    <a:lumMod val="65000"/>
                  </a:schemeClr>
                </a:solidFill>
              </a:rPr>
              <a:t>Gebruikerswensen</a:t>
            </a:r>
            <a:r>
              <a:rPr lang="en-US" dirty="0">
                <a:solidFill>
                  <a:schemeClr val="bg1">
                    <a:lumMod val="65000"/>
                  </a:schemeClr>
                </a:solidFill>
              </a:rPr>
              <a:t> WKP </a:t>
            </a:r>
            <a:r>
              <a:rPr lang="en-US" dirty="0" err="1">
                <a:solidFill>
                  <a:schemeClr val="bg1">
                    <a:lumMod val="65000"/>
                  </a:schemeClr>
                </a:solidFill>
              </a:rPr>
              <a:t>beheer</a:t>
            </a:r>
            <a:r>
              <a:rPr lang="en-US" dirty="0">
                <a:solidFill>
                  <a:schemeClr val="bg1">
                    <a:lumMod val="65000"/>
                  </a:schemeClr>
                </a:solidFill>
              </a:rPr>
              <a:t>/</a:t>
            </a:r>
            <a:r>
              <a:rPr lang="en-US" dirty="0" err="1">
                <a:solidFill>
                  <a:schemeClr val="bg1">
                    <a:lumMod val="65000"/>
                  </a:schemeClr>
                </a:solidFill>
              </a:rPr>
              <a:t>opslag</a:t>
            </a:r>
            <a:r>
              <a:rPr lang="en-US" dirty="0">
                <a:solidFill>
                  <a:schemeClr val="bg1">
                    <a:lumMod val="65000"/>
                  </a:schemeClr>
                </a:solidFill>
              </a:rPr>
              <a:t> WKP</a:t>
            </a:r>
            <a:endParaRPr lang="nl-NL" dirty="0">
              <a:solidFill>
                <a:schemeClr val="bg1">
                  <a:lumMod val="65000"/>
                </a:schemeClr>
              </a:solidFill>
            </a:endParaRP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263371" y="1524000"/>
          <a:ext cx="11665258" cy="4968240"/>
        </p:xfrm>
        <a:graphic>
          <a:graphicData uri="http://schemas.openxmlformats.org/drawingml/2006/table">
            <a:tbl>
              <a:tblPr firstRow="1" bandRow="1">
                <a:tableStyleId>{F5AB1C69-6EDB-4FF4-983F-18BD219EF322}</a:tableStyleId>
              </a:tblPr>
              <a:tblGrid>
                <a:gridCol w="9156886">
                  <a:extLst>
                    <a:ext uri="{9D8B030D-6E8A-4147-A177-3AD203B41FA5}">
                      <a16:colId xmlns:a16="http://schemas.microsoft.com/office/drawing/2014/main" val="3316987300"/>
                    </a:ext>
                  </a:extLst>
                </a:gridCol>
                <a:gridCol w="2508372">
                  <a:extLst>
                    <a:ext uri="{9D8B030D-6E8A-4147-A177-3AD203B41FA5}">
                      <a16:colId xmlns:a16="http://schemas.microsoft.com/office/drawing/2014/main" val="808867313"/>
                    </a:ext>
                  </a:extLst>
                </a:gridCol>
              </a:tblGrid>
              <a:tr h="357534">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357534">
                <a:tc>
                  <a:txBody>
                    <a:bodyPr/>
                    <a:lstStyle/>
                    <a:p>
                      <a:r>
                        <a:rPr lang="nl-NL" sz="1400" dirty="0" err="1"/>
                        <a:t>Aquo</a:t>
                      </a:r>
                      <a:r>
                        <a:rPr lang="nl-NL" sz="1400" dirty="0"/>
                        <a:t>-kit als toetsing/beoordeling module integraal onderdeel van het WKP</a:t>
                      </a:r>
                    </a:p>
                    <a:p>
                      <a:r>
                        <a:rPr lang="nl-NL" sz="1400" b="1" dirty="0"/>
                        <a:t>zodat</a:t>
                      </a:r>
                      <a:r>
                        <a:rPr lang="nl-NL" sz="1400" dirty="0"/>
                        <a:t> we niet meerdere portalen nodig hebben voor de informatievoorziening waterkwaliteit en daarmee minder beheer en onderhoud</a:t>
                      </a:r>
                    </a:p>
                    <a:p>
                      <a:r>
                        <a:rPr lang="nl-NL" sz="1400" b="1" dirty="0"/>
                        <a:t>zodat</a:t>
                      </a:r>
                      <a:r>
                        <a:rPr lang="nl-NL" sz="1400" dirty="0"/>
                        <a:t> van gegevens geen kopieën hoeven te bestaan voor het uitvoeren van toetsing of voor het maken van informatieproducten</a:t>
                      </a:r>
                    </a:p>
                  </a:txBody>
                  <a:tcPr/>
                </a:tc>
                <a:tc>
                  <a:txBody>
                    <a:bodyPr/>
                    <a:lstStyle/>
                    <a:p>
                      <a:r>
                        <a:rPr lang="nl-NL" sz="1400" dirty="0"/>
                        <a:t>IHW</a:t>
                      </a:r>
                    </a:p>
                  </a:txBody>
                  <a:tcPr/>
                </a:tc>
                <a:extLst>
                  <a:ext uri="{0D108BD9-81ED-4DB2-BD59-A6C34878D82A}">
                    <a16:rowId xmlns:a16="http://schemas.microsoft.com/office/drawing/2014/main" val="1188005485"/>
                  </a:ext>
                </a:extLst>
              </a:tr>
              <a:tr h="357534">
                <a:tc>
                  <a:txBody>
                    <a:bodyPr/>
                    <a:lstStyle/>
                    <a:p>
                      <a:r>
                        <a:rPr lang="nl-NL" sz="1400" dirty="0"/>
                        <a:t>Acceptabele performance</a:t>
                      </a:r>
                    </a:p>
                    <a:p>
                      <a:r>
                        <a:rPr lang="nl-NL" sz="1400" b="1" dirty="0"/>
                        <a:t>zodat</a:t>
                      </a:r>
                      <a:r>
                        <a:rPr lang="nl-NL" sz="1400" dirty="0"/>
                        <a:t> het WKP 30 als gebruikersvriendelijk wordt ervaren</a:t>
                      </a:r>
                    </a:p>
                    <a:p>
                      <a:r>
                        <a:rPr lang="nl-NL" sz="1400" b="1" dirty="0"/>
                        <a:t>zodat</a:t>
                      </a:r>
                      <a:r>
                        <a:rPr lang="nl-NL" sz="1400" dirty="0"/>
                        <a:t> we geen klachten krijgen</a:t>
                      </a:r>
                    </a:p>
                  </a:txBody>
                  <a:tcPr/>
                </a:tc>
                <a:tc>
                  <a:txBody>
                    <a:bodyPr/>
                    <a:lstStyle/>
                    <a:p>
                      <a:r>
                        <a:rPr lang="nl-NL" sz="1400" dirty="0"/>
                        <a:t>IHW, WB D, WB I, Derden</a:t>
                      </a:r>
                    </a:p>
                  </a:txBody>
                  <a:tcPr/>
                </a:tc>
                <a:extLst>
                  <a:ext uri="{0D108BD9-81ED-4DB2-BD59-A6C34878D82A}">
                    <a16:rowId xmlns:a16="http://schemas.microsoft.com/office/drawing/2014/main" val="3195065728"/>
                  </a:ext>
                </a:extLst>
              </a:tr>
              <a:tr h="357534">
                <a:tc>
                  <a:txBody>
                    <a:bodyPr/>
                    <a:lstStyle/>
                    <a:p>
                      <a:r>
                        <a:rPr lang="nl-NL" sz="1400" dirty="0"/>
                        <a:t>Alle data uit het WKP2.9 moet bewaard worden</a:t>
                      </a:r>
                    </a:p>
                    <a:p>
                      <a:r>
                        <a:rPr lang="nl-NL" sz="1400" b="1" dirty="0"/>
                        <a:t>zodat</a:t>
                      </a:r>
                      <a:r>
                        <a:rPr lang="nl-NL" sz="1400" dirty="0"/>
                        <a:t> we rapportages uit het verleden kunnen reproduceren</a:t>
                      </a:r>
                    </a:p>
                  </a:txBody>
                  <a:tcPr/>
                </a:tc>
                <a:tc>
                  <a:txBody>
                    <a:bodyPr/>
                    <a:lstStyle/>
                    <a:p>
                      <a:r>
                        <a:rPr lang="nl-NL" sz="1400" dirty="0"/>
                        <a:t>IHW</a:t>
                      </a:r>
                    </a:p>
                  </a:txBody>
                  <a:tcPr/>
                </a:tc>
                <a:extLst>
                  <a:ext uri="{0D108BD9-81ED-4DB2-BD59-A6C34878D82A}">
                    <a16:rowId xmlns:a16="http://schemas.microsoft.com/office/drawing/2014/main" val="2713997044"/>
                  </a:ext>
                </a:extLst>
              </a:tr>
              <a:tr h="357534">
                <a:tc>
                  <a:txBody>
                    <a:bodyPr/>
                    <a:lstStyle/>
                    <a:p>
                      <a:r>
                        <a:rPr lang="nl-NL" sz="1400" dirty="0"/>
                        <a:t>Alle tabellen en attribuutvelden van de tabellen in de  database van het WKP30 moeten een logische naam hebben en gedocumenteerd worden (metadata)</a:t>
                      </a:r>
                    </a:p>
                    <a:p>
                      <a:r>
                        <a:rPr lang="nl-NL" sz="1400" b="1" dirty="0"/>
                        <a:t>zodat</a:t>
                      </a:r>
                      <a:r>
                        <a:rPr lang="nl-NL" sz="1400" dirty="0"/>
                        <a:t> we op een makkelijk, </a:t>
                      </a:r>
                      <a:r>
                        <a:rPr lang="nl-NL" sz="1400" dirty="0" err="1"/>
                        <a:t>intuitief</a:t>
                      </a:r>
                      <a:r>
                        <a:rPr lang="nl-NL" sz="1400" dirty="0"/>
                        <a:t> gegevens kunnen vinden, ook na langere tijd</a:t>
                      </a:r>
                    </a:p>
                  </a:txBody>
                  <a:tcPr/>
                </a:tc>
                <a:tc>
                  <a:txBody>
                    <a:bodyPr/>
                    <a:lstStyle/>
                    <a:p>
                      <a:r>
                        <a:rPr lang="nl-NL" sz="1400" dirty="0"/>
                        <a:t>IHW</a:t>
                      </a:r>
                    </a:p>
                  </a:txBody>
                  <a:tcPr/>
                </a:tc>
                <a:extLst>
                  <a:ext uri="{0D108BD9-81ED-4DB2-BD59-A6C34878D82A}">
                    <a16:rowId xmlns:a16="http://schemas.microsoft.com/office/drawing/2014/main" val="2341703445"/>
                  </a:ext>
                </a:extLst>
              </a:tr>
              <a:tr h="357534">
                <a:tc>
                  <a:txBody>
                    <a:bodyPr/>
                    <a:lstStyle/>
                    <a:p>
                      <a:r>
                        <a:rPr lang="nl-NL" sz="1400" kern="1200" dirty="0">
                          <a:solidFill>
                            <a:schemeClr val="dk1"/>
                          </a:solidFill>
                          <a:latin typeface="+mn-lt"/>
                          <a:ea typeface="+mn-ea"/>
                          <a:cs typeface="+mn-cs"/>
                        </a:rPr>
                        <a:t>Van alle informatiestromen hebben we een bijbehorende informatieblad waarin een aantal aspecten beschreven zijn die van belang zijn bij de uitvoering van die informatiestromen. </a:t>
                      </a:r>
                    </a:p>
                    <a:p>
                      <a:r>
                        <a:rPr lang="nl-NL" sz="1400" b="1" kern="1200" dirty="0">
                          <a:solidFill>
                            <a:schemeClr val="dk1"/>
                          </a:solidFill>
                          <a:latin typeface="+mn-lt"/>
                          <a:ea typeface="+mn-ea"/>
                          <a:cs typeface="+mn-cs"/>
                        </a:rPr>
                        <a:t>zodat</a:t>
                      </a:r>
                      <a:r>
                        <a:rPr lang="nl-NL" sz="1400" kern="1200" dirty="0">
                          <a:solidFill>
                            <a:schemeClr val="dk1"/>
                          </a:solidFill>
                          <a:latin typeface="+mn-lt"/>
                          <a:ea typeface="+mn-ea"/>
                          <a:cs typeface="+mn-cs"/>
                        </a:rPr>
                        <a:t> we dit kunnen gebruiken als naslagwerk waar wat te vinden is en waarom</a:t>
                      </a:r>
                    </a:p>
                  </a:txBody>
                  <a:tcPr/>
                </a:tc>
                <a:tc>
                  <a:txBody>
                    <a:bodyPr/>
                    <a:lstStyle/>
                    <a:p>
                      <a:r>
                        <a:rPr lang="nl-NL" dirty="0"/>
                        <a:t>IHW</a:t>
                      </a:r>
                    </a:p>
                  </a:txBody>
                  <a:tcPr/>
                </a:tc>
                <a:extLst>
                  <a:ext uri="{0D108BD9-81ED-4DB2-BD59-A6C34878D82A}">
                    <a16:rowId xmlns:a16="http://schemas.microsoft.com/office/drawing/2014/main" val="1615113748"/>
                  </a:ext>
                </a:extLst>
              </a:tr>
              <a:tr h="3575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kern="1200" dirty="0">
                          <a:solidFill>
                            <a:schemeClr val="dk1"/>
                          </a:solidFill>
                          <a:latin typeface="+mn-lt"/>
                          <a:ea typeface="+mn-ea"/>
                          <a:cs typeface="+mn-cs"/>
                        </a:rPr>
                        <a:t>Herleidbaarheid van gegevens: het moet duidelijk zijn welke gegevens gebruikt zijn voor een bepaalde datalevering of informatieproduct (</a:t>
                      </a:r>
                      <a:r>
                        <a:rPr lang="nl-NL" sz="1400" kern="1200" dirty="0" err="1">
                          <a:solidFill>
                            <a:schemeClr val="dk1"/>
                          </a:solidFill>
                          <a:latin typeface="+mn-lt"/>
                          <a:ea typeface="+mn-ea"/>
                          <a:cs typeface="+mn-cs"/>
                        </a:rPr>
                        <a:t>lineage</a:t>
                      </a:r>
                      <a:r>
                        <a:rPr lang="nl-NL" sz="1400" kern="1200" dirty="0">
                          <a:solidFill>
                            <a:schemeClr val="dk1"/>
                          </a:solidFill>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kern="1200" dirty="0">
                          <a:solidFill>
                            <a:schemeClr val="dk1"/>
                          </a:solidFill>
                          <a:latin typeface="+mn-lt"/>
                          <a:ea typeface="+mn-ea"/>
                          <a:cs typeface="+mn-cs"/>
                        </a:rPr>
                        <a:t>zodat</a:t>
                      </a:r>
                      <a:r>
                        <a:rPr lang="nl-NL" sz="1400" kern="1200" dirty="0">
                          <a:solidFill>
                            <a:schemeClr val="dk1"/>
                          </a:solidFill>
                          <a:latin typeface="+mn-lt"/>
                          <a:ea typeface="+mn-ea"/>
                          <a:cs typeface="+mn-cs"/>
                        </a:rPr>
                        <a:t> we verantwoording kunnen afleggen en uitleg kunnen geven indien nodig</a:t>
                      </a:r>
                      <a:endParaRPr lang="nl-NL" dirty="0"/>
                    </a:p>
                  </a:txBody>
                  <a:tcPr/>
                </a:tc>
                <a:tc>
                  <a:txBody>
                    <a:bodyPr/>
                    <a:lstStyle/>
                    <a:p>
                      <a:r>
                        <a:rPr lang="nl-NL" dirty="0"/>
                        <a:t>IHW</a:t>
                      </a:r>
                    </a:p>
                  </a:txBody>
                  <a:tcPr/>
                </a:tc>
                <a:extLst>
                  <a:ext uri="{0D108BD9-81ED-4DB2-BD59-A6C34878D82A}">
                    <a16:rowId xmlns:a16="http://schemas.microsoft.com/office/drawing/2014/main" val="2979323749"/>
                  </a:ext>
                </a:extLst>
              </a:tr>
            </a:tbl>
          </a:graphicData>
        </a:graphic>
      </p:graphicFrame>
    </p:spTree>
    <p:extLst>
      <p:ext uri="{BB962C8B-B14F-4D97-AF65-F5344CB8AC3E}">
        <p14:creationId xmlns:p14="http://schemas.microsoft.com/office/powerpoint/2010/main" val="386815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C894B104-62B6-E1EE-99B1-8927176ED733}"/>
              </a:ext>
            </a:extLst>
          </p:cNvPr>
          <p:cNvSpPr txBox="1"/>
          <p:nvPr/>
        </p:nvSpPr>
        <p:spPr>
          <a:xfrm>
            <a:off x="242012" y="1624357"/>
            <a:ext cx="7332013" cy="3170099"/>
          </a:xfrm>
          <a:prstGeom prst="rect">
            <a:avLst/>
          </a:prstGeom>
          <a:noFill/>
        </p:spPr>
        <p:txBody>
          <a:bodyPr wrap="square" lIns="91440" tIns="45720" rIns="91440" bIns="45720" rtlCol="0" anchor="t">
            <a:spAutoFit/>
          </a:bodyPr>
          <a:lstStyle/>
          <a:p>
            <a:pPr defTabSz="457200"/>
            <a:r>
              <a:rPr lang="nl-NL" sz="4000" dirty="0">
                <a:solidFill>
                  <a:srgbClr val="1F497D">
                    <a:lumMod val="50000"/>
                  </a:srgbClr>
                </a:solidFill>
                <a:latin typeface="Calibri"/>
                <a:cs typeface="Arial" panose="020B0604020202020204" pitchFamily="34" charset="0"/>
              </a:rPr>
              <a:t>Noteer je wensen voor de: </a:t>
            </a:r>
          </a:p>
          <a:p>
            <a:pPr marL="342900" indent="-342900" defTabSz="457200">
              <a:buFontTx/>
              <a:buChar char="-"/>
            </a:pPr>
            <a:r>
              <a:rPr lang="nl-NL" sz="4000" dirty="0">
                <a:solidFill>
                  <a:srgbClr val="1F497D">
                    <a:lumMod val="50000"/>
                  </a:srgbClr>
                </a:solidFill>
                <a:latin typeface="Calibri"/>
                <a:cs typeface="Arial" panose="020B0604020202020204" pitchFamily="34" charset="0"/>
              </a:rPr>
              <a:t>Ontsluiting van gegevens</a:t>
            </a:r>
          </a:p>
          <a:p>
            <a:pPr marL="342900" indent="-342900" defTabSz="457200">
              <a:buFontTx/>
              <a:buChar char="-"/>
            </a:pPr>
            <a:r>
              <a:rPr lang="nl-NL" sz="4000" dirty="0">
                <a:solidFill>
                  <a:srgbClr val="1F497D">
                    <a:lumMod val="50000"/>
                  </a:srgbClr>
                </a:solidFill>
                <a:latin typeface="Calibri"/>
                <a:cs typeface="Arial" panose="020B0604020202020204" pitchFamily="34" charset="0"/>
              </a:rPr>
              <a:t>Inzien van gegevens</a:t>
            </a:r>
          </a:p>
          <a:p>
            <a:pPr marL="342900" indent="-342900" defTabSz="457200">
              <a:buFontTx/>
              <a:buChar char="-"/>
            </a:pPr>
            <a:r>
              <a:rPr lang="nl-NL" sz="4000" dirty="0">
                <a:solidFill>
                  <a:srgbClr val="1F497D">
                    <a:lumMod val="50000"/>
                  </a:srgbClr>
                </a:solidFill>
                <a:latin typeface="Calibri"/>
                <a:cs typeface="Arial" panose="020B0604020202020204" pitchFamily="34" charset="0"/>
              </a:rPr>
              <a:t>Informatieproducten</a:t>
            </a:r>
            <a:endParaRPr lang="nl-NL" sz="4000" dirty="0">
              <a:solidFill>
                <a:prstClr val="black"/>
              </a:solidFill>
              <a:latin typeface="Calibri"/>
            </a:endParaRPr>
          </a:p>
          <a:p>
            <a:pPr defTabSz="457200"/>
            <a:r>
              <a:rPr lang="nl-NL" sz="4000" dirty="0">
                <a:solidFill>
                  <a:srgbClr val="1F497D">
                    <a:lumMod val="50000"/>
                  </a:srgbClr>
                </a:solidFill>
                <a:latin typeface="Calibri"/>
                <a:cs typeface="Arial" panose="020B0604020202020204" pitchFamily="34" charset="0"/>
              </a:rPr>
              <a:t> </a:t>
            </a:r>
            <a:endParaRPr lang="nl-NL" sz="3200" dirty="0">
              <a:solidFill>
                <a:prstClr val="black"/>
              </a:solidFill>
              <a:latin typeface="Calibri"/>
            </a:endParaRPr>
          </a:p>
        </p:txBody>
      </p:sp>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latin typeface="Arial"/>
                <a:cs typeface="Arial"/>
              </a:rPr>
              <a:t>Wensen</a:t>
            </a:r>
            <a:r>
              <a:rPr lang="en-US" dirty="0">
                <a:latin typeface="Arial"/>
                <a:cs typeface="Arial"/>
              </a:rPr>
              <a:t> WKP – VRAAG 3</a:t>
            </a:r>
            <a:endParaRPr lang="nl-NL" dirty="0" err="1"/>
          </a:p>
        </p:txBody>
      </p:sp>
      <p:pic>
        <p:nvPicPr>
          <p:cNvPr id="7" name="Afbeelding 6">
            <a:extLst>
              <a:ext uri="{FF2B5EF4-FFF2-40B4-BE49-F238E27FC236}">
                <a16:creationId xmlns:a16="http://schemas.microsoft.com/office/drawing/2014/main" id="{3F9365A2-3983-D428-6CD3-FD25A35D2004}"/>
              </a:ext>
            </a:extLst>
          </p:cNvPr>
          <p:cNvPicPr>
            <a:picLocks noChangeAspect="1"/>
          </p:cNvPicPr>
          <p:nvPr/>
        </p:nvPicPr>
        <p:blipFill>
          <a:blip r:embed="rId3"/>
          <a:stretch>
            <a:fillRect/>
          </a:stretch>
        </p:blipFill>
        <p:spPr>
          <a:xfrm>
            <a:off x="5856793" y="1876927"/>
            <a:ext cx="5029380" cy="4538313"/>
          </a:xfrm>
          <a:prstGeom prst="rect">
            <a:avLst/>
          </a:prstGeom>
        </p:spPr>
      </p:pic>
      <p:sp>
        <p:nvSpPr>
          <p:cNvPr id="4" name="Ovaal 3">
            <a:extLst>
              <a:ext uri="{FF2B5EF4-FFF2-40B4-BE49-F238E27FC236}">
                <a16:creationId xmlns:a16="http://schemas.microsoft.com/office/drawing/2014/main" id="{1128270D-2B35-F6D6-3F53-194EFF4016C4}"/>
              </a:ext>
            </a:extLst>
          </p:cNvPr>
          <p:cNvSpPr/>
          <p:nvPr/>
        </p:nvSpPr>
        <p:spPr>
          <a:xfrm>
            <a:off x="5447900" y="3705725"/>
            <a:ext cx="5765532" cy="2962085"/>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26463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Gebruikerswensen</a:t>
            </a:r>
            <a:r>
              <a:rPr lang="en-US" dirty="0"/>
              <a:t> WKP </a:t>
            </a:r>
            <a:r>
              <a:rPr lang="en-US" dirty="0" err="1"/>
              <a:t>Gebruik</a:t>
            </a:r>
            <a:r>
              <a:rPr lang="en-US" dirty="0"/>
              <a:t> - </a:t>
            </a:r>
            <a:r>
              <a:rPr lang="en-US" dirty="0" err="1"/>
              <a:t>ontsluiten</a:t>
            </a:r>
            <a:endParaRPr lang="nl-NL" dirty="0"/>
          </a:p>
        </p:txBody>
      </p:sp>
      <p:sp>
        <p:nvSpPr>
          <p:cNvPr id="4" name="Date Placeholder 3">
            <a:extLst>
              <a:ext uri="{FF2B5EF4-FFF2-40B4-BE49-F238E27FC236}">
                <a16:creationId xmlns:a16="http://schemas.microsoft.com/office/drawing/2014/main" id="{8D749B25-9EAC-4ED3-91E8-6CF6648C9CE8}"/>
              </a:ext>
            </a:extLst>
          </p:cNvPr>
          <p:cNvSpPr>
            <a:spLocks noGrp="1"/>
          </p:cNvSpPr>
          <p:nvPr>
            <p:ph type="dt" sz="half" idx="10"/>
          </p:nvPr>
        </p:nvSpPr>
        <p:spPr>
          <a:xfrm>
            <a:off x="1981200" y="5624514"/>
            <a:ext cx="2133600" cy="273844"/>
          </a:xfrm>
          <a:prstGeom prst="rect">
            <a:avLst/>
          </a:prstGeom>
        </p:spPr>
        <p:txBody>
          <a:bodyPr vert="horz" lIns="68580" tIns="34290" rIns="68580" bIns="34290" rtlCol="0" anchor="ctr"/>
          <a:lstStyle>
            <a:defPPr>
              <a:defRPr lang="nl-NL"/>
            </a:defPPr>
            <a:lvl1pPr marL="0" algn="l" defTabSz="342900" rtl="0" eaLnBrk="1" latinLnBrk="0" hangingPunct="1">
              <a:defRPr sz="900" kern="1200">
                <a:solidFill>
                  <a:schemeClr val="tx1">
                    <a:tint val="75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nl-NL" dirty="0">
                <a:solidFill>
                  <a:prstClr val="black">
                    <a:tint val="75000"/>
                  </a:prstClr>
                </a:solidFill>
                <a:latin typeface="Calibri"/>
              </a:rPr>
              <a:t>24 januari 2022</a:t>
            </a: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223284" y="1623436"/>
          <a:ext cx="11855302" cy="5140376"/>
        </p:xfrm>
        <a:graphic>
          <a:graphicData uri="http://schemas.openxmlformats.org/drawingml/2006/table">
            <a:tbl>
              <a:tblPr firstRow="1" bandRow="1">
                <a:tableStyleId>{F5AB1C69-6EDB-4FF4-983F-18BD219EF322}</a:tableStyleId>
              </a:tblPr>
              <a:tblGrid>
                <a:gridCol w="7921256">
                  <a:extLst>
                    <a:ext uri="{9D8B030D-6E8A-4147-A177-3AD203B41FA5}">
                      <a16:colId xmlns:a16="http://schemas.microsoft.com/office/drawing/2014/main" val="3316987300"/>
                    </a:ext>
                  </a:extLst>
                </a:gridCol>
                <a:gridCol w="1594883">
                  <a:extLst>
                    <a:ext uri="{9D8B030D-6E8A-4147-A177-3AD203B41FA5}">
                      <a16:colId xmlns:a16="http://schemas.microsoft.com/office/drawing/2014/main" val="6419173"/>
                    </a:ext>
                  </a:extLst>
                </a:gridCol>
                <a:gridCol w="2339163">
                  <a:extLst>
                    <a:ext uri="{9D8B030D-6E8A-4147-A177-3AD203B41FA5}">
                      <a16:colId xmlns:a16="http://schemas.microsoft.com/office/drawing/2014/main" val="808867313"/>
                    </a:ext>
                  </a:extLst>
                </a:gridCol>
              </a:tblGrid>
              <a:tr h="349416">
                <a:tc>
                  <a:txBody>
                    <a:bodyPr/>
                    <a:lstStyle/>
                    <a:p>
                      <a:r>
                        <a:rPr lang="nl-NL" dirty="0"/>
                        <a:t>Wens </a:t>
                      </a:r>
                    </a:p>
                  </a:txBody>
                  <a:tcPr/>
                </a:tc>
                <a:tc>
                  <a:txBody>
                    <a:bodyPr/>
                    <a:lstStyle/>
                    <a:p>
                      <a:endParaRPr lang="nl-NL" dirty="0"/>
                    </a:p>
                  </a:txBody>
                  <a:tcPr/>
                </a:tc>
                <a:tc>
                  <a:txBody>
                    <a:bodyPr/>
                    <a:lstStyle/>
                    <a:p>
                      <a:r>
                        <a:rPr lang="nl-NL" dirty="0"/>
                        <a:t>Gebruikers</a:t>
                      </a:r>
                    </a:p>
                  </a:txBody>
                  <a:tcPr/>
                </a:tc>
                <a:extLst>
                  <a:ext uri="{0D108BD9-81ED-4DB2-BD59-A6C34878D82A}">
                    <a16:rowId xmlns:a16="http://schemas.microsoft.com/office/drawing/2014/main" val="1232203907"/>
                  </a:ext>
                </a:extLst>
              </a:tr>
              <a:tr h="902657">
                <a:tc>
                  <a:txBody>
                    <a:bodyPr/>
                    <a:lstStyle/>
                    <a:p>
                      <a:r>
                        <a:rPr lang="nl-NL" sz="1400" dirty="0" err="1"/>
                        <a:t>Geodatasets</a:t>
                      </a:r>
                      <a:r>
                        <a:rPr lang="nl-NL" sz="1400" dirty="0"/>
                        <a:t> conform </a:t>
                      </a:r>
                      <a:r>
                        <a:rPr lang="nl-NL" sz="1400" dirty="0" err="1"/>
                        <a:t>inspire</a:t>
                      </a:r>
                      <a:r>
                        <a:rPr lang="nl-NL" sz="1400" dirty="0"/>
                        <a:t> gepubliceerd op NGR</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de gebruiker de </a:t>
                      </a:r>
                      <a:r>
                        <a:rPr lang="nl-NL" sz="1400" dirty="0" err="1"/>
                        <a:t>geodata</a:t>
                      </a:r>
                      <a:r>
                        <a:rPr lang="nl-NL" sz="1400" dirty="0"/>
                        <a:t> makkelijk kan vinden via het nationaal </a:t>
                      </a:r>
                      <a:r>
                        <a:rPr lang="nl-NL" sz="1400" dirty="0" err="1"/>
                        <a:t>georegister</a:t>
                      </a:r>
                      <a:r>
                        <a:rPr lang="nl-NL" sz="1400" dirty="0"/>
                        <a:t> en kan gebruiken in zijn eigen systemen</a:t>
                      </a:r>
                    </a:p>
                    <a:p>
                      <a:endParaRPr lang="nl-NL"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nl-NL"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IHW, WB D, WB I, derden</a:t>
                      </a:r>
                    </a:p>
                  </a:txBody>
                  <a:tcPr/>
                </a:tc>
                <a:extLst>
                  <a:ext uri="{0D108BD9-81ED-4DB2-BD59-A6C34878D82A}">
                    <a16:rowId xmlns:a16="http://schemas.microsoft.com/office/drawing/2014/main" val="432440103"/>
                  </a:ext>
                </a:extLst>
              </a:tr>
              <a:tr h="3415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Mogelijkheid gebruik </a:t>
                      </a:r>
                      <a:r>
                        <a:rPr lang="nl-NL" sz="1400" dirty="0" err="1"/>
                        <a:t>API’s</a:t>
                      </a:r>
                      <a:r>
                        <a:rPr lang="nl-NL" sz="14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gegevensbeheer bij de bron blijft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geautomatiseerd gebruik mogelijk wordt</a:t>
                      </a:r>
                    </a:p>
                  </a:txBody>
                  <a:tcPr/>
                </a:tc>
                <a:tc>
                  <a:txBody>
                    <a:bodyPr/>
                    <a:lstStyle/>
                    <a:p>
                      <a:endParaRPr lang="nl-NL" sz="1400" dirty="0"/>
                    </a:p>
                  </a:txBody>
                  <a:tcPr/>
                </a:tc>
                <a:tc>
                  <a:txBody>
                    <a:bodyPr/>
                    <a:lstStyle/>
                    <a:p>
                      <a:r>
                        <a:rPr lang="nl-NL" sz="1400" dirty="0"/>
                        <a:t>IHW derden</a:t>
                      </a:r>
                    </a:p>
                  </a:txBody>
                  <a:tcPr/>
                </a:tc>
                <a:extLst>
                  <a:ext uri="{0D108BD9-81ED-4DB2-BD59-A6C34878D82A}">
                    <a16:rowId xmlns:a16="http://schemas.microsoft.com/office/drawing/2014/main" val="64945255"/>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3866388248"/>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2333397596"/>
                  </a:ext>
                </a:extLst>
              </a:tr>
              <a:tr h="341557">
                <a:tc>
                  <a:txBody>
                    <a:bodyPr/>
                    <a:lstStyle/>
                    <a:p>
                      <a:endParaRPr lang="nl-NL" sz="1400" dirty="0"/>
                    </a:p>
                  </a:txBody>
                  <a:tcPr/>
                </a:tc>
                <a:tc>
                  <a:txBody>
                    <a:bodyPr/>
                    <a:lstStyle/>
                    <a:p>
                      <a:endParaRPr lang="nl-NL"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nl-NL" sz="1400" dirty="0"/>
                    </a:p>
                  </a:txBody>
                  <a:tcPr/>
                </a:tc>
                <a:extLst>
                  <a:ext uri="{0D108BD9-81ED-4DB2-BD59-A6C34878D82A}">
                    <a16:rowId xmlns:a16="http://schemas.microsoft.com/office/drawing/2014/main" val="3250907438"/>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3602980832"/>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4104129693"/>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1188005485"/>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2713997044"/>
                  </a:ext>
                </a:extLst>
              </a:tr>
              <a:tr h="341557">
                <a:tc>
                  <a:txBody>
                    <a:bodyPr/>
                    <a:lstStyle/>
                    <a:p>
                      <a:endParaRPr lang="nl-NL" sz="1400" dirty="0"/>
                    </a:p>
                  </a:txBody>
                  <a:tcPr/>
                </a:tc>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2341703445"/>
                  </a:ext>
                </a:extLst>
              </a:tr>
              <a:tr h="349416">
                <a:tc>
                  <a:txBody>
                    <a:bodyPr/>
                    <a:lstStyle/>
                    <a:p>
                      <a:endParaRPr lang="nl-NL"/>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615113748"/>
                  </a:ext>
                </a:extLst>
              </a:tr>
            </a:tbl>
          </a:graphicData>
        </a:graphic>
      </p:graphicFrame>
    </p:spTree>
    <p:extLst>
      <p:ext uri="{BB962C8B-B14F-4D97-AF65-F5344CB8AC3E}">
        <p14:creationId xmlns:p14="http://schemas.microsoft.com/office/powerpoint/2010/main" val="3462268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Gebruikerswensen</a:t>
            </a:r>
            <a:r>
              <a:rPr lang="en-US" dirty="0"/>
              <a:t> WKP </a:t>
            </a:r>
            <a:r>
              <a:rPr lang="en-US" dirty="0" err="1"/>
              <a:t>Gebruik</a:t>
            </a:r>
            <a:r>
              <a:rPr lang="en-US" dirty="0"/>
              <a:t> - </a:t>
            </a:r>
            <a:r>
              <a:rPr lang="en-US" dirty="0" err="1"/>
              <a:t>inzien</a:t>
            </a:r>
            <a:endParaRPr lang="nl-NL" dirty="0"/>
          </a:p>
        </p:txBody>
      </p:sp>
      <p:sp>
        <p:nvSpPr>
          <p:cNvPr id="4" name="Date Placeholder 3">
            <a:extLst>
              <a:ext uri="{FF2B5EF4-FFF2-40B4-BE49-F238E27FC236}">
                <a16:creationId xmlns:a16="http://schemas.microsoft.com/office/drawing/2014/main" id="{8D749B25-9EAC-4ED3-91E8-6CF6648C9CE8}"/>
              </a:ext>
            </a:extLst>
          </p:cNvPr>
          <p:cNvSpPr>
            <a:spLocks noGrp="1"/>
          </p:cNvSpPr>
          <p:nvPr>
            <p:ph type="dt" sz="half" idx="10"/>
          </p:nvPr>
        </p:nvSpPr>
        <p:spPr>
          <a:xfrm>
            <a:off x="1981200" y="5624514"/>
            <a:ext cx="2133600" cy="273844"/>
          </a:xfrm>
          <a:prstGeom prst="rect">
            <a:avLst/>
          </a:prstGeom>
        </p:spPr>
        <p:txBody>
          <a:bodyPr vert="horz" lIns="68580" tIns="34290" rIns="68580" bIns="34290" rtlCol="0" anchor="ctr"/>
          <a:lstStyle>
            <a:defPPr>
              <a:defRPr lang="nl-NL"/>
            </a:defPPr>
            <a:lvl1pPr marL="0" algn="l" defTabSz="342900" rtl="0" eaLnBrk="1" latinLnBrk="0" hangingPunct="1">
              <a:defRPr sz="900" kern="1200">
                <a:solidFill>
                  <a:schemeClr val="tx1">
                    <a:tint val="75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nl-NL" dirty="0">
                <a:solidFill>
                  <a:prstClr val="black">
                    <a:tint val="75000"/>
                  </a:prstClr>
                </a:solidFill>
                <a:latin typeface="Calibri"/>
              </a:rPr>
              <a:t>24 januari 2022</a:t>
            </a: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223284" y="1623436"/>
          <a:ext cx="11619528" cy="5043228"/>
        </p:xfrm>
        <a:graphic>
          <a:graphicData uri="http://schemas.openxmlformats.org/drawingml/2006/table">
            <a:tbl>
              <a:tblPr firstRow="1" bandRow="1">
                <a:tableStyleId>{F5AB1C69-6EDB-4FF4-983F-18BD219EF322}</a:tableStyleId>
              </a:tblPr>
              <a:tblGrid>
                <a:gridCol w="9719706">
                  <a:extLst>
                    <a:ext uri="{9D8B030D-6E8A-4147-A177-3AD203B41FA5}">
                      <a16:colId xmlns:a16="http://schemas.microsoft.com/office/drawing/2014/main" val="3316987300"/>
                    </a:ext>
                  </a:extLst>
                </a:gridCol>
                <a:gridCol w="1899822">
                  <a:extLst>
                    <a:ext uri="{9D8B030D-6E8A-4147-A177-3AD203B41FA5}">
                      <a16:colId xmlns:a16="http://schemas.microsoft.com/office/drawing/2014/main" val="808867313"/>
                    </a:ext>
                  </a:extLst>
                </a:gridCol>
              </a:tblGrid>
              <a:tr h="357534">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4245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Het kunnen bekijken van de gegevens die aangeleverd of ingevoerd zijn</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een controle op juistheid uitgevoerd kan worden </a:t>
                      </a:r>
                      <a:r>
                        <a:rPr lang="nl-NL" sz="1400" dirty="0" err="1"/>
                        <a:t>mbt</a:t>
                      </a:r>
                      <a:r>
                        <a:rPr lang="nl-NL" sz="1400" dirty="0"/>
                        <a:t> de aangeleverde gegevens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a:t>
                      </a:r>
                    </a:p>
                  </a:txBody>
                  <a:tcPr/>
                </a:tc>
                <a:extLst>
                  <a:ext uri="{0D108BD9-81ED-4DB2-BD59-A6C34878D82A}">
                    <a16:rowId xmlns:a16="http://schemas.microsoft.com/office/drawing/2014/main" val="432440103"/>
                  </a:ext>
                </a:extLst>
              </a:tr>
              <a:tr h="357534">
                <a:tc>
                  <a:txBody>
                    <a:bodyPr/>
                    <a:lstStyle/>
                    <a:p>
                      <a:r>
                        <a:rPr lang="nl-NL" sz="1400" dirty="0"/>
                        <a:t>Kunnen selecteren en downloaden van beschikbare gegevens uit bepaalde datasets</a:t>
                      </a:r>
                    </a:p>
                    <a:p>
                      <a:r>
                        <a:rPr lang="nl-NL" sz="1400" b="1" dirty="0"/>
                        <a:t>zodat</a:t>
                      </a:r>
                      <a:r>
                        <a:rPr lang="nl-NL" sz="1400" dirty="0"/>
                        <a:t> IHW geen bronbestanden meer hoeft te maken en de </a:t>
                      </a:r>
                      <a:r>
                        <a:rPr lang="nl-NL" sz="1400" dirty="0" err="1"/>
                        <a:t>servicedesk</a:t>
                      </a:r>
                      <a:r>
                        <a:rPr lang="nl-NL" sz="1400" dirty="0"/>
                        <a:t> ontlast wordt</a:t>
                      </a:r>
                    </a:p>
                    <a:p>
                      <a:r>
                        <a:rPr lang="nl-NL" sz="1400" b="1" dirty="0"/>
                        <a:t>zodat</a:t>
                      </a:r>
                      <a:r>
                        <a:rPr lang="nl-NL" sz="1400" dirty="0"/>
                        <a:t> deze gegevens gebruikt kunnen worden in eigen (analyse of presentatie) applicaties</a:t>
                      </a:r>
                    </a:p>
                  </a:txBody>
                  <a:tcPr/>
                </a:tc>
                <a:tc>
                  <a:txBody>
                    <a:bodyPr/>
                    <a:lstStyle/>
                    <a:p>
                      <a:r>
                        <a:rPr lang="nl-NL" sz="1400" dirty="0"/>
                        <a:t>IHW, WB D, WB I, derden</a:t>
                      </a:r>
                    </a:p>
                  </a:txBody>
                  <a:tcPr/>
                </a:tc>
                <a:extLst>
                  <a:ext uri="{0D108BD9-81ED-4DB2-BD59-A6C34878D82A}">
                    <a16:rowId xmlns:a16="http://schemas.microsoft.com/office/drawing/2014/main" val="64945255"/>
                  </a:ext>
                </a:extLst>
              </a:tr>
              <a:tr h="3575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Kunnen bekijken van de gegevens in </a:t>
                      </a:r>
                      <a:r>
                        <a:rPr lang="nl-NL" sz="1400" dirty="0" err="1"/>
                        <a:t>geoviewer</a:t>
                      </a:r>
                      <a:r>
                        <a:rPr lang="nl-NL" sz="1400" dirty="0"/>
                        <a:t> inclusief mogelijkheid tot exporteren van het kaartbeeld</a:t>
                      </a:r>
                    </a:p>
                    <a:p>
                      <a:r>
                        <a:rPr lang="nl-NL" sz="1400" b="1" dirty="0"/>
                        <a:t>zodat</a:t>
                      </a:r>
                      <a:r>
                        <a:rPr lang="nl-NL" sz="1400" dirty="0"/>
                        <a:t> IHW geen bronbestanden meer hoeft te maken en de </a:t>
                      </a:r>
                      <a:r>
                        <a:rPr lang="nl-NL" sz="1400" dirty="0" err="1"/>
                        <a:t>servicedesk</a:t>
                      </a:r>
                      <a:r>
                        <a:rPr lang="nl-NL" sz="1400" dirty="0"/>
                        <a:t> ontlast wordt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een controle op juistheid uitgevoerd kan worden </a:t>
                      </a:r>
                      <a:r>
                        <a:rPr lang="nl-NL" sz="1400" dirty="0" err="1"/>
                        <a:t>mbt</a:t>
                      </a:r>
                      <a:r>
                        <a:rPr lang="nl-NL" sz="1400" dirty="0"/>
                        <a:t> de aangeleverde gegevens</a:t>
                      </a:r>
                    </a:p>
                    <a:p>
                      <a:r>
                        <a:rPr lang="nl-NL" sz="1400" b="1" dirty="0"/>
                        <a:t>zodat</a:t>
                      </a:r>
                      <a:r>
                        <a:rPr lang="nl-NL" sz="1400" dirty="0"/>
                        <a:t> gebruikers dit kunnen gebruiken in eigen informatieproducten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IHW, WB D, WB I, derden</a:t>
                      </a:r>
                    </a:p>
                    <a:p>
                      <a:endParaRPr lang="nl-NL" sz="1400" dirty="0"/>
                    </a:p>
                  </a:txBody>
                  <a:tcPr/>
                </a:tc>
                <a:extLst>
                  <a:ext uri="{0D108BD9-81ED-4DB2-BD59-A6C34878D82A}">
                    <a16:rowId xmlns:a16="http://schemas.microsoft.com/office/drawing/2014/main" val="3866388248"/>
                  </a:ext>
                </a:extLst>
              </a:tr>
              <a:tr h="357534">
                <a:tc>
                  <a:txBody>
                    <a:bodyPr/>
                    <a:lstStyle/>
                    <a:p>
                      <a:r>
                        <a:rPr lang="nl-NL" sz="1400" dirty="0"/>
                        <a:t>Alle gegevens zijn voldoende beschreven conform het Nederlands profiel metadata  </a:t>
                      </a:r>
                    </a:p>
                    <a:p>
                      <a:r>
                        <a:rPr lang="nl-NL" sz="1400" b="1" dirty="0"/>
                        <a:t>zodat</a:t>
                      </a:r>
                      <a:r>
                        <a:rPr lang="nl-NL" sz="1400" dirty="0"/>
                        <a:t> de gegevens </a:t>
                      </a:r>
                      <a:r>
                        <a:rPr lang="nl-NL" sz="1400" dirty="0" err="1"/>
                        <a:t>begrijpbaar</a:t>
                      </a:r>
                      <a:r>
                        <a:rPr lang="nl-NL" sz="1400" dirty="0"/>
                        <a:t>, </a:t>
                      </a:r>
                      <a:r>
                        <a:rPr lang="nl-NL" sz="1400" dirty="0" err="1"/>
                        <a:t>interpreteerbaar</a:t>
                      </a:r>
                      <a:r>
                        <a:rPr lang="nl-NL" sz="1400" dirty="0"/>
                        <a:t> en daarmee bruikbaar zijn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IHW, WB D, WB I, derden</a:t>
                      </a:r>
                    </a:p>
                  </a:txBody>
                  <a:tcPr/>
                </a:tc>
                <a:extLst>
                  <a:ext uri="{0D108BD9-81ED-4DB2-BD59-A6C34878D82A}">
                    <a16:rowId xmlns:a16="http://schemas.microsoft.com/office/drawing/2014/main" val="2333397596"/>
                  </a:ext>
                </a:extLst>
              </a:tr>
              <a:tr h="357534">
                <a:tc>
                  <a:txBody>
                    <a:bodyPr/>
                    <a:lstStyle/>
                    <a:p>
                      <a:r>
                        <a:rPr lang="nl-NL" sz="1400" dirty="0"/>
                        <a:t>Geautomatiseerde overzichten die de voortgang zichtbaar maken in het proces en algemene statistieken van de (geleverde) data</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400" b="1" dirty="0"/>
                        <a:t>zodat</a:t>
                      </a:r>
                      <a:r>
                        <a:rPr lang="nl-NL" sz="1400" dirty="0"/>
                        <a:t> een controle op juistheid uitgevoerd kan worden </a:t>
                      </a:r>
                      <a:r>
                        <a:rPr lang="nl-NL" sz="1400" dirty="0" err="1"/>
                        <a:t>mbt</a:t>
                      </a:r>
                      <a:r>
                        <a:rPr lang="nl-NL" sz="1400" dirty="0"/>
                        <a:t> de aangeleverde gegevens</a:t>
                      </a:r>
                    </a:p>
                    <a:p>
                      <a:r>
                        <a:rPr lang="nl-NL" sz="1400" b="1" dirty="0"/>
                        <a:t>zodat</a:t>
                      </a:r>
                      <a:r>
                        <a:rPr lang="nl-NL" sz="1400" dirty="0"/>
                        <a:t> de efficiency van het werk van de waterbeheerders vergroot wordt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D, WB I, WB D derden</a:t>
                      </a:r>
                    </a:p>
                  </a:txBody>
                  <a:tcPr/>
                </a:tc>
                <a:extLst>
                  <a:ext uri="{0D108BD9-81ED-4DB2-BD59-A6C34878D82A}">
                    <a16:rowId xmlns:a16="http://schemas.microsoft.com/office/drawing/2014/main" val="3250907438"/>
                  </a:ext>
                </a:extLst>
              </a:tr>
              <a:tr h="357534">
                <a:tc>
                  <a:txBody>
                    <a:bodyPr/>
                    <a:lstStyle/>
                    <a:p>
                      <a:r>
                        <a:rPr lang="nl-NL" sz="1400" dirty="0"/>
                        <a:t>Kunnen tijdreizen tussen de gegevens behorende bij de waterlichamen</a:t>
                      </a:r>
                    </a:p>
                    <a:p>
                      <a:r>
                        <a:rPr lang="nl-NL" sz="1400" b="1" dirty="0"/>
                        <a:t>zodat</a:t>
                      </a:r>
                      <a:r>
                        <a:rPr lang="nl-NL" sz="1400" dirty="0"/>
                        <a:t> gegevens vergeleken kunnen worden en daarmee voortgang (of achteruitgang) bepaald kan worden</a:t>
                      </a:r>
                    </a:p>
                  </a:txBody>
                  <a:tcPr/>
                </a:tc>
                <a:tc>
                  <a:txBody>
                    <a:bodyPr/>
                    <a:lstStyle/>
                    <a:p>
                      <a:r>
                        <a:rPr lang="nl-NL" sz="1400" dirty="0"/>
                        <a:t>WB D, WB I, WB D, DGWB</a:t>
                      </a:r>
                    </a:p>
                  </a:txBody>
                  <a:tcPr/>
                </a:tc>
                <a:extLst>
                  <a:ext uri="{0D108BD9-81ED-4DB2-BD59-A6C34878D82A}">
                    <a16:rowId xmlns:a16="http://schemas.microsoft.com/office/drawing/2014/main" val="3602980832"/>
                  </a:ext>
                </a:extLst>
              </a:tr>
              <a:tr h="357534">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4104129693"/>
                  </a:ext>
                </a:extLst>
              </a:tr>
              <a:tr h="357534">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1188005485"/>
                  </a:ext>
                </a:extLst>
              </a:tr>
            </a:tbl>
          </a:graphicData>
        </a:graphic>
      </p:graphicFrame>
    </p:spTree>
    <p:extLst>
      <p:ext uri="{BB962C8B-B14F-4D97-AF65-F5344CB8AC3E}">
        <p14:creationId xmlns:p14="http://schemas.microsoft.com/office/powerpoint/2010/main" val="70676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EA8F-148A-404A-B085-34D2FCB109BE}"/>
              </a:ext>
            </a:extLst>
          </p:cNvPr>
          <p:cNvSpPr>
            <a:spLocks noGrp="1"/>
          </p:cNvSpPr>
          <p:nvPr>
            <p:ph type="title"/>
          </p:nvPr>
        </p:nvSpPr>
        <p:spPr/>
        <p:txBody>
          <a:bodyPr>
            <a:normAutofit/>
          </a:bodyPr>
          <a:lstStyle/>
          <a:p>
            <a:r>
              <a:rPr lang="en-US" dirty="0" err="1"/>
              <a:t>Gebruikerswensen</a:t>
            </a:r>
            <a:r>
              <a:rPr lang="en-US" dirty="0"/>
              <a:t> WKP </a:t>
            </a:r>
            <a:r>
              <a:rPr lang="en-US" dirty="0" err="1"/>
              <a:t>Gebruik</a:t>
            </a:r>
            <a:r>
              <a:rPr lang="en-US" dirty="0"/>
              <a:t> – info. product</a:t>
            </a:r>
            <a:endParaRPr lang="nl-NL" dirty="0"/>
          </a:p>
        </p:txBody>
      </p:sp>
      <p:sp>
        <p:nvSpPr>
          <p:cNvPr id="4" name="Date Placeholder 3">
            <a:extLst>
              <a:ext uri="{FF2B5EF4-FFF2-40B4-BE49-F238E27FC236}">
                <a16:creationId xmlns:a16="http://schemas.microsoft.com/office/drawing/2014/main" id="{8D749B25-9EAC-4ED3-91E8-6CF6648C9CE8}"/>
              </a:ext>
            </a:extLst>
          </p:cNvPr>
          <p:cNvSpPr>
            <a:spLocks noGrp="1"/>
          </p:cNvSpPr>
          <p:nvPr>
            <p:ph type="dt" sz="half" idx="10"/>
          </p:nvPr>
        </p:nvSpPr>
        <p:spPr>
          <a:xfrm>
            <a:off x="1981200" y="5624514"/>
            <a:ext cx="2133600" cy="273844"/>
          </a:xfrm>
          <a:prstGeom prst="rect">
            <a:avLst/>
          </a:prstGeom>
        </p:spPr>
        <p:txBody>
          <a:bodyPr vert="horz" lIns="68580" tIns="34290" rIns="68580" bIns="34290" rtlCol="0" anchor="ctr"/>
          <a:lstStyle>
            <a:defPPr>
              <a:defRPr lang="nl-NL"/>
            </a:defPPr>
            <a:lvl1pPr marL="0" algn="l" defTabSz="342900" rtl="0" eaLnBrk="1" latinLnBrk="0" hangingPunct="1">
              <a:defRPr sz="900" kern="1200">
                <a:solidFill>
                  <a:schemeClr val="tx1">
                    <a:tint val="75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nl-NL" dirty="0">
                <a:solidFill>
                  <a:prstClr val="black">
                    <a:tint val="75000"/>
                  </a:prstClr>
                </a:solidFill>
                <a:latin typeface="Calibri"/>
              </a:rPr>
              <a:t>24 januari 2022</a:t>
            </a:r>
          </a:p>
        </p:txBody>
      </p:sp>
      <p:graphicFrame>
        <p:nvGraphicFramePr>
          <p:cNvPr id="6" name="Tabel 6">
            <a:extLst>
              <a:ext uri="{FF2B5EF4-FFF2-40B4-BE49-F238E27FC236}">
                <a16:creationId xmlns:a16="http://schemas.microsoft.com/office/drawing/2014/main" id="{B94948EC-E6C5-CB3C-3F1B-03CD13D621A8}"/>
              </a:ext>
            </a:extLst>
          </p:cNvPr>
          <p:cNvGraphicFramePr>
            <a:graphicFrameLocks noGrp="1"/>
          </p:cNvGraphicFramePr>
          <p:nvPr/>
        </p:nvGraphicFramePr>
        <p:xfrm>
          <a:off x="223284" y="1623436"/>
          <a:ext cx="11699427" cy="4730202"/>
        </p:xfrm>
        <a:graphic>
          <a:graphicData uri="http://schemas.openxmlformats.org/drawingml/2006/table">
            <a:tbl>
              <a:tblPr firstRow="1" bandRow="1">
                <a:tableStyleId>{F5AB1C69-6EDB-4FF4-983F-18BD219EF322}</a:tableStyleId>
              </a:tblPr>
              <a:tblGrid>
                <a:gridCol w="9595419">
                  <a:extLst>
                    <a:ext uri="{9D8B030D-6E8A-4147-A177-3AD203B41FA5}">
                      <a16:colId xmlns:a16="http://schemas.microsoft.com/office/drawing/2014/main" val="3316987300"/>
                    </a:ext>
                  </a:extLst>
                </a:gridCol>
                <a:gridCol w="2104008">
                  <a:extLst>
                    <a:ext uri="{9D8B030D-6E8A-4147-A177-3AD203B41FA5}">
                      <a16:colId xmlns:a16="http://schemas.microsoft.com/office/drawing/2014/main" val="808867313"/>
                    </a:ext>
                  </a:extLst>
                </a:gridCol>
              </a:tblGrid>
              <a:tr h="357534">
                <a:tc>
                  <a:txBody>
                    <a:bodyPr/>
                    <a:lstStyle/>
                    <a:p>
                      <a:r>
                        <a:rPr lang="nl-NL" dirty="0"/>
                        <a:t>Wens </a:t>
                      </a:r>
                    </a:p>
                  </a:txBody>
                  <a:tcPr/>
                </a:tc>
                <a:tc>
                  <a:txBody>
                    <a:bodyPr/>
                    <a:lstStyle/>
                    <a:p>
                      <a:r>
                        <a:rPr lang="nl-NL" dirty="0"/>
                        <a:t>Gebruikers</a:t>
                      </a:r>
                    </a:p>
                  </a:txBody>
                  <a:tcPr/>
                </a:tc>
                <a:extLst>
                  <a:ext uri="{0D108BD9-81ED-4DB2-BD59-A6C34878D82A}">
                    <a16:rowId xmlns:a16="http://schemas.microsoft.com/office/drawing/2014/main" val="1232203907"/>
                  </a:ext>
                </a:extLst>
              </a:tr>
              <a:tr h="424564">
                <a:tc>
                  <a:txBody>
                    <a:bodyPr/>
                    <a:lstStyle/>
                    <a:p>
                      <a:r>
                        <a:rPr lang="nl-NL" sz="1400" dirty="0"/>
                        <a:t>Online, interactief, tonen van de formele </a:t>
                      </a:r>
                      <a:r>
                        <a:rPr lang="nl-NL" sz="1400" dirty="0" err="1"/>
                        <a:t>factsheets</a:t>
                      </a:r>
                      <a:r>
                        <a:rPr lang="nl-NL" sz="1400" dirty="0"/>
                        <a:t> met export functionaliteit met metadata</a:t>
                      </a:r>
                    </a:p>
                    <a:p>
                      <a:r>
                        <a:rPr lang="nl-NL" sz="1400" b="1" i="0" dirty="0"/>
                        <a:t>zodat</a:t>
                      </a:r>
                      <a:r>
                        <a:rPr lang="nl-NL" sz="1400" dirty="0"/>
                        <a:t> de bruikbaarheid en de toepasbaarheid van de </a:t>
                      </a:r>
                      <a:r>
                        <a:rPr lang="nl-NL" sz="1400" dirty="0" err="1"/>
                        <a:t>factsheets</a:t>
                      </a:r>
                      <a:r>
                        <a:rPr lang="nl-NL" sz="1400" dirty="0"/>
                        <a:t> vergroot wordt </a:t>
                      </a:r>
                    </a:p>
                  </a:txBody>
                  <a:tcPr/>
                </a:tc>
                <a:tc>
                  <a:txBody>
                    <a:bodyPr/>
                    <a:lstStyle/>
                    <a:p>
                      <a:r>
                        <a:rPr lang="nl-NL" sz="1400" dirty="0"/>
                        <a:t>WB I, WB B, DGWB, derden</a:t>
                      </a:r>
                    </a:p>
                  </a:txBody>
                  <a:tcPr/>
                </a:tc>
                <a:extLst>
                  <a:ext uri="{0D108BD9-81ED-4DB2-BD59-A6C34878D82A}">
                    <a16:rowId xmlns:a16="http://schemas.microsoft.com/office/drawing/2014/main" val="432440103"/>
                  </a:ext>
                </a:extLst>
              </a:tr>
              <a:tr h="357534">
                <a:tc>
                  <a:txBody>
                    <a:bodyPr/>
                    <a:lstStyle/>
                    <a:p>
                      <a:r>
                        <a:rPr lang="nl-NL" sz="1400" dirty="0"/>
                        <a:t>Online, interactief, samenstellen van </a:t>
                      </a:r>
                      <a:r>
                        <a:rPr lang="nl-NL" sz="1400" dirty="0" err="1"/>
                        <a:t>factsheets</a:t>
                      </a:r>
                      <a:r>
                        <a:rPr lang="nl-NL" sz="1400" dirty="0"/>
                        <a:t> met export functionaliteit met metadata</a:t>
                      </a:r>
                    </a:p>
                    <a:p>
                      <a:r>
                        <a:rPr lang="nl-NL" sz="1400" b="1" dirty="0"/>
                        <a:t>zodat</a:t>
                      </a:r>
                      <a:r>
                        <a:rPr lang="nl-NL" sz="1400" dirty="0"/>
                        <a:t> de bruikbaarheid en de toepasbaarheid van de </a:t>
                      </a:r>
                      <a:r>
                        <a:rPr lang="nl-NL" sz="1400" dirty="0" err="1"/>
                        <a:t>factsheets</a:t>
                      </a:r>
                      <a:r>
                        <a:rPr lang="nl-NL" sz="1400" dirty="0"/>
                        <a:t> vergroot wordt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I, WB B, DGWB, derden</a:t>
                      </a:r>
                    </a:p>
                    <a:p>
                      <a:endParaRPr lang="nl-NL" sz="1400" dirty="0"/>
                    </a:p>
                  </a:txBody>
                  <a:tcPr/>
                </a:tc>
                <a:extLst>
                  <a:ext uri="{0D108BD9-81ED-4DB2-BD59-A6C34878D82A}">
                    <a16:rowId xmlns:a16="http://schemas.microsoft.com/office/drawing/2014/main" val="141278321"/>
                  </a:ext>
                </a:extLst>
              </a:tr>
              <a:tr h="357534">
                <a:tc>
                  <a:txBody>
                    <a:bodyPr/>
                    <a:lstStyle/>
                    <a:p>
                      <a:r>
                        <a:rPr lang="nl-NL" sz="1400" dirty="0"/>
                        <a:t>Al onze informatieproducten (*) zijn gebaseerd op een geautomatiseerd (ETL) proces </a:t>
                      </a:r>
                    </a:p>
                    <a:p>
                      <a:r>
                        <a:rPr lang="nl-NL" sz="1400" b="1" dirty="0"/>
                        <a:t>zodat</a:t>
                      </a:r>
                      <a:r>
                        <a:rPr lang="nl-NL" sz="1400" dirty="0"/>
                        <a:t> de verplichting van het maken efficiënt kan worden uitgevoerd</a:t>
                      </a:r>
                    </a:p>
                    <a:p>
                      <a:r>
                        <a:rPr lang="nl-NL" sz="1400" b="1" dirty="0"/>
                        <a:t>zodat</a:t>
                      </a:r>
                      <a:r>
                        <a:rPr lang="nl-NL" sz="1400" dirty="0"/>
                        <a:t> de herleidbaarheid van de gegevens en de keuzes gedocumenteerd zijn</a:t>
                      </a:r>
                    </a:p>
                    <a:p>
                      <a:r>
                        <a:rPr lang="nl-NL" sz="1400" dirty="0"/>
                        <a:t>(* EU rapportage, </a:t>
                      </a:r>
                      <a:r>
                        <a:rPr lang="nl-NL" sz="1400" dirty="0" err="1"/>
                        <a:t>factsheets</a:t>
                      </a:r>
                      <a:r>
                        <a:rPr lang="nl-NL" sz="1400" dirty="0"/>
                        <a:t>, SoE datalevering, Riviercommissies)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WB I, WB B, DGWB, derden</a:t>
                      </a:r>
                    </a:p>
                    <a:p>
                      <a:endParaRPr lang="nl-NL" sz="1400" dirty="0"/>
                    </a:p>
                  </a:txBody>
                  <a:tcPr/>
                </a:tc>
                <a:extLst>
                  <a:ext uri="{0D108BD9-81ED-4DB2-BD59-A6C34878D82A}">
                    <a16:rowId xmlns:a16="http://schemas.microsoft.com/office/drawing/2014/main" val="64945255"/>
                  </a:ext>
                </a:extLst>
              </a:tr>
              <a:tr h="357534">
                <a:tc>
                  <a:txBody>
                    <a:bodyPr/>
                    <a:lstStyle/>
                    <a:p>
                      <a:r>
                        <a:rPr lang="nl-NL" sz="1400" dirty="0"/>
                        <a:t>Online spoorboekje??? In de vorm van een deadline kalender inclusief relatie met bijbehorende uitleg, grondslag, stappenplan en voortgangsoverzicht</a:t>
                      </a:r>
                    </a:p>
                    <a:p>
                      <a:r>
                        <a:rPr lang="nl-NL" sz="1400" b="1" dirty="0"/>
                        <a:t>zodat</a:t>
                      </a:r>
                      <a:r>
                        <a:rPr lang="nl-NL" sz="1400" dirty="0"/>
                        <a:t> Paul met gerust hart met pensioen kan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400" dirty="0"/>
                        <a:t>IHW, WB I, WB B, DGWB, derden</a:t>
                      </a:r>
                    </a:p>
                    <a:p>
                      <a:endParaRPr lang="nl-NL" sz="1400" dirty="0"/>
                    </a:p>
                  </a:txBody>
                  <a:tcPr/>
                </a:tc>
                <a:extLst>
                  <a:ext uri="{0D108BD9-81ED-4DB2-BD59-A6C34878D82A}">
                    <a16:rowId xmlns:a16="http://schemas.microsoft.com/office/drawing/2014/main" val="3866388248"/>
                  </a:ext>
                </a:extLst>
              </a:tr>
              <a:tr h="357534">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2333397596"/>
                  </a:ext>
                </a:extLst>
              </a:tr>
              <a:tr h="357534">
                <a:tc>
                  <a:txBody>
                    <a:bodyPr/>
                    <a:lstStyle/>
                    <a:p>
                      <a:endParaRPr lang="nl-NL"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nl-NL" sz="1400" dirty="0"/>
                    </a:p>
                  </a:txBody>
                  <a:tcPr/>
                </a:tc>
                <a:extLst>
                  <a:ext uri="{0D108BD9-81ED-4DB2-BD59-A6C34878D82A}">
                    <a16:rowId xmlns:a16="http://schemas.microsoft.com/office/drawing/2014/main" val="3250907438"/>
                  </a:ext>
                </a:extLst>
              </a:tr>
              <a:tr h="357534">
                <a:tc>
                  <a:txBody>
                    <a:bodyPr/>
                    <a:lstStyle/>
                    <a:p>
                      <a:endParaRPr lang="nl-NL" sz="1400" dirty="0"/>
                    </a:p>
                  </a:txBody>
                  <a:tcPr/>
                </a:tc>
                <a:tc>
                  <a:txBody>
                    <a:bodyPr/>
                    <a:lstStyle/>
                    <a:p>
                      <a:endParaRPr lang="nl-NL" sz="1400" dirty="0"/>
                    </a:p>
                  </a:txBody>
                  <a:tcPr/>
                </a:tc>
                <a:extLst>
                  <a:ext uri="{0D108BD9-81ED-4DB2-BD59-A6C34878D82A}">
                    <a16:rowId xmlns:a16="http://schemas.microsoft.com/office/drawing/2014/main" val="2341703445"/>
                  </a:ext>
                </a:extLst>
              </a:tr>
              <a:tr h="357534">
                <a:tc>
                  <a:txBody>
                    <a:bodyPr/>
                    <a:lstStyle/>
                    <a:p>
                      <a:endParaRPr lang="nl-NL"/>
                    </a:p>
                  </a:txBody>
                  <a:tcPr/>
                </a:tc>
                <a:tc>
                  <a:txBody>
                    <a:bodyPr/>
                    <a:lstStyle/>
                    <a:p>
                      <a:endParaRPr lang="nl-NL" dirty="0"/>
                    </a:p>
                  </a:txBody>
                  <a:tcPr/>
                </a:tc>
                <a:extLst>
                  <a:ext uri="{0D108BD9-81ED-4DB2-BD59-A6C34878D82A}">
                    <a16:rowId xmlns:a16="http://schemas.microsoft.com/office/drawing/2014/main" val="1615113748"/>
                  </a:ext>
                </a:extLst>
              </a:tr>
            </a:tbl>
          </a:graphicData>
        </a:graphic>
      </p:graphicFrame>
    </p:spTree>
    <p:extLst>
      <p:ext uri="{BB962C8B-B14F-4D97-AF65-F5344CB8AC3E}">
        <p14:creationId xmlns:p14="http://schemas.microsoft.com/office/powerpoint/2010/main" val="4013499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C7BB5B-DD48-44FF-9B8B-7F57DA0D8657}"/>
              </a:ext>
            </a:extLst>
          </p:cNvPr>
          <p:cNvSpPr>
            <a:spLocks noGrp="1"/>
          </p:cNvSpPr>
          <p:nvPr>
            <p:ph type="title"/>
          </p:nvPr>
        </p:nvSpPr>
        <p:spPr/>
        <p:txBody>
          <a:bodyPr>
            <a:normAutofit/>
          </a:bodyPr>
          <a:lstStyle/>
          <a:p>
            <a:r>
              <a:rPr lang="nl-NL" sz="2400" dirty="0"/>
              <a:t>Landelijke Enquête Waterkwaliteit</a:t>
            </a:r>
          </a:p>
        </p:txBody>
      </p:sp>
      <p:sp>
        <p:nvSpPr>
          <p:cNvPr id="3" name="Tijdelijke aanduiding voor inhoud 2">
            <a:extLst>
              <a:ext uri="{FF2B5EF4-FFF2-40B4-BE49-F238E27FC236}">
                <a16:creationId xmlns:a16="http://schemas.microsoft.com/office/drawing/2014/main" id="{E4342FDB-62B2-49DD-89AC-C73D8AE84681}"/>
              </a:ext>
            </a:extLst>
          </p:cNvPr>
          <p:cNvSpPr>
            <a:spLocks noGrp="1"/>
          </p:cNvSpPr>
          <p:nvPr>
            <p:ph idx="1"/>
          </p:nvPr>
        </p:nvSpPr>
        <p:spPr>
          <a:xfrm>
            <a:off x="1092602" y="1592713"/>
            <a:ext cx="6403935" cy="3086750"/>
          </a:xfrm>
        </p:spPr>
        <p:txBody>
          <a:bodyPr>
            <a:normAutofit/>
          </a:bodyPr>
          <a:lstStyle/>
          <a:p>
            <a:r>
              <a:rPr lang="nl-NL" sz="2200" dirty="0"/>
              <a:t>Jaarlijks sinds jaren ‘80, sinds 2011 door Informatiehuis Water</a:t>
            </a:r>
          </a:p>
          <a:p>
            <a:r>
              <a:rPr lang="nl-NL" sz="2200" dirty="0"/>
              <a:t>Chemische monitoring data, sinds 2017 ook biologische monitoring data</a:t>
            </a:r>
          </a:p>
          <a:p>
            <a:r>
              <a:rPr lang="nl-NL" sz="2200" dirty="0"/>
              <a:t>floppydisks </a:t>
            </a:r>
            <a:r>
              <a:rPr lang="nl-NL" sz="2200" dirty="0">
                <a:sym typeface="Wingdings" panose="05000000000000000000" pitchFamily="2" charset="2"/>
              </a:rPr>
              <a:t></a:t>
            </a:r>
            <a:r>
              <a:rPr lang="nl-NL" sz="2200" dirty="0"/>
              <a:t>  </a:t>
            </a:r>
            <a:r>
              <a:rPr lang="nl-NL" sz="2200" dirty="0" err="1"/>
              <a:t>filebox</a:t>
            </a:r>
            <a:r>
              <a:rPr lang="nl-NL" sz="2200" dirty="0"/>
              <a:t> </a:t>
            </a:r>
            <a:r>
              <a:rPr lang="nl-NL" sz="2200" dirty="0">
                <a:sym typeface="Wingdings" panose="05000000000000000000" pitchFamily="2" charset="2"/>
              </a:rPr>
              <a:t></a:t>
            </a:r>
            <a:r>
              <a:rPr lang="nl-NL" sz="2200" dirty="0"/>
              <a:t> upload </a:t>
            </a:r>
            <a:r>
              <a:rPr lang="nl-NL" sz="2200" dirty="0" err="1"/>
              <a:t>Aquo</a:t>
            </a:r>
            <a:r>
              <a:rPr lang="nl-NL" sz="2200" dirty="0"/>
              <a:t>-kit </a:t>
            </a:r>
            <a:r>
              <a:rPr lang="nl-NL" sz="2200" dirty="0">
                <a:sym typeface="Wingdings" panose="05000000000000000000" pitchFamily="2" charset="2"/>
              </a:rPr>
              <a:t> … services / API?</a:t>
            </a:r>
          </a:p>
          <a:p>
            <a:endParaRPr lang="nl-NL" dirty="0">
              <a:sym typeface="Wingdings" panose="05000000000000000000" pitchFamily="2" charset="2"/>
            </a:endParaRPr>
          </a:p>
        </p:txBody>
      </p:sp>
      <p:pic>
        <p:nvPicPr>
          <p:cNvPr id="7" name="Afbeelding 6">
            <a:extLst>
              <a:ext uri="{FF2B5EF4-FFF2-40B4-BE49-F238E27FC236}">
                <a16:creationId xmlns:a16="http://schemas.microsoft.com/office/drawing/2014/main" id="{B39AB5E8-65FC-491F-90B3-402E583CD936}"/>
              </a:ext>
            </a:extLst>
          </p:cNvPr>
          <p:cNvPicPr>
            <a:picLocks noChangeAspect="1"/>
          </p:cNvPicPr>
          <p:nvPr/>
        </p:nvPicPr>
        <p:blipFill>
          <a:blip r:embed="rId3"/>
          <a:stretch>
            <a:fillRect/>
          </a:stretch>
        </p:blipFill>
        <p:spPr>
          <a:xfrm>
            <a:off x="7979538" y="1501293"/>
            <a:ext cx="3907661" cy="3543140"/>
          </a:xfrm>
          <a:prstGeom prst="rect">
            <a:avLst/>
          </a:prstGeom>
          <a:effectLst>
            <a:softEdge rad="31750"/>
          </a:effectLst>
        </p:spPr>
      </p:pic>
      <p:sp>
        <p:nvSpPr>
          <p:cNvPr id="8" name="Tijdelijke aanduiding voor inhoud 2">
            <a:extLst>
              <a:ext uri="{FF2B5EF4-FFF2-40B4-BE49-F238E27FC236}">
                <a16:creationId xmlns:a16="http://schemas.microsoft.com/office/drawing/2014/main" id="{2AEF8B72-3FEE-4E52-8035-BCFF62CCFA5B}"/>
              </a:ext>
            </a:extLst>
          </p:cNvPr>
          <p:cNvSpPr txBox="1">
            <a:spLocks/>
          </p:cNvSpPr>
          <p:nvPr/>
        </p:nvSpPr>
        <p:spPr>
          <a:xfrm>
            <a:off x="166686" y="3749433"/>
            <a:ext cx="11415713" cy="243274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800" kern="1200">
                <a:solidFill>
                  <a:srgbClr val="014285"/>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rgbClr val="014285"/>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rgbClr val="014285"/>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rgbClr val="014285"/>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rgbClr val="014285"/>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defRPr/>
            </a:pPr>
            <a:endParaRPr lang="nl-NL" sz="2200" dirty="0">
              <a:sym typeface="Wingdings" panose="05000000000000000000" pitchFamily="2" charset="2"/>
            </a:endParaRPr>
          </a:p>
          <a:p>
            <a:pPr marL="0" indent="0">
              <a:buNone/>
              <a:defRPr/>
            </a:pPr>
            <a:r>
              <a:rPr lang="nl-NL" sz="2200" dirty="0"/>
              <a:t>Data worden gebruikt voor</a:t>
            </a:r>
          </a:p>
          <a:p>
            <a:pPr>
              <a:buFontTx/>
              <a:buChar char="-"/>
              <a:defRPr/>
            </a:pPr>
            <a:r>
              <a:rPr lang="nl-NL" sz="2200" dirty="0"/>
              <a:t>Beleidsevaluatie en –rapportage </a:t>
            </a:r>
          </a:p>
          <a:p>
            <a:pPr marL="0" indent="0">
              <a:buNone/>
              <a:defRPr/>
            </a:pPr>
            <a:r>
              <a:rPr lang="nl-NL" sz="2200" dirty="0"/>
              <a:t>	(o.a. Bestrijdingsmiddelenatlas, evaluatie mestbeleid)</a:t>
            </a:r>
          </a:p>
          <a:p>
            <a:pPr>
              <a:buFontTx/>
              <a:buChar char="-"/>
              <a:defRPr/>
            </a:pPr>
            <a:r>
              <a:rPr lang="nl-NL" sz="2200" dirty="0"/>
              <a:t>Onderzoek en analyse (bijv. waterkwaliteitsmodellering) </a:t>
            </a:r>
          </a:p>
          <a:p>
            <a:pPr>
              <a:buFontTx/>
              <a:buChar char="-"/>
              <a:defRPr/>
            </a:pPr>
            <a:r>
              <a:rPr lang="nl-NL" sz="4300" dirty="0">
                <a:solidFill>
                  <a:srgbClr val="FF0000"/>
                </a:solidFill>
              </a:rPr>
              <a:t>KRW toestandsbepaling </a:t>
            </a:r>
            <a:r>
              <a:rPr lang="nl-NL" sz="2200" dirty="0">
                <a:sym typeface="Wingdings" panose="05000000000000000000" pitchFamily="2" charset="2"/>
              </a:rPr>
              <a:t>herleidbaarheid / transparantie!!  </a:t>
            </a:r>
            <a:r>
              <a:rPr lang="nl-NL" sz="4300" dirty="0">
                <a:solidFill>
                  <a:srgbClr val="FF0000"/>
                </a:solidFill>
              </a:rPr>
              <a:t> </a:t>
            </a:r>
          </a:p>
        </p:txBody>
      </p:sp>
    </p:spTree>
    <p:extLst>
      <p:ext uri="{BB962C8B-B14F-4D97-AF65-F5344CB8AC3E}">
        <p14:creationId xmlns:p14="http://schemas.microsoft.com/office/powerpoint/2010/main" val="309046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2359" y="675820"/>
            <a:ext cx="10972800" cy="825473"/>
          </a:xfrm>
        </p:spPr>
        <p:txBody>
          <a:bodyPr/>
          <a:lstStyle/>
          <a:p>
            <a:r>
              <a:rPr lang="nl-NL" dirty="0">
                <a:latin typeface="Arial"/>
                <a:cs typeface="Arial"/>
              </a:rPr>
              <a:t>Geen rapportage, wel informatieproducten (1)</a:t>
            </a:r>
          </a:p>
        </p:txBody>
      </p:sp>
      <p:pic>
        <p:nvPicPr>
          <p:cNvPr id="7" name="Afbeelding 6">
            <a:extLst>
              <a:ext uri="{FF2B5EF4-FFF2-40B4-BE49-F238E27FC236}">
                <a16:creationId xmlns:a16="http://schemas.microsoft.com/office/drawing/2014/main" id="{FF059AA2-A95E-388C-807A-24D845D98FA7}"/>
              </a:ext>
            </a:extLst>
          </p:cNvPr>
          <p:cNvPicPr>
            <a:picLocks noChangeAspect="1"/>
          </p:cNvPicPr>
          <p:nvPr/>
        </p:nvPicPr>
        <p:blipFill>
          <a:blip r:embed="rId3"/>
          <a:stretch>
            <a:fillRect/>
          </a:stretch>
        </p:blipFill>
        <p:spPr>
          <a:xfrm>
            <a:off x="5666014" y="4073802"/>
            <a:ext cx="5695561" cy="3103351"/>
          </a:xfrm>
          <a:prstGeom prst="rect">
            <a:avLst/>
          </a:prstGeom>
        </p:spPr>
      </p:pic>
      <p:pic>
        <p:nvPicPr>
          <p:cNvPr id="9" name="Afbeelding 8">
            <a:extLst>
              <a:ext uri="{FF2B5EF4-FFF2-40B4-BE49-F238E27FC236}">
                <a16:creationId xmlns:a16="http://schemas.microsoft.com/office/drawing/2014/main" id="{3BC4672F-178E-ED5C-1A6B-E8573417CA93}"/>
              </a:ext>
            </a:extLst>
          </p:cNvPr>
          <p:cNvPicPr>
            <a:picLocks noChangeAspect="1"/>
          </p:cNvPicPr>
          <p:nvPr/>
        </p:nvPicPr>
        <p:blipFill rotWithShape="1">
          <a:blip r:embed="rId4"/>
          <a:srcRect r="61"/>
          <a:stretch/>
        </p:blipFill>
        <p:spPr>
          <a:xfrm>
            <a:off x="0" y="1501293"/>
            <a:ext cx="3974841" cy="3704794"/>
          </a:xfrm>
          <a:prstGeom prst="rect">
            <a:avLst/>
          </a:prstGeom>
        </p:spPr>
      </p:pic>
      <p:pic>
        <p:nvPicPr>
          <p:cNvPr id="11" name="Afbeelding 10">
            <a:extLst>
              <a:ext uri="{FF2B5EF4-FFF2-40B4-BE49-F238E27FC236}">
                <a16:creationId xmlns:a16="http://schemas.microsoft.com/office/drawing/2014/main" id="{6140D08E-35E7-8F5B-4D6A-325FA7D80F4E}"/>
              </a:ext>
            </a:extLst>
          </p:cNvPr>
          <p:cNvPicPr>
            <a:picLocks noChangeAspect="1"/>
          </p:cNvPicPr>
          <p:nvPr/>
        </p:nvPicPr>
        <p:blipFill>
          <a:blip r:embed="rId5"/>
          <a:stretch>
            <a:fillRect/>
          </a:stretch>
        </p:blipFill>
        <p:spPr>
          <a:xfrm>
            <a:off x="6878566" y="1501293"/>
            <a:ext cx="4897530" cy="2500551"/>
          </a:xfrm>
          <a:prstGeom prst="rect">
            <a:avLst/>
          </a:prstGeom>
        </p:spPr>
      </p:pic>
      <p:pic>
        <p:nvPicPr>
          <p:cNvPr id="6" name="Afbeelding 5"/>
          <p:cNvPicPr/>
          <p:nvPr/>
        </p:nvPicPr>
        <p:blipFill rotWithShape="1">
          <a:blip r:embed="rId6" cstate="print">
            <a:extLst>
              <a:ext uri="{28A0092B-C50C-407E-A947-70E740481C1C}">
                <a14:useLocalDpi xmlns:a14="http://schemas.microsoft.com/office/drawing/2010/main" val="0"/>
              </a:ext>
            </a:extLst>
          </a:blip>
          <a:srcRect l="9697"/>
          <a:stretch/>
        </p:blipFill>
        <p:spPr bwMode="auto">
          <a:xfrm>
            <a:off x="1875453" y="3680848"/>
            <a:ext cx="3403169" cy="3050477"/>
          </a:xfrm>
          <a:prstGeom prst="rect">
            <a:avLst/>
          </a:prstGeom>
          <a:noFill/>
        </p:spPr>
      </p:pic>
      <p:sp>
        <p:nvSpPr>
          <p:cNvPr id="3" name="Tekstvak 2">
            <a:extLst>
              <a:ext uri="{FF2B5EF4-FFF2-40B4-BE49-F238E27FC236}">
                <a16:creationId xmlns:a16="http://schemas.microsoft.com/office/drawing/2014/main" id="{DCE2DB6E-2E11-68AB-677F-29DFFE6EE77A}"/>
              </a:ext>
            </a:extLst>
          </p:cNvPr>
          <p:cNvSpPr txBox="1"/>
          <p:nvPr/>
        </p:nvSpPr>
        <p:spPr>
          <a:xfrm>
            <a:off x="4108676" y="2194523"/>
            <a:ext cx="3114676" cy="477054"/>
          </a:xfrm>
          <a:prstGeom prst="rect">
            <a:avLst/>
          </a:prstGeom>
          <a:noFill/>
        </p:spPr>
        <p:txBody>
          <a:bodyPr wrap="square" rtlCol="0">
            <a:spAutoFit/>
          </a:bodyPr>
          <a:lstStyle/>
          <a:p>
            <a:r>
              <a:rPr lang="nl-NL" sz="2500" b="1" dirty="0">
                <a:solidFill>
                  <a:schemeClr val="bg1"/>
                </a:solidFill>
                <a:effectLst>
                  <a:outerShdw blurRad="63500" dir="13500000" kx="2700000" rotWithShape="0">
                    <a:srgbClr val="000000">
                      <a:alpha val="15000"/>
                    </a:srgbClr>
                  </a:outerShdw>
                </a:effectLst>
                <a:highlight>
                  <a:srgbClr val="1E8BD2"/>
                </a:highlight>
                <a:ea typeface="+mj-ea"/>
                <a:cs typeface="Arial" panose="020B0604020202020204" pitchFamily="34" charset="0"/>
              </a:rPr>
              <a:t>kaarten en viewer</a:t>
            </a:r>
            <a:endParaRPr lang="LID4096" sz="2500" b="1" dirty="0">
              <a:solidFill>
                <a:schemeClr val="bg1"/>
              </a:solidFill>
              <a:effectLst>
                <a:outerShdw blurRad="63500" dir="13500000" kx="2700000" rotWithShape="0">
                  <a:srgbClr val="000000">
                    <a:alpha val="15000"/>
                  </a:srgbClr>
                </a:outerShdw>
              </a:effectLst>
              <a:highlight>
                <a:srgbClr val="1E8BD2"/>
              </a:highlight>
              <a:ea typeface="+mj-ea"/>
              <a:cs typeface="Arial" panose="020B0604020202020204" pitchFamily="34" charset="0"/>
            </a:endParaRPr>
          </a:p>
        </p:txBody>
      </p:sp>
    </p:spTree>
    <p:extLst>
      <p:ext uri="{BB962C8B-B14F-4D97-AF65-F5344CB8AC3E}">
        <p14:creationId xmlns:p14="http://schemas.microsoft.com/office/powerpoint/2010/main" val="89320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AF45BB28-0ABF-4363-94B5-9AC9408A0ED5}"/>
              </a:ext>
            </a:extLst>
          </p:cNvPr>
          <p:cNvSpPr>
            <a:spLocks noGrp="1"/>
          </p:cNvSpPr>
          <p:nvPr>
            <p:ph idx="1"/>
          </p:nvPr>
        </p:nvSpPr>
        <p:spPr>
          <a:xfrm>
            <a:off x="7888699" y="5036342"/>
            <a:ext cx="2126793" cy="1197380"/>
          </a:xfrm>
        </p:spPr>
        <p:txBody>
          <a:bodyPr>
            <a:normAutofit/>
          </a:bodyPr>
          <a:lstStyle/>
          <a:p>
            <a:pPr marL="0" indent="0">
              <a:buNone/>
            </a:pPr>
            <a:r>
              <a:rPr lang="nl-NL" sz="1400" dirty="0">
                <a:latin typeface="+mn-lt"/>
              </a:rPr>
              <a:t>Uitgevoerd 2010-2015</a:t>
            </a:r>
          </a:p>
          <a:p>
            <a:pPr marL="0" indent="0">
              <a:buNone/>
            </a:pPr>
            <a:r>
              <a:rPr lang="nl-NL" sz="1400" dirty="0">
                <a:latin typeface="+mn-lt"/>
              </a:rPr>
              <a:t>Uitgevoerd 2016</a:t>
            </a:r>
          </a:p>
          <a:p>
            <a:pPr marL="0" indent="0">
              <a:buNone/>
            </a:pPr>
            <a:r>
              <a:rPr lang="nl-NL" sz="1400" dirty="0">
                <a:latin typeface="+mn-lt"/>
              </a:rPr>
              <a:t>In uitvoering 2016</a:t>
            </a:r>
          </a:p>
          <a:p>
            <a:pPr marL="0" indent="0">
              <a:buNone/>
            </a:pPr>
            <a:r>
              <a:rPr lang="nl-NL" sz="1400" dirty="0">
                <a:latin typeface="+mn-lt"/>
              </a:rPr>
              <a:t>Planning  2017-2021</a:t>
            </a:r>
          </a:p>
        </p:txBody>
      </p:sp>
      <p:pic>
        <p:nvPicPr>
          <p:cNvPr id="6" name="Afbeelding 5">
            <a:extLst>
              <a:ext uri="{FF2B5EF4-FFF2-40B4-BE49-F238E27FC236}">
                <a16:creationId xmlns:a16="http://schemas.microsoft.com/office/drawing/2014/main" id="{52A6FBD4-E151-4381-9513-8E351F2CB068}"/>
              </a:ext>
            </a:extLst>
          </p:cNvPr>
          <p:cNvPicPr>
            <a:picLocks noChangeAspect="1"/>
          </p:cNvPicPr>
          <p:nvPr/>
        </p:nvPicPr>
        <p:blipFill rotWithShape="1">
          <a:blip r:embed="rId3"/>
          <a:srcRect b="2950"/>
          <a:stretch/>
        </p:blipFill>
        <p:spPr>
          <a:xfrm>
            <a:off x="1343608" y="1621170"/>
            <a:ext cx="5938895" cy="5586494"/>
          </a:xfrm>
          <a:prstGeom prst="rect">
            <a:avLst/>
          </a:prstGeom>
        </p:spPr>
      </p:pic>
      <p:grpSp>
        <p:nvGrpSpPr>
          <p:cNvPr id="8" name="Groep 7">
            <a:extLst>
              <a:ext uri="{FF2B5EF4-FFF2-40B4-BE49-F238E27FC236}">
                <a16:creationId xmlns:a16="http://schemas.microsoft.com/office/drawing/2014/main" id="{0D56708F-959D-4462-8E2E-14BA8D9DB5BB}"/>
              </a:ext>
            </a:extLst>
          </p:cNvPr>
          <p:cNvGrpSpPr/>
          <p:nvPr/>
        </p:nvGrpSpPr>
        <p:grpSpPr>
          <a:xfrm>
            <a:off x="7480326" y="5117354"/>
            <a:ext cx="412813" cy="902186"/>
            <a:chOff x="6480108" y="1965812"/>
            <a:chExt cx="412813" cy="902186"/>
          </a:xfrm>
        </p:grpSpPr>
        <p:sp>
          <p:nvSpPr>
            <p:cNvPr id="7" name="Rechthoek 6">
              <a:extLst>
                <a:ext uri="{FF2B5EF4-FFF2-40B4-BE49-F238E27FC236}">
                  <a16:creationId xmlns:a16="http://schemas.microsoft.com/office/drawing/2014/main" id="{F7D8ED84-79C0-4ECA-8F46-7AA3F7B8DD04}"/>
                </a:ext>
              </a:extLst>
            </p:cNvPr>
            <p:cNvSpPr/>
            <p:nvPr/>
          </p:nvSpPr>
          <p:spPr>
            <a:xfrm>
              <a:off x="6484548" y="1965812"/>
              <a:ext cx="408373" cy="142042"/>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42B0E9C4-83CE-4E4B-B0A1-BAFE2BE21E4A}"/>
                </a:ext>
              </a:extLst>
            </p:cNvPr>
            <p:cNvSpPr/>
            <p:nvPr/>
          </p:nvSpPr>
          <p:spPr>
            <a:xfrm>
              <a:off x="6484548" y="2725956"/>
              <a:ext cx="408373" cy="14204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87878263-8703-4ACD-B80F-493C184296D7}"/>
                </a:ext>
              </a:extLst>
            </p:cNvPr>
            <p:cNvSpPr/>
            <p:nvPr/>
          </p:nvSpPr>
          <p:spPr>
            <a:xfrm>
              <a:off x="6480108" y="2465734"/>
              <a:ext cx="408373" cy="142042"/>
            </a:xfrm>
            <a:prstGeom prst="rect">
              <a:avLst/>
            </a:prstGeom>
            <a:solidFill>
              <a:srgbClr val="96F18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DA40A3C7-AA15-4C31-925C-6A4CF09A74AA}"/>
                </a:ext>
              </a:extLst>
            </p:cNvPr>
            <p:cNvSpPr/>
            <p:nvPr/>
          </p:nvSpPr>
          <p:spPr>
            <a:xfrm>
              <a:off x="6483956" y="2204504"/>
              <a:ext cx="408373" cy="14204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3" name="Titel 1">
            <a:extLst>
              <a:ext uri="{FF2B5EF4-FFF2-40B4-BE49-F238E27FC236}">
                <a16:creationId xmlns:a16="http://schemas.microsoft.com/office/drawing/2014/main" id="{2BCFC5E6-5409-F2B4-ACF6-5F01AAC205B8}"/>
              </a:ext>
            </a:extLst>
          </p:cNvPr>
          <p:cNvSpPr txBox="1">
            <a:spLocks/>
          </p:cNvSpPr>
          <p:nvPr/>
        </p:nvSpPr>
        <p:spPr>
          <a:xfrm>
            <a:off x="292359" y="675820"/>
            <a:ext cx="10972800" cy="8254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i="0" kern="1200">
                <a:solidFill>
                  <a:schemeClr val="bg1"/>
                </a:solidFill>
                <a:effectLst>
                  <a:outerShdw blurRad="63500" dir="13500000" kx="2700000" rotWithShape="0">
                    <a:srgbClr val="000000">
                      <a:alpha val="15000"/>
                    </a:srgbClr>
                  </a:outerShdw>
                </a:effectLst>
                <a:latin typeface="Arial" panose="020B0604020202020204" pitchFamily="34" charset="0"/>
                <a:ea typeface="+mj-ea"/>
                <a:cs typeface="Arial" panose="020B0604020202020204" pitchFamily="34" charset="0"/>
              </a:defRPr>
            </a:lvl1pPr>
          </a:lstStyle>
          <a:p>
            <a:r>
              <a:rPr lang="nl-NL" dirty="0">
                <a:latin typeface="Arial"/>
                <a:cs typeface="Arial"/>
              </a:rPr>
              <a:t>Geen rapportage, wel informatieproducten (2)</a:t>
            </a:r>
          </a:p>
        </p:txBody>
      </p:sp>
      <p:sp>
        <p:nvSpPr>
          <p:cNvPr id="2" name="Titel 1"/>
          <p:cNvSpPr>
            <a:spLocks noGrp="1"/>
          </p:cNvSpPr>
          <p:nvPr>
            <p:ph type="title"/>
          </p:nvPr>
        </p:nvSpPr>
        <p:spPr>
          <a:xfrm rot="432851">
            <a:off x="6710391" y="2356236"/>
            <a:ext cx="5144074" cy="825473"/>
          </a:xfrm>
        </p:spPr>
        <p:txBody>
          <a:bodyPr>
            <a:normAutofit fontScale="90000"/>
          </a:bodyPr>
          <a:lstStyle/>
          <a:p>
            <a:pPr algn="ctr"/>
            <a:r>
              <a:rPr lang="nl-NL" dirty="0">
                <a:highlight>
                  <a:srgbClr val="1E8BD2"/>
                </a:highlight>
                <a:latin typeface="+mn-lt"/>
              </a:rPr>
              <a:t>Stand van zaken uitvoering </a:t>
            </a:r>
            <a:br>
              <a:rPr lang="nl-NL" dirty="0">
                <a:highlight>
                  <a:srgbClr val="1E8BD2"/>
                </a:highlight>
                <a:latin typeface="+mn-lt"/>
              </a:rPr>
            </a:br>
            <a:r>
              <a:rPr lang="nl-NL" dirty="0">
                <a:highlight>
                  <a:srgbClr val="1E8BD2"/>
                </a:highlight>
                <a:latin typeface="+mn-lt"/>
              </a:rPr>
              <a:t>KRW-maatregelen</a:t>
            </a:r>
          </a:p>
        </p:txBody>
      </p:sp>
    </p:spTree>
    <p:extLst>
      <p:ext uri="{BB962C8B-B14F-4D97-AF65-F5344CB8AC3E}">
        <p14:creationId xmlns:p14="http://schemas.microsoft.com/office/powerpoint/2010/main" val="78508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976050" y="1628115"/>
            <a:ext cx="2600131" cy="825473"/>
          </a:xfrm>
        </p:spPr>
        <p:txBody>
          <a:bodyPr/>
          <a:lstStyle/>
          <a:p>
            <a:r>
              <a:rPr lang="nl-NL" dirty="0" err="1">
                <a:highlight>
                  <a:srgbClr val="1E8BD2"/>
                </a:highlight>
                <a:latin typeface="Arial"/>
                <a:cs typeface="Arial"/>
              </a:rPr>
              <a:t>Factsheets</a:t>
            </a:r>
            <a:endParaRPr lang="nl-NL" dirty="0">
              <a:highlight>
                <a:srgbClr val="1E8BD2"/>
              </a:highlight>
              <a:latin typeface="Arial"/>
              <a:cs typeface="Arial"/>
            </a:endParaRPr>
          </a:p>
        </p:txBody>
      </p:sp>
      <p:sp>
        <p:nvSpPr>
          <p:cNvPr id="3" name="Tijdelijke aanduiding voor inhoud 2"/>
          <p:cNvSpPr>
            <a:spLocks noGrp="1"/>
          </p:cNvSpPr>
          <p:nvPr>
            <p:ph idx="1"/>
          </p:nvPr>
        </p:nvSpPr>
        <p:spPr/>
        <p:txBody>
          <a:bodyPr>
            <a:normAutofit/>
          </a:bodyPr>
          <a:lstStyle/>
          <a:p>
            <a:pPr marL="0" indent="0">
              <a:buNone/>
            </a:pPr>
            <a:endParaRPr lang="nl-NL" dirty="0">
              <a:latin typeface="Arial" panose="020B0604020202020204" pitchFamily="34" charset="0"/>
              <a:cs typeface="Arial" panose="020B0604020202020204" pitchFamily="34" charset="0"/>
            </a:endParaRPr>
          </a:p>
          <a:p>
            <a:pPr marL="0" indent="0">
              <a:buNone/>
            </a:pPr>
            <a:endParaRPr lang="nl-NL" dirty="0">
              <a:latin typeface="Arial" panose="020B0604020202020204" pitchFamily="34" charset="0"/>
              <a:cs typeface="Arial" panose="020B0604020202020204" pitchFamily="34" charset="0"/>
            </a:endParaRPr>
          </a:p>
          <a:p>
            <a:pPr marL="0" indent="0">
              <a:buNone/>
            </a:pPr>
            <a:endParaRPr lang="nl-NL" dirty="0">
              <a:latin typeface="Arial" panose="020B0604020202020204" pitchFamily="34" charset="0"/>
              <a:cs typeface="Arial" panose="020B0604020202020204" pitchFamily="34" charset="0"/>
            </a:endParaRPr>
          </a:p>
          <a:p>
            <a:pPr marL="0" indent="0">
              <a:buNone/>
            </a:pPr>
            <a:endParaRPr lang="nl-NL" dirty="0">
              <a:latin typeface="Arial" panose="020B0604020202020204" pitchFamily="34" charset="0"/>
              <a:cs typeface="Arial" panose="020B0604020202020204" pitchFamily="34" charset="0"/>
            </a:endParaRPr>
          </a:p>
        </p:txBody>
      </p:sp>
      <p:pic>
        <p:nvPicPr>
          <p:cNvPr id="5" name="Afbeelding 4"/>
          <p:cNvPicPr/>
          <p:nvPr/>
        </p:nvPicPr>
        <p:blipFill>
          <a:blip r:embed="rId3">
            <a:extLst>
              <a:ext uri="{28A0092B-C50C-407E-A947-70E740481C1C}">
                <a14:useLocalDpi xmlns:a14="http://schemas.microsoft.com/office/drawing/2010/main" val="0"/>
              </a:ext>
            </a:extLst>
          </a:blip>
          <a:srcRect/>
          <a:stretch>
            <a:fillRect/>
          </a:stretch>
        </p:blipFill>
        <p:spPr bwMode="auto">
          <a:xfrm>
            <a:off x="2121529" y="1768960"/>
            <a:ext cx="6199511" cy="3757038"/>
          </a:xfrm>
          <a:prstGeom prst="rect">
            <a:avLst/>
          </a:prstGeom>
          <a:noFill/>
        </p:spPr>
      </p:pic>
      <p:pic>
        <p:nvPicPr>
          <p:cNvPr id="6" name="Afbeelding 5"/>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342961"/>
            <a:ext cx="7532483" cy="5048787"/>
          </a:xfrm>
          <a:prstGeom prst="rect">
            <a:avLst/>
          </a:prstGeom>
          <a:noFill/>
        </p:spPr>
      </p:pic>
      <p:sp>
        <p:nvSpPr>
          <p:cNvPr id="8" name="Titel 1">
            <a:extLst>
              <a:ext uri="{FF2B5EF4-FFF2-40B4-BE49-F238E27FC236}">
                <a16:creationId xmlns:a16="http://schemas.microsoft.com/office/drawing/2014/main" id="{CB9B9C50-CF13-5E53-4179-7FAA91D325F9}"/>
              </a:ext>
            </a:extLst>
          </p:cNvPr>
          <p:cNvSpPr txBox="1">
            <a:spLocks/>
          </p:cNvSpPr>
          <p:nvPr/>
        </p:nvSpPr>
        <p:spPr>
          <a:xfrm>
            <a:off x="292359" y="675820"/>
            <a:ext cx="10972800" cy="8254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i="0" kern="1200">
                <a:solidFill>
                  <a:schemeClr val="bg1"/>
                </a:solidFill>
                <a:effectLst>
                  <a:outerShdw blurRad="63500" dir="13500000" kx="2700000" rotWithShape="0">
                    <a:srgbClr val="000000">
                      <a:alpha val="15000"/>
                    </a:srgbClr>
                  </a:outerShdw>
                </a:effectLst>
                <a:latin typeface="Arial" panose="020B0604020202020204" pitchFamily="34" charset="0"/>
                <a:ea typeface="+mj-ea"/>
                <a:cs typeface="Arial" panose="020B0604020202020204" pitchFamily="34" charset="0"/>
              </a:defRPr>
            </a:lvl1pPr>
          </a:lstStyle>
          <a:p>
            <a:r>
              <a:rPr lang="nl-NL" dirty="0">
                <a:latin typeface="Arial"/>
                <a:cs typeface="Arial"/>
              </a:rPr>
              <a:t>Geen rapportage, wel informatieproducten (3)</a:t>
            </a:r>
          </a:p>
        </p:txBody>
      </p:sp>
    </p:spTree>
    <p:extLst>
      <p:ext uri="{BB962C8B-B14F-4D97-AF65-F5344CB8AC3E}">
        <p14:creationId xmlns:p14="http://schemas.microsoft.com/office/powerpoint/2010/main" val="245421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4" descr="Afbeelding met tekst&#10;&#10;Automatisch gegenereerde beschrijving">
            <a:extLst>
              <a:ext uri="{FF2B5EF4-FFF2-40B4-BE49-F238E27FC236}">
                <a16:creationId xmlns:a16="http://schemas.microsoft.com/office/drawing/2014/main" id="{A5D19596-1793-3616-D510-D08CE2BD82AB}"/>
              </a:ext>
            </a:extLst>
          </p:cNvPr>
          <p:cNvPicPr>
            <a:picLocks noChangeAspect="1"/>
          </p:cNvPicPr>
          <p:nvPr/>
        </p:nvPicPr>
        <p:blipFill>
          <a:blip r:embed="rId3"/>
          <a:stretch>
            <a:fillRect/>
          </a:stretch>
        </p:blipFill>
        <p:spPr>
          <a:xfrm>
            <a:off x="0" y="1456806"/>
            <a:ext cx="3946700" cy="2322915"/>
          </a:xfrm>
          <a:prstGeom prst="rect">
            <a:avLst/>
          </a:prstGeom>
        </p:spPr>
      </p:pic>
      <p:pic>
        <p:nvPicPr>
          <p:cNvPr id="4" name="Afbeelding 5" descr="Afbeelding met tekst&#10;&#10;Automatisch gegenereerde beschrijving">
            <a:extLst>
              <a:ext uri="{FF2B5EF4-FFF2-40B4-BE49-F238E27FC236}">
                <a16:creationId xmlns:a16="http://schemas.microsoft.com/office/drawing/2014/main" id="{749B4454-23A1-49DD-CC6D-A8892B3D7D71}"/>
              </a:ext>
            </a:extLst>
          </p:cNvPr>
          <p:cNvPicPr>
            <a:picLocks noChangeAspect="1"/>
          </p:cNvPicPr>
          <p:nvPr/>
        </p:nvPicPr>
        <p:blipFill>
          <a:blip r:embed="rId4"/>
          <a:stretch>
            <a:fillRect/>
          </a:stretch>
        </p:blipFill>
        <p:spPr>
          <a:xfrm rot="21441107">
            <a:off x="7235260" y="4069067"/>
            <a:ext cx="3976033" cy="2564415"/>
          </a:xfrm>
          <a:prstGeom prst="rect">
            <a:avLst/>
          </a:prstGeom>
        </p:spPr>
      </p:pic>
      <p:pic>
        <p:nvPicPr>
          <p:cNvPr id="5" name="Afbeelding 4">
            <a:extLst>
              <a:ext uri="{FF2B5EF4-FFF2-40B4-BE49-F238E27FC236}">
                <a16:creationId xmlns:a16="http://schemas.microsoft.com/office/drawing/2014/main" id="{385C2427-1EBC-536B-CD9F-B332C3F97782}"/>
              </a:ext>
            </a:extLst>
          </p:cNvPr>
          <p:cNvPicPr>
            <a:picLocks noChangeAspect="1"/>
          </p:cNvPicPr>
          <p:nvPr/>
        </p:nvPicPr>
        <p:blipFill rotWithShape="1">
          <a:blip r:embed="rId5"/>
          <a:srcRect l="22223" t="2021" r="26338" b="75518"/>
          <a:stretch/>
        </p:blipFill>
        <p:spPr>
          <a:xfrm rot="188547">
            <a:off x="4443619" y="5173063"/>
            <a:ext cx="2978637" cy="1733278"/>
          </a:xfrm>
          <a:prstGeom prst="rect">
            <a:avLst/>
          </a:prstGeom>
        </p:spPr>
      </p:pic>
      <p:pic>
        <p:nvPicPr>
          <p:cNvPr id="7" name="Afbeelding 6">
            <a:extLst>
              <a:ext uri="{FF2B5EF4-FFF2-40B4-BE49-F238E27FC236}">
                <a16:creationId xmlns:a16="http://schemas.microsoft.com/office/drawing/2014/main" id="{B44FD93C-DC47-0C94-09FA-1566DFF95593}"/>
              </a:ext>
            </a:extLst>
          </p:cNvPr>
          <p:cNvPicPr>
            <a:picLocks noChangeAspect="1"/>
          </p:cNvPicPr>
          <p:nvPr/>
        </p:nvPicPr>
        <p:blipFill>
          <a:blip r:embed="rId6"/>
          <a:stretch>
            <a:fillRect/>
          </a:stretch>
        </p:blipFill>
        <p:spPr>
          <a:xfrm rot="353627">
            <a:off x="8958494" y="181694"/>
            <a:ext cx="2864234" cy="4078782"/>
          </a:xfrm>
          <a:prstGeom prst="rect">
            <a:avLst/>
          </a:prstGeom>
        </p:spPr>
      </p:pic>
      <p:pic>
        <p:nvPicPr>
          <p:cNvPr id="9" name="Afbeelding 8">
            <a:extLst>
              <a:ext uri="{FF2B5EF4-FFF2-40B4-BE49-F238E27FC236}">
                <a16:creationId xmlns:a16="http://schemas.microsoft.com/office/drawing/2014/main" id="{A96C938E-113C-0E96-B4AB-1686D67EEB54}"/>
              </a:ext>
            </a:extLst>
          </p:cNvPr>
          <p:cNvPicPr>
            <a:picLocks noChangeAspect="1"/>
          </p:cNvPicPr>
          <p:nvPr/>
        </p:nvPicPr>
        <p:blipFill>
          <a:blip r:embed="rId7"/>
          <a:stretch>
            <a:fillRect/>
          </a:stretch>
        </p:blipFill>
        <p:spPr>
          <a:xfrm>
            <a:off x="4965807" y="1464533"/>
            <a:ext cx="2236601" cy="4183273"/>
          </a:xfrm>
          <a:prstGeom prst="rect">
            <a:avLst/>
          </a:prstGeom>
        </p:spPr>
      </p:pic>
      <p:sp>
        <p:nvSpPr>
          <p:cNvPr id="6" name="Titel 1">
            <a:extLst>
              <a:ext uri="{FF2B5EF4-FFF2-40B4-BE49-F238E27FC236}">
                <a16:creationId xmlns:a16="http://schemas.microsoft.com/office/drawing/2014/main" id="{C22DC509-A85A-832B-420F-8627A2A6E45A}"/>
              </a:ext>
            </a:extLst>
          </p:cNvPr>
          <p:cNvSpPr txBox="1">
            <a:spLocks/>
          </p:cNvSpPr>
          <p:nvPr/>
        </p:nvSpPr>
        <p:spPr>
          <a:xfrm>
            <a:off x="295613" y="818298"/>
            <a:ext cx="10972800" cy="825473"/>
          </a:xfrm>
          <a:prstGeom prst="rect">
            <a:avLst/>
          </a:prstGeom>
        </p:spPr>
        <p:txBody>
          <a:bodyPr/>
          <a:lstStyle>
            <a:lvl1pPr algn="l" defTabSz="457200" rtl="0" eaLnBrk="1" latinLnBrk="0" hangingPunct="1">
              <a:spcBef>
                <a:spcPct val="0"/>
              </a:spcBef>
              <a:buNone/>
              <a:defRPr sz="2800" b="1" i="0" kern="1200">
                <a:solidFill>
                  <a:schemeClr val="bg1"/>
                </a:solidFill>
                <a:effectLst>
                  <a:outerShdw blurRad="63500" dir="13500000" kx="2700000" rotWithShape="0">
                    <a:srgbClr val="000000">
                      <a:alpha val="15000"/>
                    </a:srgbClr>
                  </a:outerShdw>
                </a:effectLst>
                <a:latin typeface="Century Gothic"/>
                <a:ea typeface="+mj-ea"/>
                <a:cs typeface="Century Gothic"/>
              </a:defRPr>
            </a:lvl1pPr>
          </a:lstStyle>
          <a:p>
            <a:r>
              <a:rPr lang="nl-NL" dirty="0"/>
              <a:t>Is de waterkwaliteit in Nederland echt zo slecht? </a:t>
            </a:r>
            <a:endParaRPr lang="LID4096" dirty="0"/>
          </a:p>
        </p:txBody>
      </p:sp>
      <p:pic>
        <p:nvPicPr>
          <p:cNvPr id="8" name="Afbeelding 7">
            <a:extLst>
              <a:ext uri="{FF2B5EF4-FFF2-40B4-BE49-F238E27FC236}">
                <a16:creationId xmlns:a16="http://schemas.microsoft.com/office/drawing/2014/main" id="{245439AB-E3F6-F648-3680-E375000203ED}"/>
              </a:ext>
            </a:extLst>
          </p:cNvPr>
          <p:cNvPicPr>
            <a:picLocks noChangeAspect="1"/>
          </p:cNvPicPr>
          <p:nvPr/>
        </p:nvPicPr>
        <p:blipFill>
          <a:blip r:embed="rId8"/>
          <a:stretch>
            <a:fillRect/>
          </a:stretch>
        </p:blipFill>
        <p:spPr>
          <a:xfrm rot="21400490">
            <a:off x="8071103" y="2516468"/>
            <a:ext cx="3557442" cy="3983639"/>
          </a:xfrm>
          <a:prstGeom prst="rect">
            <a:avLst/>
          </a:prstGeom>
        </p:spPr>
      </p:pic>
      <p:pic>
        <p:nvPicPr>
          <p:cNvPr id="11" name="Afbeelding 10">
            <a:extLst>
              <a:ext uri="{FF2B5EF4-FFF2-40B4-BE49-F238E27FC236}">
                <a16:creationId xmlns:a16="http://schemas.microsoft.com/office/drawing/2014/main" id="{32143759-AEDD-3832-B37C-FC7D84A519D7}"/>
              </a:ext>
            </a:extLst>
          </p:cNvPr>
          <p:cNvPicPr>
            <a:picLocks noChangeAspect="1"/>
          </p:cNvPicPr>
          <p:nvPr/>
        </p:nvPicPr>
        <p:blipFill>
          <a:blip r:embed="rId9"/>
          <a:stretch>
            <a:fillRect/>
          </a:stretch>
        </p:blipFill>
        <p:spPr>
          <a:xfrm rot="21362073">
            <a:off x="8001000" y="2959983"/>
            <a:ext cx="1676400" cy="419100"/>
          </a:xfrm>
          <a:prstGeom prst="rect">
            <a:avLst/>
          </a:prstGeom>
        </p:spPr>
      </p:pic>
      <p:pic>
        <p:nvPicPr>
          <p:cNvPr id="13" name="Afbeelding 12">
            <a:extLst>
              <a:ext uri="{FF2B5EF4-FFF2-40B4-BE49-F238E27FC236}">
                <a16:creationId xmlns:a16="http://schemas.microsoft.com/office/drawing/2014/main" id="{F33CEABD-7D03-D2F9-8FB8-F2F1A119936C}"/>
              </a:ext>
            </a:extLst>
          </p:cNvPr>
          <p:cNvPicPr>
            <a:picLocks noChangeAspect="1"/>
          </p:cNvPicPr>
          <p:nvPr/>
        </p:nvPicPr>
        <p:blipFill>
          <a:blip r:embed="rId10"/>
          <a:stretch>
            <a:fillRect/>
          </a:stretch>
        </p:blipFill>
        <p:spPr>
          <a:xfrm rot="21170251">
            <a:off x="420297" y="4013340"/>
            <a:ext cx="3106104" cy="2675867"/>
          </a:xfrm>
          <a:prstGeom prst="rect">
            <a:avLst/>
          </a:prstGeom>
        </p:spPr>
      </p:pic>
    </p:spTree>
    <p:extLst>
      <p:ext uri="{BB962C8B-B14F-4D97-AF65-F5344CB8AC3E}">
        <p14:creationId xmlns:p14="http://schemas.microsoft.com/office/powerpoint/2010/main" val="489328888"/>
      </p:ext>
    </p:extLst>
  </p:cSld>
  <p:clrMapOvr>
    <a:masterClrMapping/>
  </p:clrMapOvr>
</p:sld>
</file>

<file path=ppt/theme/theme1.xml><?xml version="1.0" encoding="utf-8"?>
<a:theme xmlns:a="http://schemas.openxmlformats.org/drawingml/2006/main" name="IHW Breedbeeld 2019">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_presentatie_IHW_2019_breedbeeld" id="{32BA674F-EB9C-4966-9F47-AAA5D37DC7E3}" vid="{F51596CC-208A-413A-9CF9-66B49A420DE7}"/>
    </a:ext>
  </a:extLst>
</a:theme>
</file>

<file path=ppt/theme/theme2.xml><?xml version="1.0" encoding="utf-8"?>
<a:theme xmlns:a="http://schemas.openxmlformats.org/drawingml/2006/main" name="UvW Breedbeeld">
  <a:themeElements>
    <a:clrScheme name="UvW">
      <a:dk1>
        <a:srgbClr val="000000"/>
      </a:dk1>
      <a:lt1>
        <a:srgbClr val="FFFFFF"/>
      </a:lt1>
      <a:dk2>
        <a:srgbClr val="BFBFBF"/>
      </a:dk2>
      <a:lt2>
        <a:srgbClr val="BFBFBF"/>
      </a:lt2>
      <a:accent1>
        <a:srgbClr val="00B0F0"/>
      </a:accent1>
      <a:accent2>
        <a:srgbClr val="0070C0"/>
      </a:accent2>
      <a:accent3>
        <a:srgbClr val="A8BFBF"/>
      </a:accent3>
      <a:accent4>
        <a:srgbClr val="785CA4"/>
      </a:accent4>
      <a:accent5>
        <a:srgbClr val="00B0F0"/>
      </a:accent5>
      <a:accent6>
        <a:srgbClr val="0070C0"/>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vW-Breedbeeld.potx" id="{11213244-F528-4EDF-B639-6AEC7979DFF4}" vid="{565CFDFC-0FE1-4BA3-B8FA-6B7B4DE0B148}"/>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365DB2ACAAB4183147AAC83B9C47D" ma:contentTypeVersion="14" ma:contentTypeDescription="Een nieuw document maken." ma:contentTypeScope="" ma:versionID="03b4fb50449b61a9dd2f5a8e6f22ea15">
  <xsd:schema xmlns:xsd="http://www.w3.org/2001/XMLSchema" xmlns:xs="http://www.w3.org/2001/XMLSchema" xmlns:p="http://schemas.microsoft.com/office/2006/metadata/properties" xmlns:ns2="910a73c5-e68c-4831-b064-b9b8c0e1e32f" xmlns:ns3="d72a5177-bed7-4927-b616-68bb159a9c14" xmlns:ns4="de3ca3b5-85a7-45f0-a4dd-057597204207" targetNamespace="http://schemas.microsoft.com/office/2006/metadata/properties" ma:root="true" ma:fieldsID="3849ecbdadd6ed5bd4f25ffb87960fa1" ns2:_="" ns3:_="" ns4:_="">
    <xsd:import namespace="910a73c5-e68c-4831-b064-b9b8c0e1e32f"/>
    <xsd:import namespace="d72a5177-bed7-4927-b616-68bb159a9c14"/>
    <xsd:import namespace="de3ca3b5-85a7-45f0-a4dd-05759720420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0a73c5-e68c-4831-b064-b9b8c0e1e3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Afbeeldingtags" ma:readOnly="false" ma:fieldId="{5cf76f15-5ced-4ddc-b409-7134ff3c332f}" ma:taxonomyMulti="true" ma:sspId="78c06d9d-0885-4f4a-832e-c51ba6e2a24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72a5177-bed7-4927-b616-68bb159a9c14"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e3ca3b5-85a7-45f0-a4dd-05759720420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3b341ec-d699-4b3f-b908-5757b2d3144b}" ma:internalName="TaxCatchAll" ma:showField="CatchAllData" ma:web="de3ca3b5-85a7-45f0-a4dd-0575972042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10a73c5-e68c-4831-b064-b9b8c0e1e32f">
      <Terms xmlns="http://schemas.microsoft.com/office/infopath/2007/PartnerControls"/>
    </lcf76f155ced4ddcb4097134ff3c332f>
    <TaxCatchAll xmlns="de3ca3b5-85a7-45f0-a4dd-057597204207" xsi:nil="true"/>
    <SharedWithUsers xmlns="d72a5177-bed7-4927-b616-68bb159a9c14">
      <UserInfo>
        <DisplayName>Hinne Reitsma</DisplayName>
        <AccountId>18</AccountId>
        <AccountType/>
      </UserInfo>
      <UserInfo>
        <DisplayName>Paul Latour</DisplayName>
        <AccountId>159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3542ED-B343-4955-8992-B0B529AE09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0a73c5-e68c-4831-b064-b9b8c0e1e32f"/>
    <ds:schemaRef ds:uri="d72a5177-bed7-4927-b616-68bb159a9c14"/>
    <ds:schemaRef ds:uri="de3ca3b5-85a7-45f0-a4dd-0575972042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205906-8DD9-4591-832B-7F9D7D96880D}">
  <ds:schemaRefs>
    <ds:schemaRef ds:uri="http://schemas.microsoft.com/office/infopath/2007/PartnerControls"/>
    <ds:schemaRef ds:uri="http://schemas.openxmlformats.org/package/2006/metadata/core-properties"/>
    <ds:schemaRef ds:uri="d72a5177-bed7-4927-b616-68bb159a9c14"/>
    <ds:schemaRef ds:uri="de3ca3b5-85a7-45f0-a4dd-057597204207"/>
    <ds:schemaRef ds:uri="http://purl.org/dc/elements/1.1/"/>
    <ds:schemaRef ds:uri="910a73c5-e68c-4831-b064-b9b8c0e1e32f"/>
    <ds:schemaRef ds:uri="http://www.w3.org/XML/1998/namespace"/>
    <ds:schemaRef ds:uri="http://purl.org/dc/dcmitype/"/>
    <ds:schemaRef ds:uri="http://schemas.microsoft.com/office/2006/documentManagement/typ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95FEC50-F571-4AD5-8890-1B0F7342B0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1031</TotalTime>
  <Words>3937</Words>
  <Application>Microsoft Office PowerPoint</Application>
  <PresentationFormat>Breedbeeld</PresentationFormat>
  <Paragraphs>906</Paragraphs>
  <Slides>48</Slides>
  <Notes>35</Notes>
  <HiddenSlides>0</HiddenSlides>
  <MMClips>0</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48</vt:i4>
      </vt:variant>
    </vt:vector>
  </HeadingPairs>
  <TitlesOfParts>
    <vt:vector size="58" baseType="lpstr">
      <vt:lpstr>Arial</vt:lpstr>
      <vt:lpstr>Calibri</vt:lpstr>
      <vt:lpstr>Century Gothic</vt:lpstr>
      <vt:lpstr>Open Sans</vt:lpstr>
      <vt:lpstr>Times New Roman</vt:lpstr>
      <vt:lpstr>Trebuchet MS</vt:lpstr>
      <vt:lpstr>Verdana</vt:lpstr>
      <vt:lpstr>Wingdings</vt:lpstr>
      <vt:lpstr>IHW Breedbeeld 2019</vt:lpstr>
      <vt:lpstr>UvW Breedbeeld</vt:lpstr>
      <vt:lpstr>Informatiehuis Water Waterinformatie eenvoudig &amp; efficiënt toegankelijk </vt:lpstr>
      <vt:lpstr>Informatiehuis Water</vt:lpstr>
      <vt:lpstr>Waterkwaliteit / Kaderrichtlijn Water, maar ook</vt:lpstr>
      <vt:lpstr>Onze kerntaken</vt:lpstr>
      <vt:lpstr>Landelijke Enquête Waterkwaliteit</vt:lpstr>
      <vt:lpstr>Geen rapportage, wel informatieproducten (1)</vt:lpstr>
      <vt:lpstr>Stand van zaken uitvoering  KRW-maatregelen</vt:lpstr>
      <vt:lpstr>Factsheets</vt:lpstr>
      <vt:lpstr>PowerPoint-presentatie</vt:lpstr>
      <vt:lpstr>Chemische waterkwaliteit 2021</vt:lpstr>
      <vt:lpstr>Benchmark met EU-Lidstaten</vt:lpstr>
      <vt:lpstr>PowerPoint-presentatie</vt:lpstr>
      <vt:lpstr>Databeheer bij Informatiehuis Water in notedop</vt:lpstr>
      <vt:lpstr>EU crosschecks (aanlevering SGBP-3 en SoE)</vt:lpstr>
      <vt:lpstr>Validatie classificering EEA</vt:lpstr>
      <vt:lpstr>IHW: Valideren data niveau 2 – ‘bedrijfsregels’</vt:lpstr>
      <vt:lpstr>IHW Datavalidatie raamwerk</vt:lpstr>
      <vt:lpstr>Datavalidatieregels</vt:lpstr>
      <vt:lpstr>Voorbeeld Landelijke Enquête Waterkwaliteit</vt:lpstr>
      <vt:lpstr>Structuur en flexibiliteit combineren</vt:lpstr>
      <vt:lpstr>Eenvoudig naar gebruikersvriendelijk rapport</vt:lpstr>
      <vt:lpstr>PowerPoint-presentatie</vt:lpstr>
      <vt:lpstr>PowerPoint-presentatie</vt:lpstr>
      <vt:lpstr>PowerPoint-presentatie</vt:lpstr>
      <vt:lpstr>PowerPoint-presentatie</vt:lpstr>
      <vt:lpstr>Snelle groei van validaties door flexibiliteit</vt:lpstr>
      <vt:lpstr>PowerPoint-presentatie</vt:lpstr>
      <vt:lpstr>Na KRW-toestandsbeoordeling 2023: controle DPSIR</vt:lpstr>
      <vt:lpstr>Doel project Waterkwaliteitsportaal versie 3 (WKP3)</vt:lpstr>
      <vt:lpstr>PowerPoint-presentatie</vt:lpstr>
      <vt:lpstr>PowerPoint-presentatie</vt:lpstr>
      <vt:lpstr>PowerPoint-presentatie</vt:lpstr>
      <vt:lpstr>PowerPoint-presentatie</vt:lpstr>
      <vt:lpstr>PowerPoint-presentatie</vt:lpstr>
      <vt:lpstr>Meer weten?</vt:lpstr>
      <vt:lpstr>Informatiehuis Water Workshop Wensen van mensen Waterkwaliteitsportaal v. 3</vt:lpstr>
      <vt:lpstr>Wensen WKP – onderscheid mensen en wensen</vt:lpstr>
      <vt:lpstr>Wensen WKP – Uitwerking in stappen</vt:lpstr>
      <vt:lpstr>Wensen WKP – VRAAG 1</vt:lpstr>
      <vt:lpstr>Gebruikerswensen WKP invoer/beheer gegevens</vt:lpstr>
      <vt:lpstr>Gebruikerswensen WKP invoer/beheer gegevens</vt:lpstr>
      <vt:lpstr>Wensen WKP – OPMERKING 2</vt:lpstr>
      <vt:lpstr>Gebruikerswensen WKP beheer/opslag WKP</vt:lpstr>
      <vt:lpstr>Gebruikerswensen WKP beheer/opslag WKP</vt:lpstr>
      <vt:lpstr>Wensen WKP – VRAAG 3</vt:lpstr>
      <vt:lpstr>Gebruikerswensen WKP Gebruik - ontsluiten</vt:lpstr>
      <vt:lpstr>Gebruikerswensen WKP Gebruik - inzien</vt:lpstr>
      <vt:lpstr>Gebruikerswensen WKP Gebruik – info. product</vt:lpstr>
    </vt:vector>
  </TitlesOfParts>
  <Company>Informatiehuis Water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IHW COP-EDA</dc:title>
  <dc:subject>Test</dc:subject>
  <dc:creator>P.Latour@ihw.nl</dc:creator>
  <cp:lastModifiedBy>Hinne Reitsma</cp:lastModifiedBy>
  <cp:revision>8</cp:revision>
  <cp:lastPrinted>2023-01-18T12:15:53Z</cp:lastPrinted>
  <dcterms:created xsi:type="dcterms:W3CDTF">2012-12-04T15:48:17Z</dcterms:created>
  <dcterms:modified xsi:type="dcterms:W3CDTF">2023-05-31T11:58:09Z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100</vt:r8>
  </property>
  <property fmtid="{D5CDD505-2E9C-101B-9397-08002B2CF9AE}" pid="3" name="ContentTypeId">
    <vt:lpwstr>0x010100A50365DB2ACAAB4183147AAC83B9C47D</vt:lpwstr>
  </property>
  <property fmtid="{D5CDD505-2E9C-101B-9397-08002B2CF9AE}" pid="4" name="AuthorIds_UIVersion_6656">
    <vt:lpwstr>23</vt:lpwstr>
  </property>
  <property fmtid="{D5CDD505-2E9C-101B-9397-08002B2CF9AE}" pid="5" name="AuthorIds_UIVersion_7680">
    <vt:lpwstr>23</vt:lpwstr>
  </property>
  <property fmtid="{D5CDD505-2E9C-101B-9397-08002B2CF9AE}" pid="6" name="MediaServiceImageTags">
    <vt:lpwstr/>
  </property>
</Properties>
</file>